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26.xml" ContentType="application/vnd.openxmlformats-officedocument.presentationml.slideLayout+xml"/>
  <Override PartName="/ppt/theme/theme9.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0.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1.xml" ContentType="application/vnd.openxmlformats-officedocument.theme+xml"/>
  <Override PartName="/ppt/slideLayouts/slideLayout32.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6.xml" ContentType="application/vnd.openxmlformats-officedocument.theme+xml"/>
  <Override PartName="/ppt/slideLayouts/slideLayout44.xml" ContentType="application/vnd.openxmlformats-officedocument.presentationml.slideLayout+xml"/>
  <Override PartName="/ppt/theme/theme17.xml" ContentType="application/vnd.openxmlformats-officedocument.theme+xml"/>
  <Override PartName="/ppt/slideLayouts/slideLayout45.xml" ContentType="application/vnd.openxmlformats-officedocument.presentationml.slideLayout+xml"/>
  <Override PartName="/ppt/theme/theme18.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9.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0.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1.xml" ContentType="application/vnd.openxmlformats-officedocument.theme+xml"/>
  <Override PartName="/ppt/theme/themeOverride1.xml" ContentType="application/vnd.openxmlformats-officedocument.themeOverrid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2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2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2.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 id="2147483687" r:id="rId5"/>
    <p:sldMasterId id="2147483712" r:id="rId6"/>
    <p:sldMasterId id="2147483724" r:id="rId7"/>
    <p:sldMasterId id="2147483727" r:id="rId8"/>
    <p:sldMasterId id="2147483729" r:id="rId9"/>
    <p:sldMasterId id="2147483731" r:id="rId10"/>
    <p:sldMasterId id="2147483733" r:id="rId11"/>
    <p:sldMasterId id="2147483742" r:id="rId12"/>
    <p:sldMasterId id="2147483744" r:id="rId13"/>
    <p:sldMasterId id="2147483790" r:id="rId14"/>
    <p:sldMasterId id="2147483818" r:id="rId15"/>
    <p:sldMasterId id="2147483820" r:id="rId16"/>
    <p:sldMasterId id="2147483846" r:id="rId17"/>
    <p:sldMasterId id="2147483922" r:id="rId18"/>
    <p:sldMasterId id="2147483925" r:id="rId19"/>
    <p:sldMasterId id="2147483944" r:id="rId20"/>
    <p:sldMasterId id="2147483981" r:id="rId21"/>
    <p:sldMasterId id="2147483997" r:id="rId22"/>
    <p:sldMasterId id="2147484016" r:id="rId23"/>
    <p:sldMasterId id="2147484057" r:id="rId24"/>
    <p:sldMasterId id="2147484071" r:id="rId25"/>
    <p:sldMasterId id="2147484083" r:id="rId26"/>
    <p:sldMasterId id="2147484095" r:id="rId27"/>
    <p:sldMasterId id="2147484145" r:id="rId28"/>
    <p:sldMasterId id="2147484156" r:id="rId29"/>
    <p:sldMasterId id="2147484168" r:id="rId30"/>
    <p:sldMasterId id="2147484195" r:id="rId31"/>
    <p:sldMasterId id="2147484210" r:id="rId32"/>
    <p:sldMasterId id="2147484253" r:id="rId33"/>
  </p:sldMasterIdLst>
  <p:notesMasterIdLst>
    <p:notesMasterId r:id="rId103"/>
  </p:notesMasterIdLst>
  <p:sldIdLst>
    <p:sldId id="376" r:id="rId34"/>
    <p:sldId id="265" r:id="rId35"/>
    <p:sldId id="267" r:id="rId36"/>
    <p:sldId id="268" r:id="rId37"/>
    <p:sldId id="269" r:id="rId38"/>
    <p:sldId id="405" r:id="rId39"/>
    <p:sldId id="375" r:id="rId40"/>
    <p:sldId id="339" r:id="rId41"/>
    <p:sldId id="340" r:id="rId42"/>
    <p:sldId id="341" r:id="rId43"/>
    <p:sldId id="348" r:id="rId44"/>
    <p:sldId id="351" r:id="rId45"/>
    <p:sldId id="350" r:id="rId46"/>
    <p:sldId id="345" r:id="rId47"/>
    <p:sldId id="349" r:id="rId48"/>
    <p:sldId id="342" r:id="rId49"/>
    <p:sldId id="347" r:id="rId50"/>
    <p:sldId id="352" r:id="rId51"/>
    <p:sldId id="276" r:id="rId52"/>
    <p:sldId id="377" r:id="rId53"/>
    <p:sldId id="378" r:id="rId54"/>
    <p:sldId id="338" r:id="rId55"/>
    <p:sldId id="278" r:id="rId56"/>
    <p:sldId id="379" r:id="rId57"/>
    <p:sldId id="354" r:id="rId58"/>
    <p:sldId id="355" r:id="rId59"/>
    <p:sldId id="356" r:id="rId60"/>
    <p:sldId id="357" r:id="rId61"/>
    <p:sldId id="358" r:id="rId62"/>
    <p:sldId id="359" r:id="rId63"/>
    <p:sldId id="361" r:id="rId64"/>
    <p:sldId id="362" r:id="rId65"/>
    <p:sldId id="363" r:id="rId66"/>
    <p:sldId id="364" r:id="rId67"/>
    <p:sldId id="365" r:id="rId68"/>
    <p:sldId id="366" r:id="rId69"/>
    <p:sldId id="329" r:id="rId70"/>
    <p:sldId id="330" r:id="rId71"/>
    <p:sldId id="380" r:id="rId72"/>
    <p:sldId id="299" r:id="rId73"/>
    <p:sldId id="371" r:id="rId74"/>
    <p:sldId id="381" r:id="rId75"/>
    <p:sldId id="382" r:id="rId76"/>
    <p:sldId id="301" r:id="rId77"/>
    <p:sldId id="328" r:id="rId78"/>
    <p:sldId id="298" r:id="rId79"/>
    <p:sldId id="302" r:id="rId80"/>
    <p:sldId id="303" r:id="rId81"/>
    <p:sldId id="304"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397" r:id="rId97"/>
    <p:sldId id="398" r:id="rId98"/>
    <p:sldId id="399" r:id="rId99"/>
    <p:sldId id="400" r:id="rId100"/>
    <p:sldId id="401" r:id="rId101"/>
    <p:sldId id="402" r:id="rId10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8" autoAdjust="0"/>
    <p:restoredTop sz="95317" autoAdjust="0"/>
  </p:normalViewPr>
  <p:slideViewPr>
    <p:cSldViewPr snapToGrid="0">
      <p:cViewPr varScale="1">
        <p:scale>
          <a:sx n="73" d="100"/>
          <a:sy n="73" d="100"/>
        </p:scale>
        <p:origin x="108" y="52"/>
      </p:cViewPr>
      <p:guideLst/>
    </p:cSldViewPr>
  </p:slideViewPr>
  <p:notesTextViewPr>
    <p:cViewPr>
      <p:scale>
        <a:sx n="1" d="1"/>
        <a:sy n="1" d="1"/>
      </p:scale>
      <p:origin x="0" y="0"/>
    </p:cViewPr>
  </p:notesTextViewPr>
  <p:sorterViewPr>
    <p:cViewPr>
      <p:scale>
        <a:sx n="150" d="100"/>
        <a:sy n="150" d="100"/>
      </p:scale>
      <p:origin x="0" y="-198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9.xml"/><Relationship Id="rId47" Type="http://schemas.openxmlformats.org/officeDocument/2006/relationships/slide" Target="slides/slide14.xml"/><Relationship Id="rId63" Type="http://schemas.openxmlformats.org/officeDocument/2006/relationships/slide" Target="slides/slide30.xml"/><Relationship Id="rId68" Type="http://schemas.openxmlformats.org/officeDocument/2006/relationships/slide" Target="slides/slide35.xml"/><Relationship Id="rId84" Type="http://schemas.openxmlformats.org/officeDocument/2006/relationships/slide" Target="slides/slide51.xml"/><Relationship Id="rId89" Type="http://schemas.openxmlformats.org/officeDocument/2006/relationships/slide" Target="slides/slide56.xml"/><Relationship Id="rId7" Type="http://schemas.openxmlformats.org/officeDocument/2006/relationships/slideMaster" Target="slideMasters/slideMaster4.xml"/><Relationship Id="rId71" Type="http://schemas.openxmlformats.org/officeDocument/2006/relationships/slide" Target="slides/slide38.xml"/><Relationship Id="rId92" Type="http://schemas.openxmlformats.org/officeDocument/2006/relationships/slide" Target="slides/slide59.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07" Type="http://schemas.openxmlformats.org/officeDocument/2006/relationships/tableStyles" Target="tableStyles.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4.xml"/><Relationship Id="rId40" Type="http://schemas.openxmlformats.org/officeDocument/2006/relationships/slide" Target="slides/slide7.xml"/><Relationship Id="rId45" Type="http://schemas.openxmlformats.org/officeDocument/2006/relationships/slide" Target="slides/slide12.xml"/><Relationship Id="rId53" Type="http://schemas.openxmlformats.org/officeDocument/2006/relationships/slide" Target="slides/slide20.xml"/><Relationship Id="rId58" Type="http://schemas.openxmlformats.org/officeDocument/2006/relationships/slide" Target="slides/slide25.xml"/><Relationship Id="rId66" Type="http://schemas.openxmlformats.org/officeDocument/2006/relationships/slide" Target="slides/slide33.xml"/><Relationship Id="rId74" Type="http://schemas.openxmlformats.org/officeDocument/2006/relationships/slide" Target="slides/slide41.xml"/><Relationship Id="rId79" Type="http://schemas.openxmlformats.org/officeDocument/2006/relationships/slide" Target="slides/slide46.xml"/><Relationship Id="rId87" Type="http://schemas.openxmlformats.org/officeDocument/2006/relationships/slide" Target="slides/slide54.xml"/><Relationship Id="rId102" Type="http://schemas.openxmlformats.org/officeDocument/2006/relationships/slide" Target="slides/slide69.xml"/><Relationship Id="rId5" Type="http://schemas.openxmlformats.org/officeDocument/2006/relationships/slideMaster" Target="slideMasters/slideMaster2.xml"/><Relationship Id="rId61" Type="http://schemas.openxmlformats.org/officeDocument/2006/relationships/slide" Target="slides/slide28.xml"/><Relationship Id="rId82" Type="http://schemas.openxmlformats.org/officeDocument/2006/relationships/slide" Target="slides/slide49.xml"/><Relationship Id="rId90" Type="http://schemas.openxmlformats.org/officeDocument/2006/relationships/slide" Target="slides/slide57.xml"/><Relationship Id="rId95" Type="http://schemas.openxmlformats.org/officeDocument/2006/relationships/slide" Target="slides/slide6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2.xml"/><Relationship Id="rId43" Type="http://schemas.openxmlformats.org/officeDocument/2006/relationships/slide" Target="slides/slide10.xml"/><Relationship Id="rId48" Type="http://schemas.openxmlformats.org/officeDocument/2006/relationships/slide" Target="slides/slide15.xml"/><Relationship Id="rId56" Type="http://schemas.openxmlformats.org/officeDocument/2006/relationships/slide" Target="slides/slide23.xml"/><Relationship Id="rId64" Type="http://schemas.openxmlformats.org/officeDocument/2006/relationships/slide" Target="slides/slide31.xml"/><Relationship Id="rId69" Type="http://schemas.openxmlformats.org/officeDocument/2006/relationships/slide" Target="slides/slide36.xml"/><Relationship Id="rId77" Type="http://schemas.openxmlformats.org/officeDocument/2006/relationships/slide" Target="slides/slide44.xml"/><Relationship Id="rId100" Type="http://schemas.openxmlformats.org/officeDocument/2006/relationships/slide" Target="slides/slide67.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18.xml"/><Relationship Id="rId72" Type="http://schemas.openxmlformats.org/officeDocument/2006/relationships/slide" Target="slides/slide39.xml"/><Relationship Id="rId80" Type="http://schemas.openxmlformats.org/officeDocument/2006/relationships/slide" Target="slides/slide47.xml"/><Relationship Id="rId85" Type="http://schemas.openxmlformats.org/officeDocument/2006/relationships/slide" Target="slides/slide52.xml"/><Relationship Id="rId93" Type="http://schemas.openxmlformats.org/officeDocument/2006/relationships/slide" Target="slides/slide60.xml"/><Relationship Id="rId98" Type="http://schemas.openxmlformats.org/officeDocument/2006/relationships/slide" Target="slides/slide6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5.xml"/><Relationship Id="rId46" Type="http://schemas.openxmlformats.org/officeDocument/2006/relationships/slide" Target="slides/slide13.xml"/><Relationship Id="rId59" Type="http://schemas.openxmlformats.org/officeDocument/2006/relationships/slide" Target="slides/slide26.xml"/><Relationship Id="rId67" Type="http://schemas.openxmlformats.org/officeDocument/2006/relationships/slide" Target="slides/slide34.xml"/><Relationship Id="rId103" Type="http://schemas.openxmlformats.org/officeDocument/2006/relationships/notesMaster" Target="notesMasters/notesMaster1.xml"/><Relationship Id="rId20" Type="http://schemas.openxmlformats.org/officeDocument/2006/relationships/slideMaster" Target="slideMasters/slideMaster17.xml"/><Relationship Id="rId41" Type="http://schemas.openxmlformats.org/officeDocument/2006/relationships/slide" Target="slides/slide8.xml"/><Relationship Id="rId54" Type="http://schemas.openxmlformats.org/officeDocument/2006/relationships/slide" Target="slides/slide21.xml"/><Relationship Id="rId62" Type="http://schemas.openxmlformats.org/officeDocument/2006/relationships/slide" Target="slides/slide29.xml"/><Relationship Id="rId70" Type="http://schemas.openxmlformats.org/officeDocument/2006/relationships/slide" Target="slides/slide37.xml"/><Relationship Id="rId75" Type="http://schemas.openxmlformats.org/officeDocument/2006/relationships/slide" Target="slides/slide42.xml"/><Relationship Id="rId83" Type="http://schemas.openxmlformats.org/officeDocument/2006/relationships/slide" Target="slides/slide50.xml"/><Relationship Id="rId88" Type="http://schemas.openxmlformats.org/officeDocument/2006/relationships/slide" Target="slides/slide55.xml"/><Relationship Id="rId91" Type="http://schemas.openxmlformats.org/officeDocument/2006/relationships/slide" Target="slides/slide58.xml"/><Relationship Id="rId96" Type="http://schemas.openxmlformats.org/officeDocument/2006/relationships/slide" Target="slides/slide6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3.xml"/><Relationship Id="rId49" Type="http://schemas.openxmlformats.org/officeDocument/2006/relationships/slide" Target="slides/slide16.xml"/><Relationship Id="rId57" Type="http://schemas.openxmlformats.org/officeDocument/2006/relationships/slide" Target="slides/slide24.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1.xml"/><Relationship Id="rId52" Type="http://schemas.openxmlformats.org/officeDocument/2006/relationships/slide" Target="slides/slide19.xml"/><Relationship Id="rId60" Type="http://schemas.openxmlformats.org/officeDocument/2006/relationships/slide" Target="slides/slide27.xml"/><Relationship Id="rId65" Type="http://schemas.openxmlformats.org/officeDocument/2006/relationships/slide" Target="slides/slide32.xml"/><Relationship Id="rId73" Type="http://schemas.openxmlformats.org/officeDocument/2006/relationships/slide" Target="slides/slide40.xml"/><Relationship Id="rId78" Type="http://schemas.openxmlformats.org/officeDocument/2006/relationships/slide" Target="slides/slide45.xml"/><Relationship Id="rId81" Type="http://schemas.openxmlformats.org/officeDocument/2006/relationships/slide" Target="slides/slide48.xml"/><Relationship Id="rId86" Type="http://schemas.openxmlformats.org/officeDocument/2006/relationships/slide" Target="slides/slide53.xml"/><Relationship Id="rId94" Type="http://schemas.openxmlformats.org/officeDocument/2006/relationships/slide" Target="slides/slide61.xml"/><Relationship Id="rId99" Type="http://schemas.openxmlformats.org/officeDocument/2006/relationships/slide" Target="slides/slide66.xml"/><Relationship Id="rId101" Type="http://schemas.openxmlformats.org/officeDocument/2006/relationships/slide" Target="slides/slide6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6.xml"/><Relationship Id="rId34" Type="http://schemas.openxmlformats.org/officeDocument/2006/relationships/slide" Target="slides/slide1.xml"/><Relationship Id="rId50" Type="http://schemas.openxmlformats.org/officeDocument/2006/relationships/slide" Target="slides/slide17.xml"/><Relationship Id="rId55" Type="http://schemas.openxmlformats.org/officeDocument/2006/relationships/slide" Target="slides/slide22.xml"/><Relationship Id="rId76" Type="http://schemas.openxmlformats.org/officeDocument/2006/relationships/slide" Target="slides/slide43.xml"/><Relationship Id="rId97" Type="http://schemas.openxmlformats.org/officeDocument/2006/relationships/slide" Target="slides/slide64.xml"/><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image" Target="../media/image25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ka.ms/commercialstor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ka.ms/commercialstor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C0E165-F915-457C-B6C7-9FD943ED3B7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86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endParaRPr>
          </a:p>
        </p:txBody>
      </p:sp>
    </p:spTree>
    <p:extLst>
      <p:ext uri="{BB962C8B-B14F-4D97-AF65-F5344CB8AC3E}">
        <p14:creationId xmlns:p14="http://schemas.microsoft.com/office/powerpoint/2010/main" val="1194459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Arial"/>
                <a:sym typeface="Arial"/>
              </a:rPr>
              <a:pPr marL="0" marR="0" lvl="0" indent="0" algn="r" defTabSz="931863" rtl="0" eaLnBrk="1" fontAlgn="base" latinLnBrk="0" hangingPunct="1">
                <a:lnSpc>
                  <a:spcPct val="100000"/>
                </a:lnSpc>
                <a:spcBef>
                  <a:spcPct val="0"/>
                </a:spcBef>
                <a:spcAft>
                  <a:spcPct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Arial"/>
                <a:sym typeface="Arial"/>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933945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066650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70445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227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041706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sym typeface="Arial"/>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sym typeface="Arial"/>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Arial"/>
                <a:sym typeface="Arial"/>
              </a:rPr>
              <a:pPr marL="0" marR="0" lvl="0" indent="0" algn="r" defTabSz="931863" rtl="0" eaLnBrk="1" fontAlgn="base" latinLnBrk="0" hangingPunct="1">
                <a:lnSpc>
                  <a:spcPct val="100000"/>
                </a:lnSpc>
                <a:spcBef>
                  <a:spcPct val="0"/>
                </a:spcBef>
                <a:spcAft>
                  <a:spcPct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Arial"/>
                <a:sym typeface="Arial"/>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3675163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8684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is that in our industry, open source is pervasive. Just take a look at the technology stack – from the operating system up to the application, there are seemingly countless options in the open source space. Developers love open source, and the majority of those building new cloud based startups are also using open source technologies. Customers leverage it to be disruptive in their vertical, and our competitors are very effective in using it to capture share of wallet in the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Until now, we have successfully monetized a tight, vertically integrated family of technologies. But if we want a larger share of wallet in the cloud, it’s evident that we need to look beyond our only stack only and monetize open source technologies on Azure. By FY17 OSS is expected to represent an $18B opportunity in the </a:t>
            </a:r>
            <a:r>
              <a:rPr lang="en-US" sz="1200" kern="1200" dirty="0" err="1">
                <a:solidFill>
                  <a:schemeClr val="tx1"/>
                </a:solidFill>
                <a:effectLst/>
                <a:latin typeface="+mn-lt"/>
                <a:ea typeface="+mn-ea"/>
                <a:cs typeface="+mn-cs"/>
              </a:rPr>
              <a:t>IaaS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PaaS</a:t>
            </a:r>
            <a:r>
              <a:rPr lang="en-US" sz="1200" kern="1200" dirty="0">
                <a:solidFill>
                  <a:schemeClr val="tx1"/>
                </a:solidFill>
                <a:effectLst/>
                <a:latin typeface="+mn-lt"/>
                <a:ea typeface="+mn-ea"/>
                <a:cs typeface="+mn-cs"/>
              </a:rPr>
              <a:t> market. A large portion of private cloud and the majority of public cloud today is powered or influenced by open source.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058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01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EB248-DB01-4A59-8736-93C838C0CB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481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Everyone’s datacenter right now has a little</a:t>
            </a:r>
            <a:r>
              <a:rPr lang="en-US" sz="800" kern="1200" baseline="0" dirty="0">
                <a:solidFill>
                  <a:schemeClr val="tx1"/>
                </a:solidFill>
                <a:effectLst/>
                <a:latin typeface="Segoe UI Light" pitchFamily="34" charset="0"/>
                <a:ea typeface="+mn-ea"/>
                <a:cs typeface="+mn-cs"/>
              </a:rPr>
              <a:t> bit of everything—it’s evolved over time, with new technologies and standards cropping up at all times (OSS and proprietary alike). This isn’t a bad thing—but it’s a management challenge for sure. How do we expect to oversee and manage this ever-evolving set of technologies and, specifically, the non-centralized open source technologies that are now ubiquitous?  </a:t>
            </a:r>
          </a:p>
          <a:p>
            <a:endParaRPr lang="en-US" sz="800" kern="1200" baseline="0" dirty="0">
              <a:solidFill>
                <a:schemeClr val="tx1"/>
              </a:solidFill>
              <a:effectLst/>
              <a:latin typeface="Segoe UI Light" pitchFamily="34" charset="0"/>
              <a:ea typeface="+mn-ea"/>
              <a:cs typeface="+mn-cs"/>
            </a:endParaRPr>
          </a:p>
          <a:p>
            <a:r>
              <a:rPr lang="en-US" sz="800" kern="1200" baseline="0" dirty="0">
                <a:solidFill>
                  <a:schemeClr val="tx1"/>
                </a:solidFill>
                <a:effectLst/>
                <a:latin typeface="Segoe UI Light" pitchFamily="34" charset="0"/>
                <a:ea typeface="+mn-ea"/>
                <a:cs typeface="+mn-cs"/>
              </a:rPr>
              <a:t>Take a look through these technologies—some obviously will look very familiar to you and your evolving datacenter:</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Oracle</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SAP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Linux</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Office</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Windows</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NodeJS</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Apple</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Java</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Android</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PHP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Hadoop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MongoDB</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SharePoint</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Hadoop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SQL Server</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Drupal</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Joomla</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WordPress</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.NET</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Python</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Dropbox</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DB2</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Puppet</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Chef</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GitHub</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32742"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sym typeface="Arial"/>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sym typeface="Arial"/>
            </a:endParaRPr>
          </a:p>
        </p:txBody>
      </p:sp>
    </p:spTree>
    <p:extLst>
      <p:ext uri="{BB962C8B-B14F-4D97-AF65-F5344CB8AC3E}">
        <p14:creationId xmlns:p14="http://schemas.microsoft.com/office/powerpoint/2010/main" val="2012651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32D5974-BB97-4089-807D-9E180CCE0148}"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9983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body"/>
          </p:nvPr>
        </p:nvSpPr>
        <p:spPr>
          <a:xfrm>
            <a:off x="457560" y="4663440"/>
            <a:ext cx="6217560" cy="4525920"/>
          </a:xfrm>
          <a:prstGeom prst="rect">
            <a:avLst/>
          </a:prstGeom>
        </p:spPr>
        <p:txBody>
          <a:bodyPr lIns="0" tIns="0" rIns="0" bIns="0"/>
          <a:lstStyle/>
          <a:p>
            <a:r>
              <a:rPr lang="en-US" sz="1600" strike="noStrike" spc="-1" dirty="0">
                <a:solidFill>
                  <a:srgbClr val="000000"/>
                </a:solidFill>
                <a:uFill>
                  <a:solidFill>
                    <a:srgbClr val="FFFFFF"/>
                  </a:solidFill>
                </a:uFill>
                <a:latin typeface="Arial"/>
              </a:rPr>
              <a:t>There are 5 elements to this unique and deep relationship: </a:t>
            </a:r>
          </a:p>
          <a:p>
            <a:r>
              <a:rPr lang="en-US" sz="1600" strike="noStrike" spc="-1" dirty="0">
                <a:solidFill>
                  <a:srgbClr val="000000"/>
                </a:solidFill>
                <a:uFill>
                  <a:solidFill>
                    <a:srgbClr val="FFFFFF"/>
                  </a:solidFill>
                </a:uFill>
                <a:latin typeface="Arial"/>
              </a:rPr>
              <a:t>1) Integrated Support, both on and off premise with co-located support engineers to ensure that hybrid cloud customers an receive full support services covering both company's offerings in the hybrid cloud</a:t>
            </a:r>
          </a:p>
          <a:p>
            <a:r>
              <a:rPr lang="en-US" sz="1600" strike="noStrike" spc="-1" dirty="0">
                <a:solidFill>
                  <a:srgbClr val="000000"/>
                </a:solidFill>
                <a:uFill>
                  <a:solidFill>
                    <a:srgbClr val="FFFFFF"/>
                  </a:solidFill>
                </a:uFill>
                <a:latin typeface="Arial"/>
              </a:rPr>
              <a:t>2) Partnership on .NET for customers and ISVs where Red Hat will be shipping and supporting open sourced .NET with RHEL and OpenShift. </a:t>
            </a:r>
          </a:p>
          <a:p>
            <a:r>
              <a:rPr lang="en-US" sz="1600" strike="noStrike" spc="-1" dirty="0">
                <a:solidFill>
                  <a:srgbClr val="000000"/>
                </a:solidFill>
                <a:uFill>
                  <a:solidFill>
                    <a:srgbClr val="FFFFFF"/>
                  </a:solidFill>
                </a:uFill>
                <a:latin typeface="Arial"/>
              </a:rPr>
              <a:t>3) Availability and support of Red Hat offerings on Azure as well as extended support for Microsoft Windows on RHEL-OSP and RHEV</a:t>
            </a:r>
          </a:p>
          <a:p>
            <a:r>
              <a:rPr lang="en-US" sz="1600" strike="noStrike" spc="-1" dirty="0">
                <a:solidFill>
                  <a:srgbClr val="000000"/>
                </a:solidFill>
                <a:uFill>
                  <a:solidFill>
                    <a:srgbClr val="FFFFFF"/>
                  </a:solidFill>
                </a:uFill>
                <a:latin typeface="Arial"/>
              </a:rPr>
              <a:t>4) Integration of Red Hat Management offerings to support Microsoft Azure and System Center. </a:t>
            </a:r>
          </a:p>
          <a:p>
            <a:r>
              <a:rPr lang="en-US" sz="1600" strike="noStrike" spc="-1" dirty="0">
                <a:solidFill>
                  <a:srgbClr val="000000"/>
                </a:solidFill>
                <a:uFill>
                  <a:solidFill>
                    <a:srgbClr val="FFFFFF"/>
                  </a:solidFill>
                </a:uFill>
                <a:latin typeface="Arial"/>
              </a:rPr>
              <a:t>5) Inclusion of Microsoft as a Red Hat Certified Cloud and Service Provider enabling Azure as a trusted destination for customers to use Red Hat offerings. </a:t>
            </a:r>
          </a:p>
        </p:txBody>
      </p:sp>
      <p:sp>
        <p:nvSpPr>
          <p:cNvPr id="234"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346443EC-C2C9-40A8-809C-B6B357D179C7}" type="slidenum">
              <a:rPr kumimoji="0" lang="en-US" sz="1200" b="0" i="0" u="none" strike="noStrike" kern="120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1510487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type="body"/>
          </p:nvPr>
        </p:nvSpPr>
        <p:spPr>
          <a:xfrm>
            <a:off x="457560" y="4663440"/>
            <a:ext cx="6217560" cy="4525920"/>
          </a:xfrm>
          <a:prstGeom prst="rect">
            <a:avLst/>
          </a:prstGeom>
        </p:spPr>
        <p:txBody>
          <a:bodyPr lIns="0" tIns="0" rIns="0" bIns="0"/>
          <a:lstStyle/>
          <a:p>
            <a:r>
              <a:rPr lang="en-US" sz="1600" strike="noStrike" spc="-1" dirty="0">
                <a:solidFill>
                  <a:srgbClr val="000000"/>
                </a:solidFill>
                <a:uFill>
                  <a:solidFill>
                    <a:srgbClr val="FFFFFF"/>
                  </a:solidFill>
                </a:uFill>
                <a:latin typeface="Arial"/>
              </a:rPr>
              <a:t>There are 5 elements to this unique and deep relationship: </a:t>
            </a:r>
          </a:p>
          <a:p>
            <a:r>
              <a:rPr lang="en-US" sz="1600" strike="noStrike" spc="-1" dirty="0">
                <a:solidFill>
                  <a:srgbClr val="000000"/>
                </a:solidFill>
                <a:uFill>
                  <a:solidFill>
                    <a:srgbClr val="FFFFFF"/>
                  </a:solidFill>
                </a:uFill>
                <a:latin typeface="Arial"/>
              </a:rPr>
              <a:t>1) Integrated Support, both on and off premise with co-located support engineers to ensure that hybrid cloud customers an receive full support services covering both company's offerings in the hybrid cloud</a:t>
            </a:r>
          </a:p>
          <a:p>
            <a:r>
              <a:rPr lang="en-US" sz="1600" strike="noStrike" spc="-1" dirty="0">
                <a:solidFill>
                  <a:srgbClr val="000000"/>
                </a:solidFill>
                <a:uFill>
                  <a:solidFill>
                    <a:srgbClr val="FFFFFF"/>
                  </a:solidFill>
                </a:uFill>
                <a:latin typeface="Arial"/>
              </a:rPr>
              <a:t>2) Partnership on .NET for customers and ISVs where Red Hat will be shipping and supporting open sourced .NET with RHEL and OpenShift. </a:t>
            </a:r>
          </a:p>
          <a:p>
            <a:r>
              <a:rPr lang="en-US" sz="1600" strike="noStrike" spc="-1" dirty="0">
                <a:solidFill>
                  <a:srgbClr val="000000"/>
                </a:solidFill>
                <a:uFill>
                  <a:solidFill>
                    <a:srgbClr val="FFFFFF"/>
                  </a:solidFill>
                </a:uFill>
                <a:latin typeface="Arial"/>
              </a:rPr>
              <a:t>3) Availability and support of Red Hat offerings on Azure as well as extended support for Microsoft Windows on RHEL-OSP and RHEV</a:t>
            </a:r>
          </a:p>
          <a:p>
            <a:r>
              <a:rPr lang="en-US" sz="1600" strike="noStrike" spc="-1" dirty="0">
                <a:solidFill>
                  <a:srgbClr val="000000"/>
                </a:solidFill>
                <a:uFill>
                  <a:solidFill>
                    <a:srgbClr val="FFFFFF"/>
                  </a:solidFill>
                </a:uFill>
                <a:latin typeface="Arial"/>
              </a:rPr>
              <a:t>4) Integration of Red Hat Management offerings to support Microsoft Azure and System Center. </a:t>
            </a:r>
          </a:p>
          <a:p>
            <a:r>
              <a:rPr lang="en-US" sz="1600" strike="noStrike" spc="-1" dirty="0">
                <a:solidFill>
                  <a:srgbClr val="000000"/>
                </a:solidFill>
                <a:uFill>
                  <a:solidFill>
                    <a:srgbClr val="FFFFFF"/>
                  </a:solidFill>
                </a:uFill>
                <a:latin typeface="Arial"/>
              </a:rPr>
              <a:t>5) Inclusion of Microsoft as a Red Hat Certified Cloud and Service Provider enabling Azure as a trusted destination for customers to use Red Hat offerings. </a:t>
            </a:r>
          </a:p>
        </p:txBody>
      </p:sp>
      <p:sp>
        <p:nvSpPr>
          <p:cNvPr id="236"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6D31BC7E-1ACE-429F-8DA4-419F3CB5AEE6}" type="slidenum">
              <a:rPr kumimoji="0" lang="en-US" sz="1200" b="0" i="0" u="none" strike="noStrike" kern="120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1883158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457560" y="4663440"/>
            <a:ext cx="6217560" cy="4525920"/>
          </a:xfrm>
          <a:prstGeom prst="rect">
            <a:avLst/>
          </a:prstGeom>
        </p:spPr>
        <p:txBody>
          <a:bodyPr lIns="0" tIns="0" rIns="0" bIns="0"/>
          <a:lstStyle/>
          <a:p>
            <a:endParaRPr lang="en-US" sz="2000" strike="noStrike" spc="-1" dirty="0">
              <a:solidFill>
                <a:srgbClr val="000000"/>
              </a:solidFill>
              <a:uFill>
                <a:solidFill>
                  <a:srgbClr val="FFFFFF"/>
                </a:solidFill>
              </a:uFill>
              <a:latin typeface="Arial"/>
            </a:endParaRPr>
          </a:p>
        </p:txBody>
      </p:sp>
      <p:sp>
        <p:nvSpPr>
          <p:cNvPr id="240"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B3CB43C-03B9-4B89-BE4A-C08DFDF1FCBB}" type="slidenum">
              <a:rPr kumimoji="0" lang="en-US" sz="1200" b="0" i="0" u="none" strike="noStrike" kern="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3673997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457560" y="4663440"/>
            <a:ext cx="6217560" cy="4525920"/>
          </a:xfrm>
          <a:prstGeom prst="rect">
            <a:avLst/>
          </a:prstGeom>
        </p:spPr>
        <p:txBody>
          <a:bodyPr lIns="0" tIns="0" rIns="0" bIns="0"/>
          <a:lstStyle/>
          <a:p>
            <a:r>
              <a:rPr lang="en-US" sz="1600" strike="noStrike" spc="-1" dirty="0">
                <a:solidFill>
                  <a:srgbClr val="000000"/>
                </a:solidFill>
                <a:uFill>
                  <a:solidFill>
                    <a:srgbClr val="FFFFFF"/>
                  </a:solidFill>
                </a:uFill>
                <a:latin typeface="Arial"/>
              </a:rPr>
              <a:t>There are 5 elements to this unique and deep relationship: </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1) Integrated Support, both on and off premise with co-located support engineers to ensure that hybrid cloud customers an receive full support services covering both company's offerings in the hybrid cloud</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2) Partnership on .NET for customers and ISVs where Red Hat will be shipping and supporting open sourced .NET with RHEL and OpenShift. </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3) Availability and support of Red Hat offerings on Azure as well as extended support for Microsoft Windows on RHEL-OSP and RHEV</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4) Integration of Red Hat Management offerings to support Microsoft Azure and System Center. </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5) Inclusion of Microsoft as a Red Hat Certified Cloud and Service Provider enabling Azure as a trusted destination for customers to use Red Hat offerings. </a:t>
            </a:r>
            <a:endParaRPr lang="en-US" sz="2000" strike="noStrike" spc="-1" dirty="0">
              <a:solidFill>
                <a:srgbClr val="000000"/>
              </a:solidFill>
              <a:uFill>
                <a:solidFill>
                  <a:srgbClr val="FFFFFF"/>
                </a:solidFill>
              </a:uFill>
              <a:latin typeface="Arial"/>
            </a:endParaRPr>
          </a:p>
        </p:txBody>
      </p:sp>
      <p:sp>
        <p:nvSpPr>
          <p:cNvPr id="240"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B3CB43C-03B9-4B89-BE4A-C08DFDF1FCBB}" type="slidenum">
              <a:rPr kumimoji="0" lang="en-US" sz="1200" b="0" i="0" u="none" strike="noStrike" kern="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2030022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5486400"/>
            <a:ext cx="5486040" cy="2971440"/>
          </a:xfrm>
          <a:prstGeom prst="rect">
            <a:avLst/>
          </a:prstGeom>
        </p:spPr>
        <p:txBody>
          <a:bodyPr lIns="0" tIns="0" rIns="0" bIns="0"/>
          <a:lstStyle/>
          <a:p>
            <a:r>
              <a:rPr lang="en-US" sz="1600" strike="noStrike" spc="-1" dirty="0">
                <a:solidFill>
                  <a:srgbClr val="000000"/>
                </a:solidFill>
                <a:uFill>
                  <a:solidFill>
                    <a:srgbClr val="FFFFFF"/>
                  </a:solidFill>
                </a:uFill>
                <a:latin typeface="Arial"/>
              </a:rPr>
              <a:t>Within one week of making this market-leading announcement, Red Hat and Microsoft delivered on 3 of the 5 major elements.   </a:t>
            </a:r>
            <a:endParaRPr lang="en-US" sz="1400" strike="noStrike" spc="-1" dirty="0">
              <a:solidFill>
                <a:srgbClr val="000000"/>
              </a:solidFill>
              <a:uFill>
                <a:solidFill>
                  <a:srgbClr val="FFFFFF"/>
                </a:solidFill>
              </a:uFill>
              <a:latin typeface="Arial"/>
            </a:endParaRPr>
          </a:p>
          <a:p>
            <a:endParaRPr lang="en-US" sz="14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As we look to the future, we are committed to supporting enterprise customers and ISVs as we make the migration to the enterprise cloud. </a:t>
            </a:r>
            <a:endParaRPr lang="en-US" sz="1400" strike="noStrike" spc="-1" dirty="0">
              <a:solidFill>
                <a:srgbClr val="000000"/>
              </a:solidFill>
              <a:uFill>
                <a:solidFill>
                  <a:srgbClr val="FFFFFF"/>
                </a:solidFill>
              </a:uFill>
              <a:latin typeface="Arial"/>
            </a:endParaRPr>
          </a:p>
        </p:txBody>
      </p:sp>
      <p:sp>
        <p:nvSpPr>
          <p:cNvPr id="250"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ECFE87F-3B56-418A-8D3A-FB90573D58FA}" type="slidenum">
              <a:rPr kumimoji="0" lang="en-US" sz="1200" b="0" i="0" u="none" strike="noStrike" kern="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1867277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777240" y="4777560"/>
            <a:ext cx="5966460" cy="4525920"/>
          </a:xfrm>
        </p:spPr>
        <p:txBody>
          <a:bodyPr/>
          <a:lstStyle/>
          <a:p>
            <a:r>
              <a:rPr lang="en-US" dirty="0"/>
              <a:t>Infrastructure without boundaries is all about Efficiency, Flexibility and Agility allowing companies to innovate incrementally without losing control or compromising security.  Also allowing companies to utilize and optimize existing resources across physical, virtual, private, and public cloud environments.    </a:t>
            </a:r>
            <a:r>
              <a:rPr lang="en-US" sz="1800" dirty="0"/>
              <a:t>The need to evolve and modernize existing infrastructures is driving businesses to adopt Hybrid Cloud technologies that can remove existing barriers to success while at the same time can provide the reliability, performance, and security expected by enterprises today.</a:t>
            </a:r>
          </a:p>
          <a:p>
            <a:endParaRPr lang="en-US" sz="1800" dirty="0"/>
          </a:p>
          <a:p>
            <a:r>
              <a:rPr lang="en-US" sz="1800" dirty="0"/>
              <a:t>Red Hat and Microsoft are responding to customer demand for </a:t>
            </a:r>
            <a:r>
              <a:rPr lang="en-US" b="1" dirty="0"/>
              <a:t>modern, open, and agile</a:t>
            </a:r>
            <a:r>
              <a:rPr lang="en-US" sz="1800" dirty="0"/>
              <a:t> infrastructures that work well in today’s increasingly complex Hybrid IT world.</a:t>
            </a:r>
            <a:endParaRPr lang="en-US" sz="2800" dirty="0"/>
          </a:p>
          <a:p>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1200" cap="none" spc="0" normalizeH="0" baseline="0" noProof="0" smtClean="0">
                <a:ln>
                  <a:noFill/>
                </a:ln>
                <a:solidFill>
                  <a:prstClr val="black"/>
                </a:solidFill>
                <a:effectLst/>
                <a:uLnTx/>
                <a:uFillTx/>
                <a:latin typeface="Times New Roman"/>
                <a:cs typeface="Arial"/>
                <a:sym typeface="Arial"/>
              </a:rPr>
              <a:pPr marL="0" marR="0" lvl="0" indent="0" algn="r" defTabSz="932419" rtl="0" eaLnBrk="1" fontAlgn="auto" latinLnBrk="0" hangingPunct="1">
                <a:lnSpc>
                  <a:spcPct val="100000"/>
                </a:lnSpc>
                <a:spcBef>
                  <a:spcPts val="0"/>
                </a:spcBef>
                <a:spcAft>
                  <a:spcPts val="0"/>
                </a:spcAft>
                <a:buClrTx/>
                <a:buSzTx/>
                <a:buFontTx/>
                <a:buNone/>
                <a:tabLst/>
                <a:defRPr/>
              </a:pPr>
              <a:t>31</a:t>
            </a:fld>
            <a:endParaRPr kumimoji="0" lang="uk-UA"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80802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777240" y="4777560"/>
            <a:ext cx="5648960" cy="3934640"/>
          </a:xfrm>
        </p:spPr>
        <p:txBody>
          <a:bodyPr/>
          <a:lstStyle/>
          <a:p>
            <a:r>
              <a:rPr lang="en-US" dirty="0"/>
              <a:t>Both Red Hat and Microsoft customers have been asking for the availability of RHEL in Azure for some time now.  Now our joint customers can choose how they want to deploy RHEL - migrate existing RHEL subscriptions to Azure (BYOS) via the Red Hat Cloud Access program, or leverage the flexibility of RHEL on-demand via the Azure Marketplace.  Either way, customers can be sure that they are backed by enterprise-grade support from Red Hat and Microsoft. </a:t>
            </a:r>
          </a:p>
          <a:p>
            <a:endParaRPr lang="en-US" dirty="0"/>
          </a:p>
          <a:p>
            <a:pPr marL="0" indent="0">
              <a:spcAft>
                <a:spcPts val="1200"/>
              </a:spcAft>
              <a:buNone/>
            </a:pPr>
            <a:r>
              <a:rPr lang="en-US" sz="1200" dirty="0"/>
              <a:t>Enterprise Hybrid Cloud infrastructures are built using common platforms, standards, and tools that work well on-premise and in the cloud.  </a:t>
            </a:r>
            <a:r>
              <a:rPr lang="en-US" sz="1400" dirty="0">
                <a:solidFill>
                  <a:schemeClr val="tx1"/>
                </a:solidFill>
              </a:rPr>
              <a:t>Red Hat Enterprise Linux </a:t>
            </a:r>
            <a:r>
              <a:rPr lang="en-US" sz="1200" dirty="0"/>
              <a:t>is a trusted, open source operating system that enterprise customers across the globe rely on to run their business-critical Linux workloads.</a:t>
            </a:r>
          </a:p>
          <a:p>
            <a:pPr marL="0" indent="0">
              <a:buNone/>
            </a:pPr>
            <a:endParaRPr lang="en-US" sz="1200" dirty="0"/>
          </a:p>
          <a:p>
            <a:pPr marL="0" indent="0">
              <a:buNone/>
            </a:pPr>
            <a:r>
              <a:rPr lang="en-US" sz="1200" dirty="0"/>
              <a:t>Customers who rely on RHEL in their datacenters today, can now run the same trusted operating system in Azure with a choice of deployment models that best meets their needs. </a:t>
            </a:r>
          </a:p>
          <a:p>
            <a:pPr marL="0" indent="0">
              <a:buNone/>
            </a:pPr>
            <a:endParaRPr lang="en-US" sz="1200" dirty="0"/>
          </a:p>
          <a:p>
            <a:pPr marL="526982" lvl="1" indent="-285750">
              <a:spcBef>
                <a:spcPts val="600"/>
              </a:spcBef>
              <a:spcAft>
                <a:spcPts val="600"/>
              </a:spcAft>
              <a:buFont typeface="Arial" charset="0"/>
              <a:buChar char="•"/>
            </a:pPr>
            <a:r>
              <a:rPr lang="en-US" sz="1800" dirty="0">
                <a:solidFill>
                  <a:schemeClr val="tx1"/>
                </a:solidFill>
              </a:rPr>
              <a:t>Extend datacenter capacity with Bring-Your-Own-Subscriptions (BYOS) to Azure via the </a:t>
            </a:r>
            <a:r>
              <a:rPr lang="en-US" sz="1800" b="1" dirty="0">
                <a:solidFill>
                  <a:schemeClr val="tx1"/>
                </a:solidFill>
              </a:rPr>
              <a:t>Red Hat Cloud Access</a:t>
            </a:r>
            <a:r>
              <a:rPr lang="en-US" sz="1800" dirty="0">
                <a:solidFill>
                  <a:schemeClr val="tx1"/>
                </a:solidFill>
              </a:rPr>
              <a:t> program while maintaining existing support relationship directly with Red Hat</a:t>
            </a:r>
          </a:p>
          <a:p>
            <a:pPr marL="526982" lvl="1" indent="-285750">
              <a:spcBef>
                <a:spcPts val="600"/>
              </a:spcBef>
              <a:spcAft>
                <a:spcPts val="600"/>
              </a:spcAft>
              <a:buFont typeface="Arial" charset="0"/>
              <a:buChar char="•"/>
            </a:pPr>
            <a:r>
              <a:rPr lang="en-US" sz="1800" dirty="0">
                <a:solidFill>
                  <a:schemeClr val="tx1"/>
                </a:solidFill>
              </a:rPr>
              <a:t>Utility computing via </a:t>
            </a:r>
            <a:r>
              <a:rPr lang="en-US" sz="1800" b="1" dirty="0">
                <a:solidFill>
                  <a:schemeClr val="tx1"/>
                </a:solidFill>
              </a:rPr>
              <a:t>on-demand</a:t>
            </a:r>
            <a:r>
              <a:rPr lang="en-US" sz="1800" dirty="0">
                <a:solidFill>
                  <a:schemeClr val="tx1"/>
                </a:solidFill>
              </a:rPr>
              <a:t> images in the Azure Marketplace with pay-as-you-go pricing</a:t>
            </a:r>
          </a:p>
          <a:p>
            <a:pPr marL="526982" lvl="1" indent="-285750">
              <a:spcBef>
                <a:spcPts val="600"/>
              </a:spcBef>
              <a:spcAft>
                <a:spcPts val="600"/>
              </a:spcAft>
              <a:buFont typeface="Arial" charset="0"/>
              <a:buChar char="•"/>
            </a:pPr>
            <a:r>
              <a:rPr lang="en-US" sz="1800" dirty="0">
                <a:solidFill>
                  <a:schemeClr val="tx1"/>
                </a:solidFill>
              </a:rPr>
              <a:t>Modern Linux operating system designed as the foundation for the latest technology trends such as microservices and containers</a:t>
            </a:r>
          </a:p>
          <a:p>
            <a:pPr marL="526982" lvl="1" indent="-285750">
              <a:spcBef>
                <a:spcPts val="600"/>
              </a:spcBef>
              <a:spcAft>
                <a:spcPts val="600"/>
              </a:spcAft>
              <a:buFont typeface="Arial" charset="0"/>
              <a:buChar char="•"/>
            </a:pPr>
            <a:r>
              <a:rPr lang="en-US" sz="1800" dirty="0">
                <a:solidFill>
                  <a:schemeClr val="tx1"/>
                </a:solidFill>
              </a:rPr>
              <a:t>All enterprise Linux workloads in a trusted public cloud</a:t>
            </a:r>
          </a:p>
          <a:p>
            <a:pPr marL="171450" indent="-171450">
              <a:buFont typeface="Arial" charset="0"/>
              <a:buChar char="•"/>
            </a:pPr>
            <a:endParaRPr lang="en-US" sz="1200" dirty="0"/>
          </a:p>
          <a:p>
            <a:endParaRPr lang="en-US" dirty="0"/>
          </a:p>
        </p:txBody>
      </p:sp>
      <p:sp>
        <p:nvSpPr>
          <p:cNvPr id="4" name="Slide Number Placeholder 3"/>
          <p:cNvSpPr>
            <a:spLocks noGrp="1"/>
          </p:cNvSpPr>
          <p:nvPr>
            <p:ph type="sldNum"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0" cap="none" spc="0" normalizeH="0" baseline="0" noProof="0" smtClean="0">
                <a:ln>
                  <a:noFill/>
                </a:ln>
                <a:solidFill>
                  <a:prstClr val="black"/>
                </a:solidFill>
                <a:effectLst/>
                <a:uLnTx/>
                <a:uFillTx/>
                <a:latin typeface="Times New Roman"/>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uk-UA" sz="18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194972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lvl="0" indent="0" algn="l" defTabSz="932419" rtl="0" eaLnBrk="1" fontAlgn="auto" latinLnBrk="0" hangingPunct="1">
              <a:lnSpc>
                <a:spcPct val="100000"/>
              </a:lnSpc>
              <a:spcBef>
                <a:spcPts val="0"/>
              </a:spcBef>
              <a:spcAft>
                <a:spcPts val="0"/>
              </a:spcAft>
              <a:buClrTx/>
              <a:buSzTx/>
              <a:buFontTx/>
              <a:buNone/>
              <a:tabLst/>
              <a:defRPr/>
            </a:pPr>
            <a:r>
              <a:rPr lang="en-US" sz="1200" dirty="0"/>
              <a:t>Managing a complex, hybrid IT environment can require multiple management tools, and extra staff to handle operations. </a:t>
            </a:r>
          </a:p>
          <a:p>
            <a:pPr marL="0" marR="0" lvl="0" indent="0" algn="l" defTabSz="932419"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32419"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Red Hat CloudForms </a:t>
            </a:r>
            <a:r>
              <a:rPr lang="en-US" sz="1200" kern="1200" dirty="0">
                <a:solidFill>
                  <a:schemeClr val="tx1"/>
                </a:solidFill>
                <a:effectLst/>
                <a:latin typeface="+mn-lt"/>
                <a:ea typeface="+mn-ea"/>
                <a:cs typeface="+mn-cs"/>
              </a:rPr>
              <a:t>is a unified management platform for hybrid cloud environments that offers the control and automation capabilities IT staff need to effectively manage increasingly complex hybrid infrastructures.  Red Hat CloudForms can discover, control, and manage private and public cloud infrastructures made up of scale-up enterprise virtualization platforms, scale-out OpenStack cloud infrastructures, and public clouds including Azure. </a:t>
            </a:r>
            <a:r>
              <a:rPr lang="en-US" sz="1200" kern="1200" baseline="0" dirty="0">
                <a:solidFill>
                  <a:schemeClr val="tx1"/>
                </a:solidFill>
                <a:effectLst/>
                <a:latin typeface="+mn-lt"/>
                <a:ea typeface="+mn-ea"/>
                <a:cs typeface="+mn-cs"/>
              </a:rPr>
              <a:t> Today, e</a:t>
            </a:r>
            <a:r>
              <a:rPr lang="en-US" sz="1200" dirty="0">
                <a:latin typeface="+mn-lt"/>
              </a:rPr>
              <a:t>xisting customers can extend management into Azure and integrate CloudForms with their existing management tools to create a truly unified Hybrid Cloud management platform.</a:t>
            </a:r>
            <a:endParaRPr lang="en-US" sz="1200" kern="1200" dirty="0">
              <a:solidFill>
                <a:schemeClr val="tx1"/>
              </a:solidFill>
              <a:effectLst/>
              <a:latin typeface="+mn-lt"/>
              <a:ea typeface="+mn-ea"/>
              <a:cs typeface="+mn-cs"/>
            </a:endParaRPr>
          </a:p>
          <a:p>
            <a:pPr marL="0" marR="0" lvl="0" indent="0" algn="l" defTabSz="93241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419"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 the future, CloudForms 4.1 will</a:t>
            </a:r>
            <a:r>
              <a:rPr lang="en-US" sz="1200" baseline="0" dirty="0">
                <a:solidFill>
                  <a:schemeClr val="tx1"/>
                </a:solidFill>
              </a:rPr>
              <a:t> introduce</a:t>
            </a:r>
            <a:r>
              <a:rPr lang="en-US" sz="1200" dirty="0">
                <a:solidFill>
                  <a:schemeClr val="tx1"/>
                </a:solidFill>
              </a:rPr>
              <a:t> expanded Hybrid Cloud management capabilities for Azure that will include Smart State analysis making</a:t>
            </a:r>
            <a:r>
              <a:rPr lang="en-US" sz="1200" baseline="0" dirty="0">
                <a:solidFill>
                  <a:schemeClr val="tx1"/>
                </a:solidFill>
              </a:rPr>
              <a:t> </a:t>
            </a:r>
            <a:r>
              <a:rPr lang="en-US" sz="1200" dirty="0">
                <a:solidFill>
                  <a:schemeClr val="tx1"/>
                </a:solidFill>
              </a:rPr>
              <a:t>Azure</a:t>
            </a:r>
            <a:r>
              <a:rPr lang="en-US" sz="1200" baseline="0" dirty="0">
                <a:solidFill>
                  <a:schemeClr val="tx1"/>
                </a:solidFill>
              </a:rPr>
              <a:t> the only public cloud with this capability.</a:t>
            </a:r>
            <a:endParaRPr lang="en-US" sz="1100" dirty="0"/>
          </a:p>
          <a:p>
            <a:pPr marL="0" marR="0" lvl="0" indent="0" algn="l" defTabSz="93241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526982" lvl="1" indent="-285750">
              <a:spcBef>
                <a:spcPts val="600"/>
              </a:spcBef>
              <a:spcAft>
                <a:spcPts val="600"/>
              </a:spcAft>
              <a:buFont typeface="Arial" charset="0"/>
              <a:buChar char="•"/>
            </a:pPr>
            <a:r>
              <a:rPr lang="en-US" sz="1800" dirty="0">
                <a:solidFill>
                  <a:schemeClr val="tx1"/>
                </a:solidFill>
              </a:rPr>
              <a:t>Bring existing subscriptions to Azure via the </a:t>
            </a:r>
            <a:r>
              <a:rPr lang="en-US" sz="1800" b="1" dirty="0">
                <a:solidFill>
                  <a:schemeClr val="tx1"/>
                </a:solidFill>
              </a:rPr>
              <a:t>Red Hat Cloud Access</a:t>
            </a:r>
            <a:r>
              <a:rPr lang="en-US" sz="1800" dirty="0">
                <a:solidFill>
                  <a:schemeClr val="tx1"/>
                </a:solidFill>
              </a:rPr>
              <a:t> program while maintaining existing support relationship directly with Red Hat</a:t>
            </a:r>
          </a:p>
          <a:p>
            <a:pPr marL="526982" lvl="1" indent="-285750">
              <a:spcBef>
                <a:spcPts val="600"/>
              </a:spcBef>
              <a:spcAft>
                <a:spcPts val="600"/>
              </a:spcAft>
              <a:buFont typeface="Arial" charset="0"/>
              <a:buChar char="•"/>
            </a:pPr>
            <a:r>
              <a:rPr lang="en-US" sz="1800" dirty="0">
                <a:solidFill>
                  <a:schemeClr val="tx1"/>
                </a:solidFill>
              </a:rPr>
              <a:t>CloudForms 4.0 expands its managed platform support to include Azure (ARM) providing core lifecycle management capabilities for those workloads</a:t>
            </a:r>
          </a:p>
          <a:p>
            <a:pPr marL="526982" lvl="1" indent="-285750">
              <a:spcBef>
                <a:spcPts val="600"/>
              </a:spcBef>
              <a:spcAft>
                <a:spcPts val="600"/>
              </a:spcAft>
              <a:buFont typeface="Arial" charset="0"/>
              <a:buChar char="•"/>
            </a:pPr>
            <a:r>
              <a:rPr lang="en-US" sz="1800" dirty="0">
                <a:solidFill>
                  <a:schemeClr val="tx1"/>
                </a:solidFill>
              </a:rPr>
              <a:t>Self-service provisioning of Azure resources</a:t>
            </a:r>
          </a:p>
          <a:p>
            <a:pPr marL="526982" lvl="1" indent="-285750">
              <a:spcBef>
                <a:spcPts val="600"/>
              </a:spcBef>
              <a:spcAft>
                <a:spcPts val="600"/>
              </a:spcAft>
              <a:buFont typeface="Arial" charset="0"/>
              <a:buChar char="•"/>
            </a:pPr>
            <a:r>
              <a:rPr lang="en-US" sz="1800" dirty="0">
                <a:solidFill>
                  <a:schemeClr val="tx1"/>
                </a:solidFill>
              </a:rPr>
              <a:t>Intelligent cloud brokering to control VM placement</a:t>
            </a:r>
          </a:p>
          <a:p>
            <a:pPr marL="526982" lvl="1" indent="-285750">
              <a:spcBef>
                <a:spcPts val="600"/>
              </a:spcBef>
              <a:spcAft>
                <a:spcPts val="600"/>
              </a:spcAft>
              <a:buFont typeface="Arial" charset="0"/>
              <a:buChar char="•"/>
            </a:pPr>
            <a:r>
              <a:rPr lang="en-US" sz="1800" dirty="0">
                <a:solidFill>
                  <a:schemeClr val="tx1"/>
                </a:solidFill>
              </a:rPr>
              <a:t>Unified management with Microsoft System Center VMM &amp; Operations Manager integration</a:t>
            </a:r>
          </a:p>
          <a:p>
            <a:pPr marL="526982" lvl="1" indent="-285750">
              <a:spcBef>
                <a:spcPts val="600"/>
              </a:spcBef>
              <a:spcAft>
                <a:spcPts val="600"/>
              </a:spcAft>
              <a:buFont typeface="Arial" charset="0"/>
              <a:buChar char="•"/>
            </a:pPr>
            <a:r>
              <a:rPr lang="en-US" sz="1800" dirty="0">
                <a:solidFill>
                  <a:schemeClr val="tx1"/>
                </a:solidFill>
              </a:rPr>
              <a:t>(Future) CloudForms 4.1 with expanded Hybrid Cloud management capabilities for Azure including Smart State analysis</a:t>
            </a:r>
            <a:endParaRPr lang="en-US" sz="1600" dirty="0"/>
          </a:p>
          <a:p>
            <a:pPr marL="0" marR="0" lvl="0" indent="0" algn="l" defTabSz="93241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0" cap="none" spc="0" normalizeH="0" baseline="0" noProof="0" smtClean="0">
                <a:ln>
                  <a:noFill/>
                </a:ln>
                <a:solidFill>
                  <a:prstClr val="black"/>
                </a:solidFill>
                <a:effectLst/>
                <a:uLnTx/>
                <a:uFillTx/>
                <a:latin typeface="Times New Roman"/>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uk-UA" sz="18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168883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mn-lt"/>
                <a:ea typeface="+mn-ea"/>
                <a:cs typeface="+mn-cs"/>
              </a:rPr>
              <a:t>Download this deck’s script at</a:t>
            </a:r>
            <a:r>
              <a:rPr lang="en-US" sz="800" kern="1200" baseline="0" dirty="0">
                <a:solidFill>
                  <a:schemeClr val="tx1"/>
                </a:solidFill>
                <a:effectLst/>
                <a:latin typeface="+mn-lt"/>
                <a:ea typeface="+mn-ea"/>
                <a:cs typeface="+mn-cs"/>
              </a:rPr>
              <a:t> </a:t>
            </a:r>
            <a:r>
              <a:rPr lang="en-US" sz="800" u="none" strike="noStrike" kern="1200" dirty="0">
                <a:solidFill>
                  <a:schemeClr val="tx1"/>
                </a:solidFill>
                <a:effectLst/>
                <a:latin typeface="+mn-lt"/>
                <a:ea typeface="+mn-ea"/>
                <a:cs typeface="+mn-cs"/>
                <a:hlinkClick r:id="rId3"/>
              </a:rPr>
              <a:t>http://aka.ms/commercialstory</a:t>
            </a:r>
            <a:endParaRPr lang="en-US" sz="8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8829967"/>
            <a:ext cx="3037840" cy="466433"/>
          </a:xfrm>
          <a:prstGeom prst="rect">
            <a:avLst/>
          </a:prstGeom>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a:ea typeface="Segoe UI" pitchFamily="34" charset="0"/>
              <a:cs typeface="Segoe UI" pitchFamily="34" charset="0"/>
            </a:endParaRPr>
          </a:p>
        </p:txBody>
      </p:sp>
      <p:sp>
        <p:nvSpPr>
          <p:cNvPr id="6" name="Date Placeholder 5"/>
          <p:cNvSpPr>
            <a:spLocks noGrp="1"/>
          </p:cNvSpPr>
          <p:nvPr>
            <p:ph type="dt" idx="12"/>
          </p:nvPr>
        </p:nvSpPr>
        <p:spPr>
          <a:xfrm>
            <a:off x="3970938" y="0"/>
            <a:ext cx="3037840" cy="46643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485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32419" rtl="0" eaLnBrk="1" fontAlgn="auto" latinLnBrk="0" hangingPunct="1">
              <a:lnSpc>
                <a:spcPct val="100000"/>
              </a:lnSpc>
              <a:spcBef>
                <a:spcPts val="0"/>
              </a:spcBef>
              <a:spcAft>
                <a:spcPts val="0"/>
              </a:spcAft>
              <a:buClrTx/>
              <a:buSzTx/>
              <a:buFontTx/>
              <a:buNone/>
              <a:tabLst/>
              <a:defRPr/>
            </a:pPr>
            <a:r>
              <a:rPr lang="is-IS" sz="1200" dirty="0"/>
              <a:t>Companies today rely on data now more than ever before.  Data is a key enabler for business innovation delivered through technologies such as business analytics, data mining, and content delivery.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Red Hat Gluster Storage offers a scale­-out, POSIX compatible, massively scalable, elastic  file   storage solution in Azure which can be used for multiple use ­cases including archival, rich  media streaming, big data analytics, and geo­-replication for disaster recovery. Red Hat Gluster Storage on Azure enables customers to deploy consistent storage technology on-premise and in Azure allowing existing applications to be migrated to cloud more easily. Traditional hardware storage solutions do not offer this level of flexibility – open, software-defined storage can provide the level of compatibility and agility required for hybrid cloud infrastructures.</a:t>
            </a:r>
          </a:p>
          <a:p>
            <a:endParaRPr lang="en-US" sz="1200" kern="1200" dirty="0">
              <a:solidFill>
                <a:schemeClr val="tx1"/>
              </a:solidFill>
              <a:effectLst/>
              <a:latin typeface="+mn-lt"/>
              <a:ea typeface="+mn-ea"/>
              <a:cs typeface="+mn-cs"/>
            </a:endParaRPr>
          </a:p>
          <a:p>
            <a:pPr marL="0" marR="0" lvl="0" indent="0" algn="l" defTabSz="932419"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Red Hat Gluster Storage solutions in Azure provide a foundation for customers to build cloud-ready business services such as Big Data, Analytics, Rich Media, Data Sync &amp; Share, Cloud Infrastructure, Virtual Machine Storage, and much more.</a:t>
            </a:r>
          </a:p>
          <a:p>
            <a:pPr marL="526982" lvl="1" indent="-285750">
              <a:spcBef>
                <a:spcPts val="600"/>
              </a:spcBef>
              <a:spcAft>
                <a:spcPts val="600"/>
              </a:spcAft>
              <a:buFont typeface="Arial" charset="0"/>
              <a:buChar char="•"/>
            </a:pPr>
            <a:r>
              <a:rPr lang="en-US" sz="1800" dirty="0">
                <a:solidFill>
                  <a:schemeClr val="tx1"/>
                </a:solidFill>
              </a:rPr>
              <a:t>Bring existing subscriptions to Azure via the </a:t>
            </a:r>
            <a:r>
              <a:rPr lang="en-US" sz="1800" b="1" dirty="0">
                <a:solidFill>
                  <a:schemeClr val="tx1"/>
                </a:solidFill>
              </a:rPr>
              <a:t>Red Hat Cloud Access</a:t>
            </a:r>
            <a:r>
              <a:rPr lang="en-US" sz="1800" dirty="0">
                <a:solidFill>
                  <a:schemeClr val="tx1"/>
                </a:solidFill>
              </a:rPr>
              <a:t> program while maintaining existing support relationship directly with Red Hat</a:t>
            </a:r>
          </a:p>
          <a:p>
            <a:pPr marL="526982" lvl="1" indent="-285750">
              <a:spcBef>
                <a:spcPts val="600"/>
              </a:spcBef>
              <a:spcAft>
                <a:spcPts val="600"/>
              </a:spcAft>
              <a:buFont typeface="Arial" charset="0"/>
              <a:buChar char="•"/>
            </a:pPr>
            <a:r>
              <a:rPr lang="en-US" sz="1800" dirty="0">
                <a:solidFill>
                  <a:schemeClr val="tx1"/>
                </a:solidFill>
              </a:rPr>
              <a:t>Build reliable, scale-out cloud storage clusters (2TB to 800TB) that can be shared between multiple applications</a:t>
            </a:r>
          </a:p>
          <a:p>
            <a:pPr marL="526982" lvl="1" indent="-285750">
              <a:spcBef>
                <a:spcPts val="600"/>
              </a:spcBef>
              <a:spcAft>
                <a:spcPts val="600"/>
              </a:spcAft>
              <a:buFont typeface="Arial" charset="0"/>
              <a:buChar char="•"/>
            </a:pPr>
            <a:r>
              <a:rPr lang="en-US" sz="1800" dirty="0">
                <a:solidFill>
                  <a:schemeClr val="tx1"/>
                </a:solidFill>
              </a:rPr>
              <a:t>Easily migrate existing data and applications from on-premise to Azure with built-in POSIX compatibility</a:t>
            </a:r>
          </a:p>
          <a:p>
            <a:pPr marL="526982" marR="0" lvl="1" indent="-285750" algn="l" defTabSz="932419" rtl="0" eaLnBrk="1" fontAlgn="auto" latinLnBrk="0" hangingPunct="1">
              <a:lnSpc>
                <a:spcPct val="100000"/>
              </a:lnSpc>
              <a:spcBef>
                <a:spcPts val="600"/>
              </a:spcBef>
              <a:spcAft>
                <a:spcPts val="600"/>
              </a:spcAft>
              <a:buClrTx/>
              <a:buSzTx/>
              <a:buFont typeface="Arial" charset="0"/>
              <a:buChar char="•"/>
              <a:tabLst/>
              <a:defRPr/>
            </a:pPr>
            <a:r>
              <a:rPr lang="en-US" sz="1200" kern="1200" dirty="0">
                <a:solidFill>
                  <a:schemeClr val="tx1"/>
                </a:solidFill>
                <a:effectLst/>
                <a:latin typeface="+mn-lt"/>
                <a:ea typeface="+mn-ea"/>
                <a:cs typeface="+mn-cs"/>
              </a:rPr>
              <a:t>Native client support as well as NFS in the first release, existing applications that rely on file interfaces while moving to the public cloud will benefit the most by avoiding expensive rewrites. </a:t>
            </a:r>
            <a:endParaRPr lang="en-US" sz="1800" dirty="0">
              <a:solidFill>
                <a:schemeClr val="tx1"/>
              </a:solidFill>
            </a:endParaRPr>
          </a:p>
          <a:p>
            <a:pPr marL="526982" lvl="1" indent="-285750">
              <a:spcBef>
                <a:spcPts val="600"/>
              </a:spcBef>
              <a:spcAft>
                <a:spcPts val="600"/>
              </a:spcAft>
              <a:buFont typeface="Arial" charset="0"/>
              <a:buChar char="•"/>
            </a:pPr>
            <a:r>
              <a:rPr lang="en-US" sz="1800" dirty="0">
                <a:solidFill>
                  <a:schemeClr val="tx1"/>
                </a:solidFill>
              </a:rPr>
              <a:t>Create disaster recovery environments for on-premise applications and data using asynchronous geo-replication capabilities</a:t>
            </a:r>
          </a:p>
          <a:p>
            <a:pPr marL="526982" lvl="1" indent="-285750">
              <a:spcBef>
                <a:spcPts val="600"/>
              </a:spcBef>
              <a:spcAft>
                <a:spcPts val="600"/>
              </a:spcAft>
              <a:buFont typeface="Arial" charset="0"/>
              <a:buChar char="•"/>
            </a:pPr>
            <a:r>
              <a:rPr lang="en-US" sz="1800" dirty="0">
                <a:solidFill>
                  <a:schemeClr val="tx1"/>
                </a:solidFill>
              </a:rPr>
              <a:t>Supports Linux and Windows operating systems</a:t>
            </a:r>
          </a:p>
          <a:p>
            <a:endParaRPr lang="en-US" dirty="0"/>
          </a:p>
        </p:txBody>
      </p:sp>
      <p:sp>
        <p:nvSpPr>
          <p:cNvPr id="4" name="Slide Number Placeholder 3"/>
          <p:cNvSpPr>
            <a:spLocks noGrp="1"/>
          </p:cNvSpPr>
          <p:nvPr>
            <p:ph type="sldNum"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0" cap="none" spc="0" normalizeH="0" baseline="0" noProof="0" smtClean="0">
                <a:ln>
                  <a:noFill/>
                </a:ln>
                <a:solidFill>
                  <a:prstClr val="black"/>
                </a:solidFill>
                <a:effectLst/>
                <a:uLnTx/>
                <a:uFillTx/>
                <a:latin typeface="Times New Roman"/>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uk-UA" sz="18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21327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ability to build and run OpenShift Enterprise PaaS environments on Azure offers choice, flexibility, and standardization.  Customers will be able to choose Microsoft Windows for Windows containers, and Red Hat Enterprise Linux Atomic Host and OpenShift for certified Red Hat Enterprise Linux containers unified by the common .NET framework.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Collaboration on .NET will</a:t>
            </a:r>
            <a:r>
              <a:rPr lang="en-US" sz="1200" kern="1200" baseline="0" dirty="0">
                <a:solidFill>
                  <a:schemeClr val="tx1"/>
                </a:solidFill>
                <a:effectLst/>
                <a:latin typeface="+mn-lt"/>
                <a:ea typeface="+mn-ea"/>
                <a:cs typeface="+mn-cs"/>
              </a:rPr>
              <a:t> enable </a:t>
            </a:r>
            <a:r>
              <a:rPr lang="en-US" sz="1200" kern="1200" dirty="0">
                <a:solidFill>
                  <a:schemeClr val="tx1"/>
                </a:solidFill>
                <a:effectLst/>
                <a:latin typeface="+mn-lt"/>
                <a:ea typeface="+mn-ea"/>
                <a:cs typeface="+mn-cs"/>
              </a:rPr>
              <a:t>a new generation of application development capabilities.  Developers will have access to .NET technologies across Red Hat offerings, including Red Hat OpenShift and Red Hat Enterprise Linux. With a host of .NET applications already deployed throughout enterprises, customers want the ability to to build .NET applications on infrastructure powered by RHEL.</a:t>
            </a:r>
          </a:p>
          <a:p>
            <a:endParaRPr lang="en-US" sz="1200" kern="1200" dirty="0">
              <a:solidFill>
                <a:schemeClr val="tx1"/>
              </a:solidFill>
              <a:effectLst/>
              <a:latin typeface="+mn-lt"/>
              <a:ea typeface="+mn-ea"/>
              <a:cs typeface="+mn-cs"/>
            </a:endParaRPr>
          </a:p>
          <a:p>
            <a:pPr marL="0" marR="0" indent="0" algn="l" defTabSz="93241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Red Hat JBoss Middleware is the ideal middleware portfolio for open hybrid cloud environments.  JBoss solutions allow customers to accelerate application development, deployment, and performance, integrate data and applications efficiently, and automate business processes across physical, virtual, mobile, and cloud environments. JBoss Enterprise Application Platform (EAP) is the foundational component for the JBoss middleware family.  It’s flexibility allows deployment to physical, virtual, and cloud environments. JBoss Enterprise Web Server (EWS) removes the complexity from managing open source-based web application environments by including all of the popular open source technologies - Apache Web Server, Apache Tomcat, and common connectors - for building, deploying, and maintaining web applications and large-scale websites. </a:t>
            </a:r>
          </a:p>
          <a:p>
            <a:pPr marL="0" marR="0" indent="0" algn="l" defTabSz="93241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3241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integrated solutions are designed to meet the</a:t>
            </a:r>
            <a:r>
              <a:rPr lang="en-US" sz="1200" kern="1200" baseline="0" dirty="0">
                <a:solidFill>
                  <a:schemeClr val="tx1"/>
                </a:solidFill>
                <a:effectLst/>
                <a:latin typeface="+mn-lt"/>
                <a:ea typeface="+mn-ea"/>
                <a:cs typeface="+mn-cs"/>
              </a:rPr>
              <a:t> current and future needs of enterprise customers with features that allow developers to focus on building the best possible applications and leave the management and orchestration of the infrastructure to the system.  OpenShift is designed for the future - as modern applications continue the shift to microservices architectures, the infrastructures that host them must be able to flexible and scalable enough to efficiently run and manage the increasingly complex system of interconnected and distributed application containers.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0" cap="none" spc="0" normalizeH="0" baseline="0" noProof="0" smtClean="0">
                <a:ln>
                  <a:noFill/>
                </a:ln>
                <a:solidFill>
                  <a:prstClr val="black"/>
                </a:solidFill>
                <a:effectLst/>
                <a:uLnTx/>
                <a:uFillTx/>
                <a:latin typeface="Times New Roman"/>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uk-UA" sz="18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328184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1200" cap="none" spc="0" normalizeH="0" baseline="0" noProof="0" smtClean="0">
                <a:ln>
                  <a:noFill/>
                </a:ln>
                <a:solidFill>
                  <a:prstClr val="black"/>
                </a:solidFill>
                <a:effectLst/>
                <a:uLnTx/>
                <a:uFillTx/>
                <a:latin typeface="Times New Roman"/>
                <a:cs typeface="Arial"/>
                <a:sym typeface="Arial"/>
              </a:rPr>
              <a:pPr marL="0" marR="0" lvl="0" indent="0" algn="r" defTabSz="932419" rtl="0" eaLnBrk="1" fontAlgn="auto" latinLnBrk="0" hangingPunct="1">
                <a:lnSpc>
                  <a:spcPct val="100000"/>
                </a:lnSpc>
                <a:spcBef>
                  <a:spcPts val="0"/>
                </a:spcBef>
                <a:spcAft>
                  <a:spcPts val="0"/>
                </a:spcAft>
                <a:buClrTx/>
                <a:buSzTx/>
                <a:buFontTx/>
                <a:buNone/>
                <a:tabLst/>
                <a:defRPr/>
              </a:pPr>
              <a:t>36</a:t>
            </a:fld>
            <a:endParaRPr kumimoji="0" lang="uk-UA"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907138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3463" y="238125"/>
            <a:ext cx="3300412" cy="1857375"/>
          </a:xfrm>
        </p:spPr>
      </p:sp>
      <p:sp>
        <p:nvSpPr>
          <p:cNvPr id="3" name="Notes Placeholder 2"/>
          <p:cNvSpPr>
            <a:spLocks noGrp="1"/>
          </p:cNvSpPr>
          <p:nvPr>
            <p:ph type="body" idx="1"/>
          </p:nvPr>
        </p:nvSpPr>
        <p:spPr/>
        <p:txBody>
          <a:bodyPr/>
          <a:lstStyle/>
          <a:p>
            <a:r>
              <a:rPr lang="en-IN" dirty="0">
                <a:latin typeface="Segoe UI" panose="020B0502040204020203" pitchFamily="34" charset="0"/>
              </a:rPr>
              <a:t>Speaker</a:t>
            </a:r>
            <a:r>
              <a:rPr lang="en-IN" baseline="0" dirty="0">
                <a:latin typeface="Segoe UI" panose="020B0502040204020203" pitchFamily="34" charset="0"/>
              </a:rPr>
              <a:t> Script:</a:t>
            </a:r>
            <a:endParaRPr lang="en-IN" dirty="0">
              <a:latin typeface="Segoe UI" panose="020B0502040204020203" pitchFamily="34" charset="0"/>
            </a:endParaRPr>
          </a:p>
          <a:p>
            <a:r>
              <a:rPr lang="en-IN" dirty="0">
                <a:latin typeface="Segoe UI" panose="020B0502040204020203" pitchFamily="34" charset="0"/>
              </a:rPr>
              <a:t>The Microsoft Technology Center (MTC) is</a:t>
            </a:r>
            <a:r>
              <a:rPr lang="en-IN" baseline="0" dirty="0">
                <a:latin typeface="Segoe UI" panose="020B0502040204020203" pitchFamily="34" charset="0"/>
              </a:rPr>
              <a:t> an immersive environment that enables and empowers our customers to make better decisions.  Our combination of </a:t>
            </a:r>
          </a:p>
          <a:p>
            <a:pPr marL="171450" indent="-171450">
              <a:buFont typeface="Arial" panose="020B0604020202020204" pitchFamily="34" charset="0"/>
              <a:buChar char="•"/>
            </a:pPr>
            <a:r>
              <a:rPr lang="en-IN" baseline="0" dirty="0">
                <a:latin typeface="Segoe UI" panose="020B0502040204020203" pitchFamily="34" charset="0"/>
              </a:rPr>
              <a:t>PEOPLE (leading architects), </a:t>
            </a:r>
          </a:p>
          <a:p>
            <a:pPr marL="171450" indent="-171450">
              <a:buFont typeface="Arial" panose="020B0604020202020204" pitchFamily="34" charset="0"/>
              <a:buChar char="•"/>
            </a:pPr>
            <a:r>
              <a:rPr lang="en-IN" baseline="0" dirty="0">
                <a:latin typeface="Segoe UI" panose="020B0502040204020203" pitchFamily="34" charset="0"/>
              </a:rPr>
              <a:t>PROCESS (Briefings, Architectural Design Sessions, POCs, Workshops) and </a:t>
            </a:r>
          </a:p>
          <a:p>
            <a:pPr marL="171450" indent="-171450">
              <a:buFont typeface="Arial" panose="020B0604020202020204" pitchFamily="34" charset="0"/>
              <a:buChar char="•"/>
            </a:pPr>
            <a:r>
              <a:rPr lang="en-IN" baseline="0" dirty="0">
                <a:latin typeface="Segoe UI" panose="020B0502040204020203" pitchFamily="34" charset="0"/>
              </a:rPr>
              <a:t>PLACE (access to cloud, on-</a:t>
            </a:r>
            <a:r>
              <a:rPr lang="en-IN" baseline="0" dirty="0" err="1">
                <a:latin typeface="Segoe UI" panose="020B0502040204020203" pitchFamily="34" charset="0"/>
              </a:rPr>
              <a:t>prem</a:t>
            </a:r>
            <a:r>
              <a:rPr lang="en-IN" baseline="0" dirty="0">
                <a:latin typeface="Segoe UI" panose="020B0502040204020203" pitchFamily="34" charset="0"/>
              </a:rPr>
              <a:t> and hybrid compute resources, a state of the art facility to enable collaboration and access to a variety of expertise) help deliver platform solutions.  </a:t>
            </a:r>
          </a:p>
          <a:p>
            <a:pPr marL="171450" indent="-171450">
              <a:buFont typeface="Arial" panose="020B0604020202020204" pitchFamily="34" charset="0"/>
              <a:buChar char="•"/>
            </a:pPr>
            <a:endParaRPr lang="en-IN" baseline="0" dirty="0">
              <a:latin typeface="Segoe UI" panose="020B0502040204020203" pitchFamily="34" charset="0"/>
            </a:endParaRPr>
          </a:p>
          <a:p>
            <a:pPr marL="0" indent="0">
              <a:buFont typeface="Arial" panose="020B0604020202020204" pitchFamily="34" charset="0"/>
              <a:buNone/>
            </a:pPr>
            <a:r>
              <a:rPr lang="en-IN" baseline="0" dirty="0">
                <a:latin typeface="Segoe UI" panose="020B0502040204020203" pitchFamily="34" charset="0"/>
              </a:rPr>
              <a:t>85% of Microsoft’s enterprise customers are within 100 miles of an MTC. </a:t>
            </a:r>
          </a:p>
          <a:p>
            <a:endParaRPr lang="en-IN" dirty="0">
              <a:latin typeface="Segoe UI" panose="020B0502040204020203" pitchFamily="34" charset="0"/>
            </a:endParaRPr>
          </a:p>
          <a:p>
            <a:r>
              <a:rPr lang="en-IN" b="1" u="sng" dirty="0">
                <a:latin typeface="Segoe UI" panose="020B0502040204020203" pitchFamily="34" charset="0"/>
              </a:rPr>
              <a:t>It is a resource for our partners</a:t>
            </a:r>
            <a:r>
              <a:rPr lang="en-IN" b="1" u="sng" baseline="0" dirty="0">
                <a:latin typeface="Segoe UI" panose="020B0502040204020203" pitchFamily="34" charset="0"/>
              </a:rPr>
              <a:t> to consider as their own</a:t>
            </a:r>
            <a:r>
              <a:rPr lang="en-IN" b="1" u="none" baseline="0" dirty="0">
                <a:latin typeface="Segoe UI" panose="020B0502040204020203" pitchFamily="34" charset="0"/>
              </a:rPr>
              <a:t>.  </a:t>
            </a:r>
            <a:r>
              <a:rPr lang="en-IN" baseline="0" dirty="0">
                <a:latin typeface="Segoe UI" panose="020B0502040204020203" pitchFamily="34" charset="0"/>
              </a:rPr>
              <a:t>For partners, it has been proven (for nearly 15 years) to accelerate deal velocity, create larger deals and offer the opportunity to architect and design solutions that exactly meet the needs of our common customers. </a:t>
            </a:r>
          </a:p>
          <a:p>
            <a:endParaRPr lang="en-IN" baseline="0"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78761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Segoe UI" panose="020B0502040204020203" pitchFamily="34" charset="0"/>
              </a:rPr>
              <a:pPr marL="0" marR="0" lvl="0" indent="0" algn="r" defTabSz="787612"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Segoe UI" panose="020B0502040204020203" pitchFamily="34" charset="0"/>
            </a:endParaRPr>
          </a:p>
        </p:txBody>
      </p:sp>
    </p:spTree>
    <p:extLst>
      <p:ext uri="{BB962C8B-B14F-4D97-AF65-F5344CB8AC3E}">
        <p14:creationId xmlns:p14="http://schemas.microsoft.com/office/powerpoint/2010/main" val="287427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3463" y="238125"/>
            <a:ext cx="3300412" cy="1857375"/>
          </a:xfrm>
        </p:spPr>
      </p:sp>
      <p:sp>
        <p:nvSpPr>
          <p:cNvPr id="3" name="Notes Placeholder 2"/>
          <p:cNvSpPr>
            <a:spLocks noGrp="1"/>
          </p:cNvSpPr>
          <p:nvPr>
            <p:ph type="body" idx="1"/>
          </p:nvPr>
        </p:nvSpPr>
        <p:spPr/>
        <p:txBody>
          <a:bodyPr/>
          <a:lstStyle/>
          <a:p>
            <a:r>
              <a:rPr lang="en-IN">
                <a:latin typeface="Segoe UI" panose="020B0502040204020203" pitchFamily="34" charset="0"/>
              </a:rPr>
              <a:t>We </a:t>
            </a:r>
            <a:r>
              <a:rPr lang="en-IN" dirty="0">
                <a:latin typeface="Segoe UI" panose="020B0502040204020203" pitchFamily="34" charset="0"/>
              </a:rPr>
              <a:t>have defined several</a:t>
            </a:r>
            <a:r>
              <a:rPr lang="en-IN" baseline="0" dirty="0">
                <a:latin typeface="Segoe UI" panose="020B0502040204020203" pitchFamily="34" charset="0"/>
              </a:rPr>
              <a:t> engagements </a:t>
            </a:r>
            <a:r>
              <a:rPr lang="en-IN" dirty="0">
                <a:latin typeface="Segoe UI" panose="020B0502040204020203" pitchFamily="34" charset="0"/>
              </a:rPr>
              <a:t>at the</a:t>
            </a:r>
            <a:r>
              <a:rPr lang="en-IN" baseline="0" dirty="0">
                <a:latin typeface="Segoe UI" panose="020B0502040204020203" pitchFamily="34" charset="0"/>
              </a:rPr>
              <a:t> Microsoft Technology Center (MTC) with Microsoft Technology Architects, Red Hat Solutions Architects as well as our ecosystem of partners that will build trust with our common customers, accelerate deals and grow your business. </a:t>
            </a:r>
          </a:p>
          <a:p>
            <a:endParaRPr lang="en-IN" baseline="0" dirty="0">
              <a:latin typeface="Segoe UI" panose="020B0502040204020203" pitchFamily="34" charset="0"/>
            </a:endParaRPr>
          </a:p>
          <a:p>
            <a:r>
              <a:rPr lang="en-IN" baseline="0" dirty="0">
                <a:latin typeface="Segoe UI" panose="020B0502040204020203" pitchFamily="34" charset="0"/>
              </a:rPr>
              <a:t>The Process that the MTC provides uses includes four key engagements that Microsoft and Red Hat are committed to delivering together:</a:t>
            </a:r>
          </a:p>
          <a:p>
            <a:pPr marL="228600" indent="-228600">
              <a:buAutoNum type="arabicPeriod"/>
            </a:pPr>
            <a:r>
              <a:rPr lang="en-IN" b="1" u="sng" baseline="0" dirty="0">
                <a:latin typeface="Segoe UI" panose="020B0502040204020203" pitchFamily="34" charset="0"/>
              </a:rPr>
              <a:t>Strategy Briefing </a:t>
            </a:r>
            <a:r>
              <a:rPr lang="en-IN" baseline="0" dirty="0">
                <a:latin typeface="Segoe UI" panose="020B0502040204020203" pitchFamily="34" charset="0"/>
              </a:rPr>
              <a:t>– Envision the art of the possible.  Create an understanding of the Azure and Red Hat capabilities through presentations, white board discussions and demonstrations. Define the strategy and architecture for possible solutions. </a:t>
            </a:r>
          </a:p>
          <a:p>
            <a:pPr marL="228600" indent="-228600">
              <a:buAutoNum type="arabicPeriod"/>
            </a:pPr>
            <a:r>
              <a:rPr lang="en-IN" b="1" u="sng" baseline="0" dirty="0">
                <a:latin typeface="Segoe UI" panose="020B0502040204020203" pitchFamily="34" charset="0"/>
              </a:rPr>
              <a:t>Architecture Design Session </a:t>
            </a:r>
            <a:r>
              <a:rPr lang="en-IN" baseline="0" dirty="0">
                <a:latin typeface="Segoe UI" panose="020B0502040204020203" pitchFamily="34" charset="0"/>
              </a:rPr>
              <a:t>– Design and architect a solution.  Provide a conceptual architecture. </a:t>
            </a:r>
          </a:p>
          <a:p>
            <a:pPr marL="228600" indent="-228600">
              <a:buAutoNum type="arabicPeriod"/>
            </a:pPr>
            <a:r>
              <a:rPr lang="en-IN" b="1" baseline="0" dirty="0">
                <a:latin typeface="Segoe UI" panose="020B0502040204020203" pitchFamily="34" charset="0"/>
              </a:rPr>
              <a:t>P</a:t>
            </a:r>
            <a:r>
              <a:rPr lang="en-IN" b="1" u="sng" baseline="0" dirty="0">
                <a:latin typeface="Segoe UI" panose="020B0502040204020203" pitchFamily="34" charset="0"/>
              </a:rPr>
              <a:t>roof of Concepts &amp; Hackathons </a:t>
            </a:r>
            <a:r>
              <a:rPr lang="en-IN" baseline="0" dirty="0">
                <a:latin typeface="Segoe UI" panose="020B0502040204020203" pitchFamily="34" charset="0"/>
              </a:rPr>
              <a:t>– Apply designs and architectures in Azure in a POC.  </a:t>
            </a:r>
          </a:p>
          <a:p>
            <a:pPr marL="228600" indent="-228600">
              <a:buAutoNum type="arabicPeriod"/>
            </a:pPr>
            <a:r>
              <a:rPr lang="en-IN" u="sng" baseline="0" dirty="0">
                <a:latin typeface="Segoe UI" panose="020B0502040204020203" pitchFamily="34" charset="0"/>
              </a:rPr>
              <a:t>Workshops</a:t>
            </a:r>
            <a:r>
              <a:rPr lang="en-IN" baseline="0" dirty="0">
                <a:latin typeface="Segoe UI" panose="020B0502040204020203" pitchFamily="34" charset="0"/>
              </a:rPr>
              <a:t> – Hands on labs. </a:t>
            </a:r>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78761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Segoe UI" panose="020B0502040204020203" pitchFamily="34" charset="0"/>
              </a:rPr>
              <a:pPr marL="0" marR="0" lvl="0" indent="0" algn="r" defTabSz="787612"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Segoe UI" panose="020B0502040204020203" pitchFamily="34" charset="0"/>
            </a:endParaRPr>
          </a:p>
        </p:txBody>
      </p:sp>
    </p:spTree>
    <p:extLst>
      <p:ext uri="{BB962C8B-B14F-4D97-AF65-F5344CB8AC3E}">
        <p14:creationId xmlns:p14="http://schemas.microsoft.com/office/powerpoint/2010/main" val="3206387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7F0D6469-C137-4E37-8DAE-8E8E1DBBDFFF}" type="slidenum">
              <a:rPr kumimoji="0" lang="en-US" sz="1400" b="0" i="0" u="none" strike="noStrike" kern="0" cap="none" spc="0" normalizeH="0" baseline="0" noProof="0" smtClean="0">
                <a:ln>
                  <a:noFill/>
                </a:ln>
                <a:solidFill>
                  <a:sysClr val="windowText" lastClr="000000"/>
                </a:solidFill>
                <a:effectLst/>
                <a:uLnTx/>
                <a:uFillTx/>
                <a:latin typeface="Times New Roman"/>
              </a:rPr>
              <a:pPr marL="0" marR="0" lvl="0" indent="0" algn="r"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72196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&lt;&lt;&lt;Notes&gt;&gt;</a:t>
            </a:r>
          </a:p>
          <a:p>
            <a:r>
              <a:rPr lang="en-US" dirty="0"/>
              <a:t>MTC</a:t>
            </a:r>
            <a:r>
              <a:rPr lang="en-US" baseline="0" dirty="0"/>
              <a:t> is a platform for Partners to learn, scale, credibility and drive business.  </a:t>
            </a:r>
            <a:r>
              <a:rPr lang="en-US" dirty="0"/>
              <a:t>Schedule a strategy briefing workshop at the MTC to envision</a:t>
            </a:r>
            <a:r>
              <a:rPr lang="en-US" baseline="0" dirty="0"/>
              <a:t> / architect.  </a:t>
            </a:r>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en-US" sz="1400" b="0" i="0" u="none" strike="noStrike" kern="1200" cap="none" spc="0" normalizeH="0" baseline="0" noProof="0" smtClean="0">
                <a:ln>
                  <a:noFill/>
                </a:ln>
                <a:solidFill>
                  <a:prstClr val="black"/>
                </a:solidFill>
                <a:effectLst/>
                <a:uLnTx/>
                <a:uFillTx/>
                <a:latin typeface="Times New Roman"/>
              </a:rPr>
              <a:pPr marL="0" marR="0" lvl="0" indent="0" algn="r" defTabSz="932419"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068766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en-US" sz="1400" b="0" i="0" u="none" strike="noStrike" kern="1200" cap="none" spc="0" normalizeH="0" baseline="0" noProof="0" smtClean="0">
                <a:ln>
                  <a:noFill/>
                </a:ln>
                <a:solidFill>
                  <a:prstClr val="black"/>
                </a:solidFill>
                <a:effectLst/>
                <a:uLnTx/>
                <a:uFillTx/>
                <a:latin typeface="Times New Roman"/>
              </a:rPr>
              <a:pPr marL="0" marR="0" lvl="0" indent="0" algn="r" defTabSz="932419"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172647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685800" y="4400640"/>
            <a:ext cx="5484960" cy="3598920"/>
          </a:xfrm>
          <a:prstGeom prst="rect">
            <a:avLst/>
          </a:prstGeom>
        </p:spPr>
        <p:txBody>
          <a:bodyPr lIns="0" tIns="0" rIns="0" bIns="0"/>
          <a:lstStyle/>
          <a:p>
            <a:endParaRPr dirty="0"/>
          </a:p>
        </p:txBody>
      </p:sp>
      <p:sp>
        <p:nvSpPr>
          <p:cNvPr id="309" name="CustomShape 2"/>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32419" rtl="0" eaLnBrk="1" fontAlgn="auto" latinLnBrk="0" hangingPunct="1">
              <a:lnSpc>
                <a:spcPct val="100000"/>
              </a:lnSpc>
              <a:spcBef>
                <a:spcPts val="0"/>
              </a:spcBef>
              <a:spcAft>
                <a:spcPts val="0"/>
              </a:spcAft>
              <a:buClrTx/>
              <a:buSzTx/>
              <a:buFontTx/>
              <a:buNone/>
              <a:tabLst/>
              <a:defRPr/>
            </a:pPr>
            <a:fld id="{C2A3B887-C223-461B-9EA9-023CDC00A939}" type="slidenum">
              <a:rPr kumimoji="0" lang="en-US" sz="1200" b="0" i="0" u="none" strike="noStrike" kern="1200" cap="none" spc="0" normalizeH="0" baseline="0" noProof="0">
                <a:ln>
                  <a:noFill/>
                </a:ln>
                <a:solidFill>
                  <a:srgbClr val="000000"/>
                </a:solidFill>
                <a:effectLst/>
                <a:uLnTx/>
                <a:uFillTx/>
                <a:latin typeface="Arial"/>
                <a:ea typeface="+mn-ea"/>
              </a:rPr>
              <a:pPr marL="0" marR="0" lvl="0" indent="0" algn="r" defTabSz="932419" rtl="0" eaLnBrk="1" fontAlgn="auto" latinLnBrk="0" hangingPunct="1">
                <a:lnSpc>
                  <a:spcPct val="100000"/>
                </a:lnSpc>
                <a:spcBef>
                  <a:spcPts val="0"/>
                </a:spcBef>
                <a:spcAft>
                  <a:spcPts val="0"/>
                </a:spcAft>
                <a:buClrTx/>
                <a:buSzTx/>
                <a:buFontTx/>
                <a:buNone/>
                <a:tabLst/>
                <a:defRPr/>
              </a:pPr>
              <a:t>47</a:t>
            </a:fld>
            <a:endParaRPr kumimoji="0"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579833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p:cNvSpPr>
          <p:nvPr>
            <p:ph type="body"/>
          </p:nvPr>
        </p:nvSpPr>
        <p:spPr>
          <a:xfrm>
            <a:off x="685800" y="4400640"/>
            <a:ext cx="5484960" cy="3598920"/>
          </a:xfrm>
          <a:prstGeom prst="rect">
            <a:avLst/>
          </a:prstGeom>
        </p:spPr>
        <p:txBody>
          <a:bodyPr lIns="0" tIns="0" rIns="0" bIns="0"/>
          <a:lstStyle/>
          <a:p>
            <a:endParaRPr/>
          </a:p>
        </p:txBody>
      </p:sp>
      <p:sp>
        <p:nvSpPr>
          <p:cNvPr id="311" name="CustomShape 2"/>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eaLnBrk="1" fontAlgn="auto" latinLnBrk="0" hangingPunct="1">
              <a:lnSpc>
                <a:spcPct val="100000"/>
              </a:lnSpc>
              <a:spcBef>
                <a:spcPts val="0"/>
              </a:spcBef>
              <a:spcAft>
                <a:spcPts val="0"/>
              </a:spcAft>
              <a:buClrTx/>
              <a:buSzTx/>
              <a:buFontTx/>
              <a:buNone/>
              <a:tabLst/>
              <a:defRPr/>
            </a:pPr>
            <a:fld id="{58D146AE-A04F-4C3D-9A5C-2B236344DCF6}" type="slidenum">
              <a:rPr kumimoji="0" lang="en-US" sz="1200" b="0" i="0" u="none" strike="noStrike" kern="0" cap="none" spc="0" normalizeH="0" baseline="0" noProof="0">
                <a:ln>
                  <a:noFill/>
                </a:ln>
                <a:solidFill>
                  <a:srgbClr val="000000"/>
                </a:solidFill>
                <a:effectLst/>
                <a:uLnTx/>
                <a:uFillTx/>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49</a:t>
            </a:fld>
            <a:endParaRPr kumimoji="0"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3048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mn-lt"/>
                <a:ea typeface="+mn-ea"/>
                <a:cs typeface="+mn-cs"/>
              </a:rPr>
              <a:t>Download this deck’s script at</a:t>
            </a:r>
            <a:r>
              <a:rPr lang="en-US" sz="800" kern="1200" baseline="0" dirty="0">
                <a:solidFill>
                  <a:schemeClr val="tx1"/>
                </a:solidFill>
                <a:effectLst/>
                <a:latin typeface="+mn-lt"/>
                <a:ea typeface="+mn-ea"/>
                <a:cs typeface="+mn-cs"/>
              </a:rPr>
              <a:t> </a:t>
            </a:r>
            <a:r>
              <a:rPr lang="en-US" sz="800" u="none" strike="noStrike" kern="1200" dirty="0">
                <a:solidFill>
                  <a:schemeClr val="tx1"/>
                </a:solidFill>
                <a:effectLst/>
                <a:latin typeface="+mn-lt"/>
                <a:ea typeface="+mn-ea"/>
                <a:cs typeface="+mn-cs"/>
                <a:hlinkClick r:id="rId3"/>
              </a:rPr>
              <a:t>http://aka.ms/commercialstory</a:t>
            </a:r>
            <a:endParaRPr lang="en-US" sz="8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8829967"/>
            <a:ext cx="3037840" cy="466433"/>
          </a:xfrm>
          <a:prstGeom prst="rect">
            <a:avLst/>
          </a:prstGeom>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a:ea typeface="Segoe UI" pitchFamily="34" charset="0"/>
              <a:cs typeface="Segoe UI" pitchFamily="34" charset="0"/>
            </a:endParaRPr>
          </a:p>
        </p:txBody>
      </p:sp>
      <p:sp>
        <p:nvSpPr>
          <p:cNvPr id="6" name="Date Placeholder 5"/>
          <p:cNvSpPr>
            <a:spLocks noGrp="1"/>
          </p:cNvSpPr>
          <p:nvPr>
            <p:ph type="dt" idx="12"/>
          </p:nvPr>
        </p:nvSpPr>
        <p:spPr>
          <a:xfrm>
            <a:off x="3970938" y="0"/>
            <a:ext cx="3037840" cy="46643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00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4/26/2016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83624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9699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has done a fantastic job of building a vibrant open source ecosystem based on Linux container technologies, providing an easy user experience to manage the lifecycle of containers drawn from a huge collection of open and curated applications in Docker Hub. We will bring Windows Server containers to the Docker ecosystem to expand the reach of both developer communities.</a:t>
            </a:r>
          </a:p>
          <a:p>
            <a:endParaRPr lang="en-US" dirty="0"/>
          </a:p>
          <a:p>
            <a:r>
              <a:rPr lang="en-US" dirty="0"/>
              <a:t>As part of this, Docker Engine for Windows Server containers will be developed under the aegis of the Docker open source project, where Microsoft will participate as an active community member. Windows Server container images will also be available in the Docker Hub alongside the huge number of Docker images for Linux already available.</a:t>
            </a:r>
          </a:p>
          <a:p>
            <a:endParaRPr lang="en-US" dirty="0"/>
          </a:p>
          <a:p>
            <a:r>
              <a:rPr lang="en-US" dirty="0"/>
              <a:t>Finally, we are working on supporting Docker client natively on Windows Server. As a result, Windows customers will be able to use the same standard Docker client and interface, for management, on multiple development environments</a:t>
            </a:r>
          </a:p>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88110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4/26/2016 10:55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499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5CA6B9-F944-4DCD-B961-E68A88E8EE1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39756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Traditional</a:t>
            </a:r>
            <a:r>
              <a:rPr lang="en-US" sz="900" b="1" kern="1200" baseline="0" dirty="0">
                <a:solidFill>
                  <a:schemeClr val="tx1"/>
                </a:solidFill>
                <a:effectLst/>
                <a:latin typeface="Segoe UI Light" pitchFamily="34" charset="0"/>
                <a:ea typeface="+mn-ea"/>
                <a:cs typeface="+mn-cs"/>
              </a:rPr>
              <a:t> model - </a:t>
            </a:r>
            <a:r>
              <a:rPr lang="en-US" sz="900" b="1" kern="1200" dirty="0">
                <a:solidFill>
                  <a:schemeClr val="tx1"/>
                </a:solidFill>
                <a:effectLst/>
                <a:latin typeface="Segoe UI Light" pitchFamily="34" charset="0"/>
                <a:ea typeface="+mn-ea"/>
                <a:cs typeface="+mn-cs"/>
              </a:rPr>
              <a:t>Empathize, land the case for change based on change in business context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Take empathizing tone (don’t want to make this sound negative).  We want them to realize that what customers have done may have worked in the past but they need to recognize the need for change as the business is changing rapidly.  </a:t>
            </a:r>
          </a:p>
          <a:p>
            <a:pPr lvl="0"/>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Most companies are running custom apps that are stitched together, they have purpose-built hardware to think about, and have specialized teams, and everything has been carefully customized (over many years in some cases!).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Now as an enterprise, you did all this for all the right reasons, but you might consider that it might be</a:t>
            </a:r>
            <a:r>
              <a:rPr lang="en-US" sz="900" i="1" kern="1200" dirty="0">
                <a:solidFill>
                  <a:schemeClr val="tx1"/>
                </a:solidFill>
                <a:effectLst/>
                <a:latin typeface="Segoe UI Light" pitchFamily="34" charset="0"/>
                <a:ea typeface="+mn-ea"/>
                <a:cs typeface="+mn-cs"/>
              </a:rPr>
              <a:t> holding our customers (and their business) back in many ways given that the business context has changed fundamentally. </a:t>
            </a:r>
            <a:r>
              <a:rPr lang="en-US" sz="900" kern="1200" dirty="0">
                <a:solidFill>
                  <a:schemeClr val="tx1"/>
                </a:solidFill>
                <a:effectLst/>
                <a:latin typeface="Segoe UI Light" pitchFamily="34" charset="0"/>
                <a:ea typeface="+mn-ea"/>
                <a:cs typeface="+mn-cs"/>
              </a:rPr>
              <a:t>In this new age of apps, the old way of doing this is causing friction because IT isn’t moving as fast as business wants it to.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This is manifested in developers not getting the speed and freedom they need </a:t>
            </a:r>
            <a:r>
              <a:rPr lang="en-US" sz="900" i="1" kern="1200" dirty="0">
                <a:solidFill>
                  <a:schemeClr val="tx1"/>
                </a:solidFill>
                <a:effectLst/>
                <a:latin typeface="Segoe UI Light" pitchFamily="34" charset="0"/>
                <a:ea typeface="+mn-ea"/>
                <a:cs typeface="+mn-cs"/>
              </a:rPr>
              <a:t>to create the best end-user experiences. That leads to lost productivity on their side, which results in ‘Shadow IT’.  In 2015, 42% of the technology budget resides outside IT; this will grow to 50% by 2020 (Gartner).  So this </a:t>
            </a:r>
            <a:r>
              <a:rPr lang="en-US" sz="900" kern="1200" dirty="0">
                <a:solidFill>
                  <a:schemeClr val="tx1"/>
                </a:solidFill>
                <a:effectLst/>
                <a:latin typeface="Segoe UI Light" pitchFamily="34" charset="0"/>
                <a:ea typeface="+mn-ea"/>
                <a:cs typeface="+mn-cs"/>
              </a:rPr>
              <a:t>is real.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And we all know that while Shadow IT behaviors provide immediate gratification, it comes with risk.</a:t>
            </a:r>
          </a:p>
          <a:p>
            <a:endParaRPr lang="en-US" dirty="0"/>
          </a:p>
          <a:p>
            <a:r>
              <a:rPr lang="en-US" sz="900" b="1" kern="1200" dirty="0">
                <a:solidFill>
                  <a:schemeClr val="tx1"/>
                </a:solidFill>
                <a:effectLst/>
                <a:latin typeface="Segoe UI Light" pitchFamily="34" charset="0"/>
                <a:ea typeface="+mn-ea"/>
                <a:cs typeface="+mn-cs"/>
              </a:rPr>
              <a:t>Slide 8: Cloud model (Mark) – Empathize, ask customers to be change agents, land cloud principles. </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Now let’s look at the cloud.</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Everyone knows that the cloud offers agility and innovation. It’s proving itself to be the way forward for the modern enterprise and we’ll talk more about that in a bit.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But for some of our IT customers, the cloud might seem a little daunting.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They might be asking, “Is this something I want to lead the charge on? How does it help my career?”</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tension some of them experience is because you’re not sure if things are consistent with what you’re doing on-premises and it seems like it will be hard to manage.</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There’s also a tension between developers who want speed and freedom (represented by business demands), and the IT folks who have to worry about things like security and compliance.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Bridge to our POV while bringing them along.  Implore them to be change agents in their orgs.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But make no mistake about it – the cloud is the natural way forward for the rapidly evolving enterprise.  Let’s all embrace it.  </a:t>
            </a:r>
            <a:r>
              <a:rPr lang="en-US" sz="900" i="1" kern="1200" dirty="0">
                <a:solidFill>
                  <a:schemeClr val="tx1"/>
                </a:solidFill>
                <a:effectLst/>
                <a:latin typeface="Segoe UI Light" pitchFamily="34" charset="0"/>
                <a:ea typeface="+mn-ea"/>
                <a:cs typeface="+mn-cs"/>
              </a:rPr>
              <a:t>In this context, we’re already seeing some leading indicators around “bi-modal“ IT among you: 45% of CIOs have a second, fast, mode of service delivery that complements their rock solid operations” (Gartner Symposium, Oct 2014).  So there’s already some great progress that a lot of you seem to be driving. This is do-able.  And we want </a:t>
            </a:r>
            <a:r>
              <a:rPr lang="en-US" sz="900" i="1" u="sng" kern="1200" dirty="0">
                <a:solidFill>
                  <a:schemeClr val="tx1"/>
                </a:solidFill>
                <a:effectLst/>
                <a:latin typeface="Segoe UI Light" pitchFamily="34" charset="0"/>
                <a:ea typeface="+mn-ea"/>
                <a:cs typeface="+mn-cs"/>
              </a:rPr>
              <a:t>our</a:t>
            </a:r>
            <a:r>
              <a:rPr lang="en-US" sz="900" i="1" u="none" kern="1200" baseline="0" dirty="0">
                <a:solidFill>
                  <a:schemeClr val="tx1"/>
                </a:solidFill>
                <a:effectLst/>
                <a:latin typeface="Segoe UI Light" pitchFamily="34" charset="0"/>
                <a:ea typeface="+mn-ea"/>
                <a:cs typeface="+mn-cs"/>
              </a:rPr>
              <a:t> customers</a:t>
            </a:r>
            <a:r>
              <a:rPr lang="en-US" sz="900" i="1" kern="1200" dirty="0">
                <a:solidFill>
                  <a:schemeClr val="tx1"/>
                </a:solidFill>
                <a:effectLst/>
                <a:latin typeface="Segoe UI Light" pitchFamily="34" charset="0"/>
                <a:ea typeface="+mn-ea"/>
                <a:cs typeface="+mn-cs"/>
              </a:rPr>
              <a:t> to be change agents in driving cloud adoption in your orgs.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Our POV</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 believe that cloud is a model/architecture, not a location.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(Cloud-first principles as in the slide)</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Turns out that Microsoft has been on its own cloud-first journey for many years and we have fully operationalized cloud-first in our hyper-scale datacenters. We’d like to share some of that next to help customers shortcut their journey.</a:t>
            </a:r>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4/26/2016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5989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rPr>
              <a:t>This is the same as the previous slide except that the names are not service names, they represent IT Capabilities…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7377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0" marR="0">
              <a:lnSpc>
                <a:spcPct val="107000"/>
              </a:lnSpc>
              <a:spcBef>
                <a:spcPts val="0"/>
              </a:spcBef>
              <a:spcAft>
                <a:spcPts val="800"/>
              </a:spcAft>
            </a:pPr>
            <a:endParaRPr lang="en-US" sz="14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9827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Slide purpose: </a:t>
            </a:r>
            <a:r>
              <a:rPr lang="en-US" sz="900" kern="1200" dirty="0">
                <a:solidFill>
                  <a:schemeClr val="tx1"/>
                </a:solidFill>
                <a:effectLst/>
                <a:latin typeface="Segoe UI Light" pitchFamily="34" charset="0"/>
                <a:ea typeface="+mn-ea"/>
                <a:cs typeface="+mn-cs"/>
              </a:rPr>
              <a:t>This is a product agnostic slide, it helps frame the hybrid cloud platform category – i.e. the notion of ONE consistent platform in a hybrid context.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 hybrid cloud platform has a standard architecture, regardless of deployment location (i.e. private, public, hosted).  Due to this standard architecture, applications can be seamlessly distributed in hybrid contexts without making any code changes.  </a:t>
            </a:r>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Summarize layers of the stack</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End user experiences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Cloud application model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Infrastructure/Platform services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Cloud infrastructure  </a:t>
            </a:r>
          </a:p>
          <a:p>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0394EB-4CA4-4959-8806-186AC2A1DC0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784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Slide purpose: </a:t>
            </a:r>
            <a:r>
              <a:rPr lang="en-US" sz="900" kern="1200" dirty="0">
                <a:solidFill>
                  <a:schemeClr val="tx1"/>
                </a:solidFill>
                <a:effectLst/>
                <a:latin typeface="Segoe UI Light" pitchFamily="34" charset="0"/>
                <a:ea typeface="+mn-ea"/>
                <a:cs typeface="+mn-cs"/>
              </a:rPr>
              <a:t>This slide does 2 things:  a) puts a product-oriented lens to the cloud platform b) introduces messaging taking a developer, IT, and business lens. </a:t>
            </a:r>
            <a:endParaRPr lang="en-US" sz="11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n-US" sz="11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Slide 19: Power of Azure in your datacenter.  Let slide animate fully.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Note that Azure Stack is born of Azure.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Same end user experiences, same app model.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Same Azure IaaS and PaaS services.  What you see listed in the slide is the set of services that are coming to Azure Stack in its first release (or first version).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Three main investment areas or benefits are Azure Services in your Datacenter, Unified App Development, and One Azure Ecosystem.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 want to go through these in more detail obviously, but suffice it to say, this approach and solution builds bridges between all three schools of thought: business folks, IT and infrastructure folks like Jeffrey, and dev and cloud guys like me</a:t>
            </a:r>
            <a:endParaRPr lang="en-US" sz="1100" kern="1200" dirty="0">
              <a:solidFill>
                <a:schemeClr val="tx1"/>
              </a:solidFill>
              <a:effectLst/>
              <a:latin typeface="Segoe UI Light" pitchFamily="34" charset="0"/>
              <a:ea typeface="+mn-ea"/>
              <a:cs typeface="+mn-cs"/>
            </a:endParaRPr>
          </a:p>
          <a:p>
            <a:pPr lvl="2"/>
            <a:r>
              <a:rPr lang="en-US" sz="900" i="1" kern="1200" dirty="0">
                <a:solidFill>
                  <a:schemeClr val="tx1"/>
                </a:solidFill>
                <a:effectLst/>
                <a:latin typeface="Segoe UI Light" pitchFamily="34" charset="0"/>
                <a:ea typeface="+mn-ea"/>
                <a:cs typeface="+mn-cs"/>
              </a:rPr>
              <a:t>As a developer</a:t>
            </a:r>
            <a:r>
              <a:rPr lang="en-US" sz="900" kern="1200" dirty="0">
                <a:solidFill>
                  <a:schemeClr val="tx1"/>
                </a:solidFill>
                <a:effectLst/>
                <a:latin typeface="Segoe UI Light" pitchFamily="34" charset="0"/>
                <a:ea typeface="+mn-ea"/>
                <a:cs typeface="+mn-cs"/>
              </a:rPr>
              <a:t>, I would be excited about… Application developers 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lvl="2"/>
            <a:r>
              <a:rPr lang="en-US" sz="900" i="1" kern="1200" dirty="0">
                <a:solidFill>
                  <a:schemeClr val="tx1"/>
                </a:solidFill>
                <a:effectLst/>
                <a:latin typeface="Segoe UI Light" pitchFamily="34" charset="0"/>
                <a:ea typeface="+mn-ea"/>
                <a:cs typeface="+mn-cs"/>
              </a:rPr>
              <a:t>As an IT professional</a:t>
            </a:r>
            <a:r>
              <a:rPr lang="en-US" sz="900" kern="1200" dirty="0">
                <a:solidFill>
                  <a:schemeClr val="tx1"/>
                </a:solidFill>
                <a:effectLst/>
                <a:latin typeface="Segoe UI Light" pitchFamily="34" charset="0"/>
                <a:ea typeface="+mn-ea"/>
                <a:cs typeface="+mn-cs"/>
              </a:rPr>
              <a:t>, I’m going to be super happy about (moving forward in my career, pleasing my developers, etc.). IT 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lvl="2"/>
            <a:r>
              <a:rPr lang="en-US" sz="900" i="1" kern="1200" dirty="0">
                <a:solidFill>
                  <a:schemeClr val="tx1"/>
                </a:solidFill>
                <a:effectLst/>
                <a:latin typeface="Segoe UI Light" pitchFamily="34" charset="0"/>
                <a:ea typeface="+mn-ea"/>
                <a:cs typeface="+mn-cs"/>
              </a:rPr>
              <a:t>As a business,</a:t>
            </a:r>
            <a:r>
              <a:rPr lang="en-US" sz="900" kern="1200" dirty="0">
                <a:solidFill>
                  <a:schemeClr val="tx1"/>
                </a:solidFill>
                <a:effectLst/>
                <a:latin typeface="Segoe UI Light" pitchFamily="34" charset="0"/>
                <a:ea typeface="+mn-ea"/>
                <a:cs typeface="+mn-cs"/>
              </a:rPr>
              <a:t> you can truly take advantage of cloud on your terms.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0394EB-4CA4-4959-8806-186AC2A1DC0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5898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Azure services in your datacenter  </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Transform on-premises datacenter resources into cloud services for maximum agility.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Run Azure infrastructure services - including Virtual Machines, Virtual Network, and Blob/Table Storage - for traditional apps like SQL Server or SharePoint.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Empower developers to write cloud-first apps using on-premises deployments of Azure App Service (Web Apps) and Docker-integrated containers.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Make developers productive with the same self-service experience as Azure.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IT gets to control on-premises Azure experience to best meet business requirements.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Hit on PaaS differentiation: – Web Apps, Docker-integrated containers </a:t>
            </a:r>
          </a:p>
          <a:p>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Key capabilities (not part of talking points, mentioned for completeness)</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Next-gen Azure Compute – Virtual Machines, Virtual Machine Extensions (incl. support for Linux and Windows Server containers on Docker)</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Next-gen Azure Networking – Virtual Network, Load Balancer, VPN Gateway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Next-gen Azure Storage – Blobs and Tables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App Service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portal (end-user experience)</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service admin portal experience for managing subscriptions, quotas, image gallery, and metering  </a:t>
            </a:r>
          </a:p>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61E9A0-1C78-4ECC-AEE4-C0786F0EB25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6240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4167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Unified app development  </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Build and deploy your application the same way regardless of whether it runs on Azure or Azure Stack.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Use Azure Resource Manager to 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Use role-based access control in Azure Resource Manager and Azure Active Directory to enable fine-grained access to application resources.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Write to the same Azure APIs.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Use the same Azure SDK. Continue to use Visual Studio as your development canvas.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Just like in Azure, so you get a broad choice of open source technologies, including Linux, Java, and PHP.</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Key capabilities (not part of talking points, mentioned for completeness)</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Identical APIs and application model with Azure Resource Manager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Role-based access control with Azure Active Directory and Azure Resource Manager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Unified Azure SDK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Native Visual Studio integration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Support for application platforms, languages, and frameworks, including Linux, Java, node.js, and PHP.</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79F9-2E34-4CA1-A7E3-C624B27DB1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31547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One Azure ecosystem  </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Jumpstart your Azure Stack efforts with the rich Azure ecosystem. (Mark)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Content designed for Azure will also work with Azure Stack—be it Azure Resource Manager templates, Windows Server/Linux VM images, or third-party services. (Mark)</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Use GitHub to store and share templates in the Azure Stack gallery. (Mark)</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Most importantly, think about what participating in this rich cloud platform ecosystem means for your careers.  You build some great skillsets and experiences to any enterprise organization that you choose to go to.  (Jeffrey)</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Key capabilities (not part of talking points, mentioned for completeness)</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Curated Azure Resource Manager templates for SharePoint, SQL, AD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Curated gallery images for Windows Server and Linux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GitHub-based gallery</a:t>
            </a: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447B7408-EDC1-4ACB-9B71-FDCE15048192}"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7221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drives clarity against which Azure capabilities – including core services,</a:t>
            </a:r>
            <a:r>
              <a:rPr lang="en-US" baseline="0" dirty="0"/>
              <a:t> infrastructure services, platform services - </a:t>
            </a:r>
            <a:r>
              <a:rPr lang="en-US" dirty="0"/>
              <a:t>will come</a:t>
            </a:r>
            <a:r>
              <a:rPr lang="en-US" baseline="0" dirty="0"/>
              <a:t> to Azure Stack at GA timeframe.  Click through these and walk through them. </a:t>
            </a:r>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4112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lumMod val="50000"/>
                      </a:prstClr>
                    </a:gs>
                    <a:gs pos="100000">
                      <a:prstClr val="black">
                        <a:lumMod val="50000"/>
                      </a:prstClr>
                    </a:gs>
                  </a:gsLst>
                  <a:lin ang="5400000" scaled="0"/>
                </a:gradFill>
                <a:effectLst/>
                <a:uLnTx/>
                <a:uFillTx/>
                <a:latin typeface="Segoe UI" pitchFamily="34" charset="0"/>
                <a:ea typeface="+mn-ea"/>
                <a:cs typeface="+mn-cs"/>
              </a:rPr>
              <a:t>Server &amp; Tools Business</a:t>
            </a:r>
            <a:endParaRPr kumimoji="0" lang="en-US" sz="1200" b="0" i="0" u="none" strike="noStrike" kern="1200" cap="none" spc="0" normalizeH="0" baseline="0" noProof="0" dirty="0">
              <a:ln>
                <a:noFill/>
              </a:ln>
              <a:gradFill>
                <a:gsLst>
                  <a:gs pos="0">
                    <a:prstClr val="black">
                      <a:lumMod val="50000"/>
                    </a:prstClr>
                  </a:gs>
                  <a:gs pos="100000">
                    <a:prstClr val="black">
                      <a:lumMod val="50000"/>
                    </a:prstClr>
                  </a:gs>
                </a:gsLst>
                <a:lin ang="5400000" scaled="0"/>
              </a:gra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55780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S4 Solutions Specialist Summit</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4/26/2016 10:55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927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187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4/26/2016 11:12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365615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4/26/2016 9:08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259668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4/26/2016 9:08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335509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4/26/2016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699595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25.xml"/><Relationship Id="rId4" Type="http://schemas.openxmlformats.org/officeDocument/2006/relationships/image" Target="../media/image6.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Master" Target="../slideMasters/slideMaster2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emf"/><Relationship Id="rId1" Type="http://schemas.openxmlformats.org/officeDocument/2006/relationships/slideMaster" Target="../slideMasters/slideMaster2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29.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emf"/><Relationship Id="rId1" Type="http://schemas.openxmlformats.org/officeDocument/2006/relationships/slideMaster" Target="../slideMasters/slideMaster2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emf"/><Relationship Id="rId1" Type="http://schemas.openxmlformats.org/officeDocument/2006/relationships/slideMaster" Target="../slideMasters/slideMaster2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emf"/><Relationship Id="rId1" Type="http://schemas.openxmlformats.org/officeDocument/2006/relationships/slideMaster" Target="../slideMasters/slideMaster2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emf"/><Relationship Id="rId1" Type="http://schemas.openxmlformats.org/officeDocument/2006/relationships/slideMaster" Target="../slideMasters/slideMaster2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emf"/><Relationship Id="rId1" Type="http://schemas.openxmlformats.org/officeDocument/2006/relationships/slideMaster" Target="../slideMasters/slideMaster2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emf"/><Relationship Id="rId1" Type="http://schemas.openxmlformats.org/officeDocument/2006/relationships/slideMaster" Target="../slideMasters/slideMaster2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Master" Target="../slideMasters/slideMaster2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emf"/><Relationship Id="rId1" Type="http://schemas.openxmlformats.org/officeDocument/2006/relationships/slideMaster" Target="../slideMasters/slideMaster2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2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emf"/><Relationship Id="rId1" Type="http://schemas.openxmlformats.org/officeDocument/2006/relationships/slideMaster" Target="../slideMasters/slideMaster2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emf"/><Relationship Id="rId1" Type="http://schemas.openxmlformats.org/officeDocument/2006/relationships/slideMaster" Target="../slideMasters/slideMaster2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emf"/><Relationship Id="rId1" Type="http://schemas.openxmlformats.org/officeDocument/2006/relationships/slideMaster" Target="../slideMasters/slideMaster2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emf"/><Relationship Id="rId1" Type="http://schemas.openxmlformats.org/officeDocument/2006/relationships/slideMaster" Target="../slideMasters/slideMaster2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emf"/><Relationship Id="rId1" Type="http://schemas.openxmlformats.org/officeDocument/2006/relationships/slideMaster" Target="../slideMasters/slideMaster2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emf"/><Relationship Id="rId1" Type="http://schemas.openxmlformats.org/officeDocument/2006/relationships/slideMaster" Target="../slideMasters/slideMaster2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2.emf"/><Relationship Id="rId1" Type="http://schemas.openxmlformats.org/officeDocument/2006/relationships/slideMaster" Target="../slideMasters/slideMaster2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hemeOverride" Target="../theme/themeOverride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 Id="rId5" Type="http://schemas.openxmlformats.org/officeDocument/2006/relationships/image" Target="../media/image21.png"/><Relationship Id="rId4" Type="http://schemas.openxmlformats.org/officeDocument/2006/relationships/image" Target="../media/image2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g"/><Relationship Id="rId1" Type="http://schemas.openxmlformats.org/officeDocument/2006/relationships/slideMaster" Target="../slideMasters/slideMaster24.xml"/><Relationship Id="rId5" Type="http://schemas.openxmlformats.org/officeDocument/2006/relationships/image" Target="../media/image21.png"/><Relationship Id="rId4" Type="http://schemas.openxmlformats.org/officeDocument/2006/relationships/image" Target="../media/image20.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24.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g"/><Relationship Id="rId1" Type="http://schemas.openxmlformats.org/officeDocument/2006/relationships/slideMaster" Target="../slideMasters/slideMaster24.xml"/><Relationship Id="rId5" Type="http://schemas.openxmlformats.org/officeDocument/2006/relationships/image" Target="../media/image21.png"/><Relationship Id="rId4" Type="http://schemas.openxmlformats.org/officeDocument/2006/relationships/image" Target="../media/image20.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24.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g"/><Relationship Id="rId1" Type="http://schemas.openxmlformats.org/officeDocument/2006/relationships/slideMaster" Target="../slideMasters/slideMaster24.xml"/><Relationship Id="rId5" Type="http://schemas.openxmlformats.org/officeDocument/2006/relationships/image" Target="../media/image21.png"/><Relationship Id="rId4" Type="http://schemas.openxmlformats.org/officeDocument/2006/relationships/image" Target="../media/image20.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g"/><Relationship Id="rId1" Type="http://schemas.openxmlformats.org/officeDocument/2006/relationships/slideMaster" Target="../slideMasters/slideMaster24.xml"/><Relationship Id="rId5" Type="http://schemas.openxmlformats.org/officeDocument/2006/relationships/image" Target="../media/image21.png"/><Relationship Id="rId4" Type="http://schemas.openxmlformats.org/officeDocument/2006/relationships/image" Target="../media/image20.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24.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31488621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defTabSz="932681"/>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176556844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62094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90457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56862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9800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998169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890"/>
          </a:xfrm>
        </p:spPr>
        <p:txBody>
          <a:bodyPr/>
          <a:lstStyle>
            <a:lvl1pPr marL="0" indent="0">
              <a:buNone/>
              <a:defRPr sz="2427">
                <a:gradFill>
                  <a:gsLst>
                    <a:gs pos="1250">
                      <a:srgbClr val="000000"/>
                    </a:gs>
                    <a:gs pos="100000">
                      <a:srgbClr val="000000"/>
                    </a:gs>
                  </a:gsLst>
                  <a:lin ang="5400000" scaled="0"/>
                </a:gradFill>
                <a:latin typeface="Segoe UI" pitchFamily="34" charset="0"/>
                <a:cs typeface="Segoe UI" pitchFamily="34" charset="0"/>
              </a:defRPr>
            </a:lvl1pPr>
            <a:lvl2pPr marL="254821"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6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950" indent="0">
              <a:buNone/>
              <a:defRPr>
                <a:gradFill>
                  <a:gsLst>
                    <a:gs pos="1250">
                      <a:srgbClr val="000000"/>
                    </a:gs>
                    <a:gs pos="100000">
                      <a:srgbClr val="000000"/>
                    </a:gs>
                  </a:gsLst>
                  <a:lin ang="5400000" scaled="0"/>
                </a:gradFill>
                <a:latin typeface="Segoe UI" pitchFamily="34" charset="0"/>
                <a:cs typeface="Segoe UI" pitchFamily="34" charset="0"/>
              </a:defRPr>
            </a:lvl4pPr>
            <a:lvl5pPr marL="7728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16181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6211"/>
          </a:xfrm>
          <a:prstGeom prst="rect">
            <a:avLst/>
          </a:prstGeom>
        </p:spPr>
        <p:txBody>
          <a:bodyPr/>
          <a:lstStyle>
            <a:lvl1pPr marL="213615" indent="-213615">
              <a:buClr>
                <a:schemeClr val="tx1"/>
              </a:buClr>
              <a:buSzPct val="90000"/>
              <a:buFont typeface="Arial" pitchFamily="34" charset="0"/>
              <a:buChar char="•"/>
              <a:defRPr sz="264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5" indent="-206611">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9" indent="-213615">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9"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9"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918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77712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433965"/>
          </a:xfrm>
        </p:spPr>
        <p:txBody>
          <a:bodyPr/>
          <a:lstStyle>
            <a:lvl1pPr marL="0" indent="0" algn="ctr">
              <a:buNone/>
              <a:defRPr sz="1800"/>
            </a:lvl1pPr>
            <a:lvl2pPr marL="342904" indent="0" algn="ctr">
              <a:buNone/>
              <a:defRPr sz="1500"/>
            </a:lvl2pPr>
            <a:lvl3pPr marL="685808" indent="0" algn="ctr">
              <a:buNone/>
              <a:defRPr sz="1350"/>
            </a:lvl3pPr>
            <a:lvl4pPr marL="1028713" indent="0" algn="ctr">
              <a:buNone/>
              <a:defRPr sz="1200"/>
            </a:lvl4pPr>
            <a:lvl5pPr marL="1371617" indent="0" algn="ctr">
              <a:buNone/>
              <a:defRPr sz="1200"/>
            </a:lvl5pPr>
            <a:lvl6pPr marL="1714520" indent="0" algn="ctr">
              <a:buNone/>
              <a:defRPr sz="1200"/>
            </a:lvl6pPr>
            <a:lvl7pPr marL="2057425" indent="0" algn="ctr">
              <a:buNone/>
              <a:defRPr sz="1200"/>
            </a:lvl7pPr>
            <a:lvl8pPr marL="2400329" indent="0" algn="ctr">
              <a:buNone/>
              <a:defRPr sz="1200"/>
            </a:lvl8pPr>
            <a:lvl9pPr marL="2743232"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pPr defTabSz="685916"/>
            <a:fld id="{B6C517AB-5330-8341-9D8A-E974BFF71257}" type="datetimeFigureOut">
              <a:rPr lang="en-US" sz="1350" kern="1200" smtClean="0">
                <a:latin typeface="Segoe UI"/>
                <a:ea typeface="+mn-ea"/>
                <a:cs typeface="+mn-cs"/>
              </a:rPr>
              <a:pPr defTabSz="685916"/>
              <a:t>4/26/2016</a:t>
            </a:fld>
            <a:endParaRPr lang="en-US" sz="1350" kern="1200">
              <a:latin typeface="Segoe UI"/>
              <a:ea typeface="+mn-ea"/>
              <a:cs typeface="+mn-cs"/>
            </a:endParaRPr>
          </a:p>
        </p:txBody>
      </p:sp>
      <p:sp>
        <p:nvSpPr>
          <p:cNvPr id="5" name="Footer Placeholder 4"/>
          <p:cNvSpPr>
            <a:spLocks noGrp="1"/>
          </p:cNvSpPr>
          <p:nvPr>
            <p:ph type="ftr" sz="quarter" idx="11"/>
          </p:nvPr>
        </p:nvSpPr>
        <p:spPr>
          <a:xfrm>
            <a:off x="3028951" y="4767264"/>
            <a:ext cx="3086100" cy="273844"/>
          </a:xfrm>
          <a:prstGeom prst="rect">
            <a:avLst/>
          </a:prstGeom>
        </p:spPr>
        <p:txBody>
          <a:bodyPr/>
          <a:lstStyle/>
          <a:p>
            <a:pPr defTabSz="685916"/>
            <a:endParaRPr lang="en-US" sz="1350" kern="1200">
              <a:latin typeface="Segoe UI"/>
              <a:ea typeface="+mn-ea"/>
              <a:cs typeface="+mn-cs"/>
            </a:endParaRPr>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pPr defTabSz="685916"/>
            <a:fld id="{35BBAAA1-1A01-7246-B987-2590F67E97D3}" type="slidenum">
              <a:rPr lang="en-US" sz="1350" kern="1200" smtClean="0">
                <a:latin typeface="Segoe UI"/>
                <a:ea typeface="+mn-ea"/>
                <a:cs typeface="+mn-cs"/>
              </a:rPr>
              <a:pPr defTabSz="685916"/>
              <a:t>‹#›</a:t>
            </a:fld>
            <a:endParaRPr lang="en-US" sz="1350" kern="1200">
              <a:latin typeface="Segoe UI"/>
              <a:ea typeface="+mn-ea"/>
              <a:cs typeface="+mn-cs"/>
            </a:endParaRPr>
          </a:p>
        </p:txBody>
      </p:sp>
    </p:spTree>
    <p:extLst>
      <p:ext uri="{BB962C8B-B14F-4D97-AF65-F5344CB8AC3E}">
        <p14:creationId xmlns:p14="http://schemas.microsoft.com/office/powerpoint/2010/main" val="12018078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3" y="-234"/>
            <a:ext cx="9143533" cy="5143967"/>
          </a:xfrm>
          <a:prstGeom prst="rect">
            <a:avLst/>
          </a:prstGeom>
        </p:spPr>
      </p:pic>
      <p:sp>
        <p:nvSpPr>
          <p:cNvPr id="12" name="Rectangle 11"/>
          <p:cNvSpPr/>
          <p:nvPr userDrawn="1"/>
        </p:nvSpPr>
        <p:spPr bwMode="auto">
          <a:xfrm>
            <a:off x="0" y="0"/>
            <a:ext cx="9144000" cy="51435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rtl="0" eaLnBrk="1" fontAlgn="base" latinLnBrk="0" hangingPunct="1">
              <a:lnSpc>
                <a:spcPct val="100000"/>
              </a:lnSpc>
              <a:spcBef>
                <a:spcPct val="0"/>
              </a:spcBef>
              <a:spcAft>
                <a:spcPct val="0"/>
              </a:spcAft>
              <a:buClrTx/>
              <a:buSzTx/>
              <a:buFontTx/>
              <a:buNone/>
              <a:tabLst/>
              <a:defRPr/>
            </a:pP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Name&gt;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Title&gt;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endParaRPr kumimoji="0" lang="en-US" sz="14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userDrawn="1"/>
        </p:nvSpPr>
        <p:spPr bwMode="gray">
          <a:xfrm>
            <a:off x="201976" y="890715"/>
            <a:ext cx="5378549" cy="33620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gray">
          <a:xfrm>
            <a:off x="201976" y="890706"/>
            <a:ext cx="5378549" cy="2012483"/>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00762" y="2907957"/>
            <a:ext cx="5379764"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871397" y="352550"/>
            <a:ext cx="936444" cy="201724"/>
          </a:xfrm>
          <a:prstGeom prst="rect">
            <a:avLst/>
          </a:prstGeom>
        </p:spPr>
      </p:pic>
      <p:sp>
        <p:nvSpPr>
          <p:cNvPr id="10" name="Rectangle 9"/>
          <p:cNvSpPr/>
          <p:nvPr userDrawn="1"/>
        </p:nvSpPr>
        <p:spPr bwMode="auto">
          <a:xfrm>
            <a:off x="5615748" y="0"/>
            <a:ext cx="3528252" cy="812969"/>
          </a:xfrm>
          <a:prstGeom prst="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57653" y="204191"/>
            <a:ext cx="3244442" cy="424077"/>
          </a:xfrm>
          <a:prstGeom prst="rect">
            <a:avLst/>
          </a:prstGeom>
        </p:spPr>
      </p:pic>
      <p:sp>
        <p:nvSpPr>
          <p:cNvPr id="14" name="Title 3"/>
          <p:cNvSpPr txBox="1">
            <a:spLocks/>
          </p:cNvSpPr>
          <p:nvPr userDrawn="1"/>
        </p:nvSpPr>
        <p:spPr>
          <a:xfrm>
            <a:off x="200762" y="888723"/>
            <a:ext cx="6502534" cy="3364052"/>
          </a:xfrm>
          <a:prstGeom prst="rect">
            <a:avLst/>
          </a:prstGeom>
          <a:solidFill>
            <a:srgbClr val="2A73B7"/>
          </a:solidFill>
          <a:ln>
            <a:solidFill>
              <a:srgbClr val="2A73B7"/>
            </a:solidFill>
          </a:ln>
          <a:effectLst/>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&lt;Presentation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412" b="0" i="1"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&lt;Tag Line&gt;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Name&gt;</a:t>
            </a:r>
            <a:b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t> </a:t>
            </a:r>
          </a:p>
        </p:txBody>
      </p:sp>
    </p:spTree>
    <p:extLst>
      <p:ext uri="{BB962C8B-B14F-4D97-AF65-F5344CB8AC3E}">
        <p14:creationId xmlns:p14="http://schemas.microsoft.com/office/powerpoint/2010/main" val="612073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38164090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77603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143414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54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5474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7703724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25170445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467068"/>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35202977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31"/>
            <a:ext cx="8621011"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7"/>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17758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endParaRPr lang="es-ES"/>
          </a:p>
        </p:txBody>
      </p:sp>
      <p:sp>
        <p:nvSpPr>
          <p:cNvPr id="3" name="Subtitle 2"/>
          <p:cNvSpPr>
            <a:spLocks noGrp="1"/>
          </p:cNvSpPr>
          <p:nvPr>
            <p:ph type="subTitle" idx="1"/>
          </p:nvPr>
        </p:nvSpPr>
        <p:spPr>
          <a:xfrm>
            <a:off x="1143000" y="2701529"/>
            <a:ext cx="6858000" cy="4339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pPr defTabSz="685845">
              <a:defRPr/>
            </a:pPr>
            <a:fld id="{7D22502A-A825-4951-8050-5C3DB1EDD3E4}" type="datetimeFigureOut">
              <a:rPr lang="es-ES" sz="1324" kern="1200" smtClean="0">
                <a:solidFill>
                  <a:srgbClr val="505050"/>
                </a:solidFill>
                <a:latin typeface="Segoe UI"/>
                <a:ea typeface="+mn-ea"/>
                <a:cs typeface="+mn-cs"/>
              </a:rPr>
              <a:pPr defTabSz="685845">
                <a:defRPr/>
              </a:pPr>
              <a:t>26/04/2016</a:t>
            </a:fld>
            <a:endParaRPr lang="es-ES" sz="1324" kern="1200" dirty="0">
              <a:solidFill>
                <a:srgbClr val="505050"/>
              </a:solidFill>
              <a:latin typeface="Segoe UI"/>
              <a:ea typeface="+mn-ea"/>
              <a:cs typeface="+mn-cs"/>
            </a:endParaRPr>
          </a:p>
        </p:txBody>
      </p:sp>
      <p:sp>
        <p:nvSpPr>
          <p:cNvPr id="5" name="Footer Placeholder 4"/>
          <p:cNvSpPr>
            <a:spLocks noGrp="1"/>
          </p:cNvSpPr>
          <p:nvPr>
            <p:ph type="ftr" sz="quarter" idx="11"/>
          </p:nvPr>
        </p:nvSpPr>
        <p:spPr/>
        <p:txBody>
          <a:bodyPr/>
          <a:lstStyle/>
          <a:p>
            <a:pPr defTabSz="685845">
              <a:defRPr/>
            </a:pPr>
            <a:endParaRPr lang="es-ES" sz="1324" kern="1200" dirty="0">
              <a:solidFill>
                <a:srgbClr val="505050"/>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45">
              <a:defRPr/>
            </a:pPr>
            <a:fld id="{2406A739-689F-4E47-A312-7C07BAE174B4}" type="slidenum">
              <a:rPr lang="es-ES" sz="1324" kern="1200" smtClean="0">
                <a:solidFill>
                  <a:srgbClr val="505050"/>
                </a:solidFill>
                <a:latin typeface="Segoe UI"/>
                <a:ea typeface="+mn-ea"/>
                <a:cs typeface="+mn-cs"/>
              </a:rPr>
              <a:pPr defTabSz="685845">
                <a:defRPr/>
              </a:pPr>
              <a:t>‹#›</a:t>
            </a:fld>
            <a:endParaRPr lang="es-E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39111604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F53919D-58D7-40D5-AC24-5020228D706D}"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1791525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09"/>
            <a:ext cx="4373751" cy="551252"/>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70" indent="0" algn="ctr">
              <a:buNone/>
              <a:defRPr>
                <a:solidFill>
                  <a:schemeClr val="tx1">
                    <a:tint val="75000"/>
                  </a:schemeClr>
                </a:solidFill>
              </a:defRPr>
            </a:lvl2pPr>
            <a:lvl3pPr marL="672142" indent="0" algn="ctr">
              <a:buNone/>
              <a:defRPr>
                <a:solidFill>
                  <a:schemeClr val="tx1">
                    <a:tint val="75000"/>
                  </a:schemeClr>
                </a:solidFill>
              </a:defRPr>
            </a:lvl3pPr>
            <a:lvl4pPr marL="1008211" indent="0" algn="ctr">
              <a:buNone/>
              <a:defRPr>
                <a:solidFill>
                  <a:schemeClr val="tx1">
                    <a:tint val="75000"/>
                  </a:schemeClr>
                </a:solidFill>
              </a:defRPr>
            </a:lvl4pPr>
            <a:lvl5pPr marL="1344282" indent="0" algn="ctr">
              <a:buNone/>
              <a:defRPr>
                <a:solidFill>
                  <a:schemeClr val="tx1">
                    <a:tint val="75000"/>
                  </a:schemeClr>
                </a:solidFill>
              </a:defRPr>
            </a:lvl5pPr>
            <a:lvl6pPr marL="1680352" indent="0" algn="ctr">
              <a:buNone/>
              <a:defRPr>
                <a:solidFill>
                  <a:schemeClr val="tx1">
                    <a:tint val="75000"/>
                  </a:schemeClr>
                </a:solidFill>
              </a:defRPr>
            </a:lvl6pPr>
            <a:lvl7pPr marL="2016424" indent="0" algn="ctr">
              <a:buNone/>
              <a:defRPr>
                <a:solidFill>
                  <a:schemeClr val="tx1">
                    <a:tint val="75000"/>
                  </a:schemeClr>
                </a:solidFill>
              </a:defRPr>
            </a:lvl7pPr>
            <a:lvl8pPr marL="2352493" indent="0" algn="ctr">
              <a:buNone/>
              <a:defRPr>
                <a:solidFill>
                  <a:schemeClr val="tx1">
                    <a:tint val="75000"/>
                  </a:schemeClr>
                </a:solidFill>
              </a:defRPr>
            </a:lvl8pPr>
            <a:lvl9pPr marL="2688563"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46"/>
            <a:ext cx="8255746" cy="551252"/>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6"/>
            <a:ext cx="3527752"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4" y="336818"/>
            <a:ext cx="3243982" cy="424016"/>
          </a:xfrm>
          <a:prstGeom prst="rect">
            <a:avLst/>
          </a:prstGeom>
        </p:spPr>
      </p:pic>
      <p:sp>
        <p:nvSpPr>
          <p:cNvPr id="16" name="Text Placeholder 15"/>
          <p:cNvSpPr>
            <a:spLocks noGrp="1"/>
          </p:cNvSpPr>
          <p:nvPr>
            <p:ph type="body" sz="quarter" idx="11" hasCustomPrompt="1"/>
          </p:nvPr>
        </p:nvSpPr>
        <p:spPr>
          <a:xfrm>
            <a:off x="201931" y="4041964"/>
            <a:ext cx="4373753" cy="429039"/>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803"/>
            <a:ext cx="4373752" cy="469820"/>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41963759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53919D-58D7-40D5-AC24-5020228D706D}"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2877706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53919D-58D7-40D5-AC24-5020228D706D}"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399808888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53919D-58D7-40D5-AC24-5020228D706D}"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420981219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53919D-58D7-40D5-AC24-5020228D706D}" type="datetimeFigureOut">
              <a:rPr lang="en-US" smtClean="0"/>
              <a:t>4/26/2016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186203211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53919D-58D7-40D5-AC24-5020228D706D}" type="datetimeFigureOut">
              <a:rPr lang="en-US" smtClean="0"/>
              <a:t>4/26/2016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333118142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53919D-58D7-40D5-AC24-5020228D706D}" type="datetimeFigureOut">
              <a:rPr lang="en-US" smtClean="0"/>
              <a:t>4/26/2016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3849938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F53919D-58D7-40D5-AC24-5020228D706D}"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30087636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F53919D-58D7-40D5-AC24-5020228D706D}"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41433905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53919D-58D7-40D5-AC24-5020228D706D}"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273409107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53919D-58D7-40D5-AC24-5020228D706D}"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C31C-E7D3-46F6-BE06-1CCE3CEC0482}" type="slidenum">
              <a:rPr lang="en-US" smtClean="0"/>
              <a:t>‹#›</a:t>
            </a:fld>
            <a:endParaRPr lang="en-US"/>
          </a:p>
        </p:txBody>
      </p:sp>
    </p:spTree>
    <p:extLst>
      <p:ext uri="{BB962C8B-B14F-4D97-AF65-F5344CB8AC3E}">
        <p14:creationId xmlns:p14="http://schemas.microsoft.com/office/powerpoint/2010/main" val="380122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27708508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8730" y="4546325"/>
            <a:ext cx="1138326" cy="244625"/>
          </a:xfrm>
          <a:prstGeom prst="rect">
            <a:avLst/>
          </a:prstGeom>
        </p:spPr>
      </p:pic>
    </p:spTree>
    <p:extLst>
      <p:ext uri="{BB962C8B-B14F-4D97-AF65-F5344CB8AC3E}">
        <p14:creationId xmlns:p14="http://schemas.microsoft.com/office/powerpoint/2010/main" val="32603750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6992" y="4546325"/>
            <a:ext cx="1141803" cy="244625"/>
          </a:xfrm>
          <a:prstGeom prst="rect">
            <a:avLst/>
          </a:prstGeom>
        </p:spPr>
      </p:pic>
    </p:spTree>
    <p:extLst>
      <p:ext uri="{BB962C8B-B14F-4D97-AF65-F5344CB8AC3E}">
        <p14:creationId xmlns:p14="http://schemas.microsoft.com/office/powerpoint/2010/main" val="226525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solidFill>
                  <a:srgbClr val="92D050"/>
                </a:solidFill>
                <a:latin typeface="+mj-lt"/>
              </a:defRPr>
            </a:lvl1pPr>
          </a:lstStyle>
          <a:p>
            <a:pPr lvl="0"/>
            <a:r>
              <a:rPr lang="en-US" dirty="0"/>
              <a:t>Speaker Name</a:t>
            </a:r>
          </a:p>
        </p:txBody>
      </p:sp>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b" anchorCtr="0"/>
          <a:lstStyle>
            <a:lvl1pPr>
              <a:defRPr sz="5294"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481437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86318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8197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015793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1391820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73039632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71700142"/>
      </p:ext>
    </p:extLst>
  </p:cSld>
  <p:clrMapOvr>
    <a:masterClrMapping/>
  </p:clrMapOvr>
  <p:transition advClick="0">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91731971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7658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91767141"/>
      </p:ext>
    </p:extLst>
  </p:cSld>
  <p:clrMapOvr>
    <a:masterClrMapping/>
  </p:clrMapOvr>
  <p:transition advClick="0">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066293"/>
      </p:ext>
    </p:extLst>
  </p:cSld>
  <p:clrMapOvr>
    <a:masterClrMapping/>
  </p:clrMapOvr>
  <p:transition advClick="0">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4721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246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8344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4311"/>
            <a:ext cx="8740141" cy="161608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418121"/>
      </p:ext>
    </p:extLst>
  </p:cSld>
  <p:clrMapOvr>
    <a:masterClrMapping/>
  </p:clrMapOvr>
  <p:transition advClick="0">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234249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0"/>
            <a:ext cx="8363938" cy="168738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421713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3922716"/>
      </p:ext>
    </p:extLst>
  </p:cSld>
  <p:clrMapOvr>
    <a:masterClrMapping/>
  </p:clrMapOvr>
  <p:transition advClick="0">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336163" y="4827931"/>
            <a:ext cx="2894704" cy="100864"/>
          </a:xfrm>
          <a:prstGeom prst="rect">
            <a:avLst/>
          </a:prstGeom>
        </p:spPr>
        <p:txBody>
          <a:bodyPr/>
          <a:lstStyle/>
          <a:p>
            <a:pPr defTabSz="685845">
              <a:defRPr/>
            </a:pPr>
            <a:r>
              <a:rPr lang="en-US" sz="1324" kern="1200">
                <a:solidFill>
                  <a:srgbClr val="505050"/>
                </a:solidFill>
                <a:latin typeface="Segoe UI"/>
                <a:ea typeface="+mn-ea"/>
                <a:cs typeface="+mn-cs"/>
              </a:rPr>
              <a:t>Microsoft Confidential</a:t>
            </a:r>
            <a:endParaRPr lang="en-US" sz="1324" kern="1200" dirty="0">
              <a:solidFill>
                <a:srgbClr val="505050"/>
              </a:solidFill>
              <a:latin typeface="Segoe UI"/>
              <a:ea typeface="+mn-ea"/>
              <a:cs typeface="+mn-cs"/>
            </a:endParaRPr>
          </a:p>
        </p:txBody>
      </p:sp>
      <p:sp>
        <p:nvSpPr>
          <p:cNvPr id="5" name="Slide Number Placeholder 4"/>
          <p:cNvSpPr>
            <a:spLocks noGrp="1"/>
          </p:cNvSpPr>
          <p:nvPr>
            <p:ph type="sldNum" sz="quarter" idx="11"/>
          </p:nvPr>
        </p:nvSpPr>
        <p:spPr>
          <a:xfrm>
            <a:off x="8525376" y="4827931"/>
            <a:ext cx="416696" cy="100864"/>
          </a:xfrm>
          <a:prstGeom prst="rect">
            <a:avLst/>
          </a:prstGeom>
        </p:spPr>
        <p:txBody>
          <a:bodyPr/>
          <a:lstStyle/>
          <a:p>
            <a:pPr defTabSz="685962">
              <a:defRPr/>
            </a:pPr>
            <a:fld id="{27258FFF-F925-446B-8502-81C933981705}" type="slidenum">
              <a:rPr lang="en-US" sz="1324" kern="1200" smtClean="0">
                <a:solidFill>
                  <a:srgbClr val="505050"/>
                </a:solidFill>
                <a:latin typeface="Segoe UI"/>
                <a:ea typeface="+mn-ea"/>
                <a:cs typeface="+mn-cs"/>
              </a:rPr>
              <a:pPr defTabSz="685962">
                <a:defRPr/>
              </a:pPr>
              <a:t>‹#›</a:t>
            </a:fld>
            <a:endParaRPr lang="en-U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1556507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815284"/>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247803256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8572506" y="4858406"/>
            <a:ext cx="571499" cy="285094"/>
          </a:xfrm>
          <a:prstGeom prst="rect">
            <a:avLst/>
          </a:prstGeom>
        </p:spPr>
        <p:txBody>
          <a:bodyPr/>
          <a:lstStyle/>
          <a:p>
            <a:pPr defTabSz="685845">
              <a:lnSpc>
                <a:spcPct val="90000"/>
              </a:lnSpc>
              <a:defRPr/>
            </a:pPr>
            <a:fld id="{1BC86A1F-E589-44B2-A543-2EC98F5547A7}" type="slidenum">
              <a:rPr lang="en-US" sz="1324" kern="1200" smtClean="0">
                <a:solidFill>
                  <a:srgbClr val="505050"/>
                </a:solidFill>
                <a:latin typeface="Segoe UI"/>
                <a:ea typeface="+mn-ea"/>
                <a:cs typeface="+mn-cs"/>
              </a:rPr>
              <a:pPr defTabSz="685845">
                <a:lnSpc>
                  <a:spcPct val="90000"/>
                </a:lnSpc>
                <a:defRPr/>
              </a:pPr>
              <a:t>‹#›</a:t>
            </a:fld>
            <a:endParaRPr lang="en-US" sz="1324" kern="1200" dirty="0">
              <a:solidFill>
                <a:srgbClr val="505050"/>
              </a:solidFill>
              <a:latin typeface="Segoe UI"/>
              <a:ea typeface="+mn-ea"/>
              <a:cs typeface="+mn-cs"/>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45339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595699" y="1197631"/>
            <a:ext cx="6936027" cy="498598"/>
          </a:xfrm>
          <a:prstGeom prst="rect">
            <a:avLst/>
          </a:prstGeom>
        </p:spPr>
        <p:txBody>
          <a:bodyPr lIns="0" tIns="71428" rIns="142857" bIns="71428" anchor="ctr" anchorCtr="0">
            <a:noAutofit/>
          </a:bodyPr>
          <a:lstStyle>
            <a:lvl1pPr algn="l">
              <a:lnSpc>
                <a:spcPct val="90000"/>
              </a:lnSpc>
              <a:defRPr sz="2024">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575177" y="481695"/>
            <a:ext cx="6966810" cy="1033983"/>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5023" b="0" i="0" u="none" strike="noStrike" kern="1200" cap="none" spc="-55"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595701" y="1800971"/>
            <a:ext cx="4103521" cy="938956"/>
          </a:xfrm>
          <a:prstGeom prst="rect">
            <a:avLst/>
          </a:prstGeom>
        </p:spPr>
        <p:txBody>
          <a:bodyPr lIns="0" tIns="71428" rIns="142857" bIns="71428"/>
          <a:lstStyle>
            <a:lvl1pPr marL="240976" indent="-240976">
              <a:spcBef>
                <a:spcPts val="0"/>
              </a:spcBef>
              <a:buClr>
                <a:schemeClr val="accent1"/>
              </a:buClr>
              <a:buFont typeface="Wingdings" pitchFamily="2" charset="2"/>
              <a:buChar char="§"/>
              <a:defRPr lang="en-US" sz="1424"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725" y="4795019"/>
            <a:ext cx="1157681" cy="383261"/>
          </a:xfrm>
          <a:prstGeom prst="rect">
            <a:avLst/>
          </a:prstGeom>
        </p:spPr>
      </p:pic>
    </p:spTree>
    <p:extLst>
      <p:ext uri="{BB962C8B-B14F-4D97-AF65-F5344CB8AC3E}">
        <p14:creationId xmlns:p14="http://schemas.microsoft.com/office/powerpoint/2010/main" val="26725785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23394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2286000" y="4858405"/>
            <a:ext cx="6286500" cy="285095"/>
          </a:xfrm>
          <a:prstGeom prst="rect">
            <a:avLst/>
          </a:prstGeom>
        </p:spPr>
        <p:txBody>
          <a:bodyPr/>
          <a:lstStyle/>
          <a:p>
            <a:pPr defTabSz="672358">
              <a:defRPr/>
            </a:pPr>
            <a:endParaRPr lang="en-US" sz="1324" dirty="0">
              <a:solidFill>
                <a:srgbClr val="505050"/>
              </a:solidFill>
              <a:latin typeface="Segoe UI"/>
              <a:ea typeface="+mn-ea"/>
              <a:cs typeface="+mn-cs"/>
            </a:endParaRPr>
          </a:p>
        </p:txBody>
      </p:sp>
      <p:sp>
        <p:nvSpPr>
          <p:cNvPr id="5" name="Slide Number Placeholder 4"/>
          <p:cNvSpPr>
            <a:spLocks noGrp="1"/>
          </p:cNvSpPr>
          <p:nvPr>
            <p:ph type="sldNum" sz="quarter" idx="12"/>
          </p:nvPr>
        </p:nvSpPr>
        <p:spPr>
          <a:xfrm>
            <a:off x="8572500" y="4858940"/>
            <a:ext cx="571499" cy="284560"/>
          </a:xfrm>
          <a:prstGeom prst="rect">
            <a:avLst/>
          </a:prstGeom>
        </p:spPr>
        <p:txBody>
          <a:bodyPr/>
          <a:lstStyle/>
          <a:p>
            <a:pPr defTabSz="672358">
              <a:defRPr/>
            </a:pPr>
            <a:fld id="{6A4C1A4A-E5E6-4CC1-B72C-A20A4EB3E2D2}" type="slidenum">
              <a:rPr lang="en-US" sz="1324" smtClean="0">
                <a:solidFill>
                  <a:srgbClr val="505050"/>
                </a:solidFill>
                <a:latin typeface="Segoe UI"/>
                <a:ea typeface="+mn-ea"/>
                <a:cs typeface="+mn-cs"/>
              </a:rPr>
              <a:pPr defTabSz="672358">
                <a:defRPr/>
              </a:pPr>
              <a:t>‹#›</a:t>
            </a:fld>
            <a:endParaRPr lang="en-US" sz="1324" dirty="0">
              <a:solidFill>
                <a:srgbClr val="505050"/>
              </a:solidFill>
              <a:latin typeface="Segoe UI"/>
              <a:ea typeface="+mn-ea"/>
              <a:cs typeface="+mn-cs"/>
            </a:endParaRPr>
          </a:p>
        </p:txBody>
      </p:sp>
      <p:sp>
        <p:nvSpPr>
          <p:cNvPr id="6" name="Text Placeholder 5"/>
          <p:cNvSpPr>
            <a:spLocks noGrp="1"/>
          </p:cNvSpPr>
          <p:nvPr>
            <p:ph type="body" sz="quarter" idx="13" hasCustomPrompt="1"/>
          </p:nvPr>
        </p:nvSpPr>
        <p:spPr>
          <a:xfrm>
            <a:off x="1" y="430203"/>
            <a:ext cx="9144000" cy="279797"/>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236" indent="0">
              <a:buNone/>
              <a:defRPr/>
            </a:lvl2pPr>
            <a:lvl3pPr marL="441318" indent="0">
              <a:buNone/>
              <a:defRPr/>
            </a:lvl3pPr>
            <a:lvl4pPr marL="652554" indent="0">
              <a:buNone/>
              <a:defRPr/>
            </a:lvl4pPr>
            <a:lvl5pPr marL="829080" indent="0">
              <a:buNone/>
              <a:defRPr/>
            </a:lvl5pPr>
          </a:lstStyle>
          <a:p>
            <a:pPr lvl="0"/>
            <a:r>
              <a:rPr lang="en-US" dirty="0"/>
              <a:t>Click to add subtitle</a:t>
            </a:r>
          </a:p>
        </p:txBody>
      </p:sp>
    </p:spTree>
    <p:extLst>
      <p:ext uri="{BB962C8B-B14F-4D97-AF65-F5344CB8AC3E}">
        <p14:creationId xmlns:p14="http://schemas.microsoft.com/office/powerpoint/2010/main" val="1508323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53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5539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5"/>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15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357833520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Solid Alternativ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6160" y="318623"/>
            <a:ext cx="958865" cy="210140"/>
          </a:xfrm>
          <a:prstGeom prst="rect">
            <a:avLst/>
          </a:prstGeom>
        </p:spPr>
      </p:pic>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70213239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10199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umber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lvl1pPr marL="249800" indent="-249800">
              <a:buFont typeface="+mj-lt"/>
              <a:buAutoNum type="arabicPeriod"/>
              <a:defRPr/>
            </a:lvl1pPr>
            <a:lvl2pPr marL="543957" indent="-204276">
              <a:buFont typeface="+mj-lt"/>
              <a:buAutoNum type="alphaLcPeriod"/>
              <a:defRPr/>
            </a:lvl2pPr>
            <a:lvl3pPr marL="755236" indent="-165755">
              <a:buFont typeface="+mj-lt"/>
              <a:buAutoNum type="romanLcPeriod"/>
              <a:defRPr/>
            </a:lvl3pPr>
            <a:lvl4pPr marL="922158" indent="-164588">
              <a:buFont typeface="+mj-lt"/>
              <a:buAutoNum type="arabicParenR"/>
              <a:defRPr/>
            </a:lvl4pPr>
            <a:lvl5pPr marL="1094917" indent="-168090">
              <a:buFont typeface="+mj-lt"/>
              <a:buAutoNum type="alphaLcPare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27121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331961667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648768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Dark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1652539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Light Blue">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337826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9407214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877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76544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854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26619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8"/>
            <a:ext cx="8740376"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4"/>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8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4" name="Picture 3"/>
          <p:cNvPicPr>
            <a:picLocks noChangeAspect="1"/>
          </p:cNvPicPr>
          <p:nvPr userDrawn="1"/>
        </p:nvPicPr>
        <p:blipFill>
          <a:blip r:embed="rId3"/>
          <a:stretch>
            <a:fillRect/>
          </a:stretch>
        </p:blipFill>
        <p:spPr>
          <a:xfrm>
            <a:off x="1095311" y="1194611"/>
            <a:ext cx="6953380" cy="2754279"/>
          </a:xfrm>
          <a:prstGeom prst="rect">
            <a:avLst/>
          </a:prstGeom>
        </p:spPr>
      </p:pic>
    </p:spTree>
    <p:extLst>
      <p:ext uri="{BB962C8B-B14F-4D97-AF65-F5344CB8AC3E}">
        <p14:creationId xmlns:p14="http://schemas.microsoft.com/office/powerpoint/2010/main" val="1286484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79530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572001" y="764559"/>
            <a:ext cx="4030720" cy="381791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44105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457077" y="559932"/>
            <a:ext cx="4148789" cy="40236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504587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4504768" y="218327"/>
            <a:ext cx="4033868" cy="436062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437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123589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639231" y="808721"/>
            <a:ext cx="4001068" cy="37757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656341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66614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419448" y="621771"/>
            <a:ext cx="4250691" cy="402325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055661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504769" y="554530"/>
            <a:ext cx="4169797" cy="409049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86261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7" name="Picture 6"/>
          <p:cNvPicPr>
            <a:picLocks noChangeAspect="1"/>
          </p:cNvPicPr>
          <p:nvPr userDrawn="1"/>
        </p:nvPicPr>
        <p:blipFill>
          <a:blip r:embed="rId3"/>
          <a:stretch>
            <a:fillRect/>
          </a:stretch>
        </p:blipFill>
        <p:spPr>
          <a:xfrm>
            <a:off x="4602099" y="1160589"/>
            <a:ext cx="4205743" cy="3424924"/>
          </a:xfrm>
          <a:prstGeom prst="rect">
            <a:avLst/>
          </a:prstGeom>
        </p:spPr>
      </p:pic>
    </p:spTree>
    <p:extLst>
      <p:ext uri="{BB962C8B-B14F-4D97-AF65-F5344CB8AC3E}">
        <p14:creationId xmlns:p14="http://schemas.microsoft.com/office/powerpoint/2010/main" val="421123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10031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45395" y="2218369"/>
            <a:ext cx="2417895" cy="518021"/>
          </a:xfrm>
          <a:prstGeom prst="rect">
            <a:avLst/>
          </a:prstGeom>
        </p:spPr>
      </p:pic>
    </p:spTree>
    <p:extLst>
      <p:ext uri="{BB962C8B-B14F-4D97-AF65-F5344CB8AC3E}">
        <p14:creationId xmlns:p14="http://schemas.microsoft.com/office/powerpoint/2010/main" val="178019876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83595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9540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06864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153908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6" y="1294176"/>
            <a:ext cx="5916339" cy="1344818"/>
          </a:xfrm>
          <a:noFill/>
        </p:spPr>
        <p:txBody>
          <a:bodyPr lIns="146304" tIns="91440" rIns="146304" bIns="91440" anchor="t" anchorCtr="0"/>
          <a:lstStyle>
            <a:lvl1pPr>
              <a:defRPr sz="3970" spc="-74" baseline="0">
                <a:solidFill>
                  <a:schemeClr val="tx1"/>
                </a:solidFill>
              </a:defRPr>
            </a:lvl1pPr>
          </a:lstStyle>
          <a:p>
            <a:r>
              <a:rPr lang="en-US" dirty="0"/>
              <a:t>Section title</a:t>
            </a:r>
          </a:p>
        </p:txBody>
      </p:sp>
    </p:spTree>
    <p:extLst>
      <p:ext uri="{BB962C8B-B14F-4D97-AF65-F5344CB8AC3E}">
        <p14:creationId xmlns:p14="http://schemas.microsoft.com/office/powerpoint/2010/main" val="100659097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0919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7" name="Picture 6"/>
          <p:cNvPicPr>
            <a:picLocks noChangeAspect="1"/>
          </p:cNvPicPr>
          <p:nvPr userDrawn="1"/>
        </p:nvPicPr>
        <p:blipFill>
          <a:blip r:embed="rId2"/>
          <a:stretch>
            <a:fillRect/>
          </a:stretch>
        </p:blipFill>
        <p:spPr>
          <a:xfrm>
            <a:off x="4572001" y="764559"/>
            <a:ext cx="4030720" cy="381791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2932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2"/>
          <a:stretch>
            <a:fillRect/>
          </a:stretch>
        </p:blipFill>
        <p:spPr>
          <a:xfrm>
            <a:off x="4457077" y="559932"/>
            <a:ext cx="4148789" cy="40236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5220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2"/>
          <a:stretch>
            <a:fillRect/>
          </a:stretch>
        </p:blipFill>
        <p:spPr>
          <a:xfrm>
            <a:off x="4504768" y="218327"/>
            <a:ext cx="4033868" cy="436062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55485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8933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1" y="4767263"/>
            <a:ext cx="2057400" cy="273844"/>
          </a:xfrm>
          <a:prstGeom prst="rect">
            <a:avLst/>
          </a:prstGeom>
        </p:spPr>
        <p:txBody>
          <a:bodyPr/>
          <a:lstStyle/>
          <a:p>
            <a:pPr defTabSz="685805">
              <a:defRPr/>
            </a:pPr>
            <a:endParaRPr lang="en-US" sz="1324" kern="1200" dirty="0">
              <a:latin typeface="Segoe UI"/>
              <a:ea typeface="+mn-ea"/>
              <a:cs typeface="+mn-cs"/>
            </a:endParaRPr>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pPr defTabSz="685805">
              <a:defRPr/>
            </a:pPr>
            <a:r>
              <a:rPr lang="en-US" sz="1324" kern="1200">
                <a:latin typeface="Segoe UI"/>
                <a:ea typeface="+mn-ea"/>
                <a:cs typeface="+mn-cs"/>
              </a:rPr>
              <a:t>For Microsoft Internal Use Only</a:t>
            </a:r>
            <a:endParaRPr lang="en-US" sz="1324" kern="1200" dirty="0">
              <a:latin typeface="Segoe UI"/>
              <a:ea typeface="+mn-ea"/>
              <a:cs typeface="+mn-cs"/>
            </a:endParaRPr>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pPr defTabSz="685805">
              <a:defRPr/>
            </a:pPr>
            <a:fld id="{48113626-0DD9-44F7-AA85-E4433960E50E}" type="slidenum">
              <a:rPr lang="en-US" sz="1324" kern="1200" smtClean="0">
                <a:latin typeface="Segoe UI"/>
                <a:ea typeface="+mn-ea"/>
                <a:cs typeface="+mn-cs"/>
              </a:rPr>
              <a:pPr defTabSz="685805">
                <a:defRPr/>
              </a:pPr>
              <a:t>‹#›</a:t>
            </a:fld>
            <a:endParaRPr lang="en-US" sz="1324" kern="1200" dirty="0">
              <a:latin typeface="Segoe UI"/>
              <a:ea typeface="+mn-ea"/>
              <a:cs typeface="+mn-cs"/>
            </a:endParaRPr>
          </a:p>
        </p:txBody>
      </p:sp>
    </p:spTree>
    <p:extLst>
      <p:ext uri="{BB962C8B-B14F-4D97-AF65-F5344CB8AC3E}">
        <p14:creationId xmlns:p14="http://schemas.microsoft.com/office/powerpoint/2010/main" val="115127777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2"/>
          <a:stretch>
            <a:fillRect/>
          </a:stretch>
        </p:blipFill>
        <p:spPr>
          <a:xfrm>
            <a:off x="4639231" y="808721"/>
            <a:ext cx="4001068" cy="37757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136434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6" y="2123474"/>
            <a:ext cx="410110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948940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2"/>
          <a:stretch>
            <a:fillRect/>
          </a:stretch>
        </p:blipFill>
        <p:spPr>
          <a:xfrm>
            <a:off x="4419448" y="621771"/>
            <a:ext cx="4250691" cy="402325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72856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2"/>
          <a:stretch>
            <a:fillRect/>
          </a:stretch>
        </p:blipFill>
        <p:spPr>
          <a:xfrm>
            <a:off x="4504769" y="554530"/>
            <a:ext cx="4169797" cy="409049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60135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2"/>
          <a:stretch>
            <a:fillRect/>
          </a:stretch>
        </p:blipFill>
        <p:spPr>
          <a:xfrm>
            <a:off x="4602099" y="1160589"/>
            <a:ext cx="4205743" cy="342492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60648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842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409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27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7008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8450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50911635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6395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889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158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580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022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332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0733"/>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88731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2"/>
            <a:ext cx="8740141"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38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348639895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1226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2" y="740570"/>
            <a:ext cx="4629150" cy="517065"/>
          </a:xfrm>
        </p:spPr>
        <p:txBody>
          <a:bodyPr/>
          <a:lstStyle>
            <a:lvl1pPr marL="0" indent="0">
              <a:buNone/>
              <a:defRPr sz="2400"/>
            </a:lvl1pPr>
            <a:lvl2pPr marL="342803" indent="0">
              <a:buNone/>
              <a:defRPr sz="2100"/>
            </a:lvl2pPr>
            <a:lvl3pPr marL="685607" indent="0">
              <a:buNone/>
              <a:defRPr sz="1800"/>
            </a:lvl3pPr>
            <a:lvl4pPr marL="1028410" indent="0">
              <a:buNone/>
              <a:defRPr sz="1500"/>
            </a:lvl4pPr>
            <a:lvl5pPr marL="1371213" indent="0">
              <a:buNone/>
              <a:defRPr sz="1500"/>
            </a:lvl5pPr>
            <a:lvl6pPr marL="1714017" indent="0">
              <a:buNone/>
              <a:defRPr sz="1500"/>
            </a:lvl6pPr>
            <a:lvl7pPr marL="2056820" indent="0">
              <a:buNone/>
              <a:defRPr sz="1500"/>
            </a:lvl7pPr>
            <a:lvl8pPr marL="2399623" indent="0">
              <a:buNone/>
              <a:defRPr sz="1500"/>
            </a:lvl8pPr>
            <a:lvl9pPr marL="2742426" indent="0">
              <a:buNone/>
              <a:defRPr sz="1500"/>
            </a:lvl9pPr>
          </a:lstStyle>
          <a:p>
            <a:endParaRPr lang="en-US"/>
          </a:p>
        </p:txBody>
      </p:sp>
      <p:sp>
        <p:nvSpPr>
          <p:cNvPr id="4" name="Text Placeholder 3"/>
          <p:cNvSpPr>
            <a:spLocks noGrp="1"/>
          </p:cNvSpPr>
          <p:nvPr>
            <p:ph type="body" sz="half" idx="2"/>
          </p:nvPr>
        </p:nvSpPr>
        <p:spPr>
          <a:xfrm>
            <a:off x="629843" y="1543051"/>
            <a:ext cx="2949178" cy="350865"/>
          </a:xfrm>
        </p:spPr>
        <p:txBody>
          <a:bodyPr/>
          <a:lstStyle>
            <a:lvl1pPr marL="0" indent="0">
              <a:buNone/>
              <a:defRPr sz="1200"/>
            </a:lvl1pPr>
            <a:lvl2pPr marL="342803" indent="0">
              <a:buNone/>
              <a:defRPr sz="1050"/>
            </a:lvl2pPr>
            <a:lvl3pPr marL="685607" indent="0">
              <a:buNone/>
              <a:defRPr sz="900"/>
            </a:lvl3pPr>
            <a:lvl4pPr marL="1028410" indent="0">
              <a:buNone/>
              <a:defRPr sz="750"/>
            </a:lvl4pPr>
            <a:lvl5pPr marL="1371213" indent="0">
              <a:buNone/>
              <a:defRPr sz="750"/>
            </a:lvl5pPr>
            <a:lvl6pPr marL="1714017" indent="0">
              <a:buNone/>
              <a:defRPr sz="750"/>
            </a:lvl6pPr>
            <a:lvl7pPr marL="2056820" indent="0">
              <a:buNone/>
              <a:defRPr sz="750"/>
            </a:lvl7pPr>
            <a:lvl8pPr marL="2399623" indent="0">
              <a:buNone/>
              <a:defRPr sz="750"/>
            </a:lvl8pPr>
            <a:lvl9pPr marL="2742426"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607">
              <a:defRPr/>
            </a:pPr>
            <a:fld id="{C59C6271-ED64-4C02-B9BC-4C02ADBDD423}" type="datetimeFigureOut">
              <a:rPr lang="en-US" sz="900" smtClean="0">
                <a:solidFill>
                  <a:prstClr val="black">
                    <a:tint val="75000"/>
                  </a:prstClr>
                </a:solidFill>
                <a:latin typeface="Calibri" panose="020F0502020204030204"/>
              </a:rPr>
              <a:pPr defTabSz="685607">
                <a:defRPr/>
              </a:pPr>
              <a:t>4/26/2016</a:t>
            </a:fld>
            <a:endParaRPr lang="en-US" sz="900">
              <a:solidFill>
                <a:prstClr val="black">
                  <a:tint val="75000"/>
                </a:prstClr>
              </a:solidFill>
              <a:latin typeface="Calibri" panose="020F0502020204030204"/>
            </a:endParaRPr>
          </a:p>
        </p:txBody>
      </p:sp>
      <p:sp>
        <p:nvSpPr>
          <p:cNvPr id="6" name="Footer Placeholder 5"/>
          <p:cNvSpPr>
            <a:spLocks noGrp="1"/>
          </p:cNvSpPr>
          <p:nvPr>
            <p:ph type="ftr" sz="quarter" idx="11"/>
          </p:nvPr>
        </p:nvSpPr>
        <p:spPr/>
        <p:txBody>
          <a:bodyPr/>
          <a:lstStyle/>
          <a:p>
            <a:pPr algn="ctr" defTabSz="685607">
              <a:defRPr/>
            </a:pPr>
            <a:endParaRPr lang="en-US" sz="900">
              <a:solidFill>
                <a:prstClr val="black">
                  <a:tint val="75000"/>
                </a:prstClr>
              </a:solidFill>
              <a:latin typeface="Calibri" panose="020F0502020204030204"/>
            </a:endParaRPr>
          </a:p>
        </p:txBody>
      </p:sp>
      <p:sp>
        <p:nvSpPr>
          <p:cNvPr id="7" name="Slide Number Placeholder 6"/>
          <p:cNvSpPr>
            <a:spLocks noGrp="1"/>
          </p:cNvSpPr>
          <p:nvPr>
            <p:ph type="sldNum" sz="quarter" idx="12"/>
          </p:nvPr>
        </p:nvSpPr>
        <p:spPr/>
        <p:txBody>
          <a:bodyPr/>
          <a:lstStyle/>
          <a:p>
            <a:pPr algn="r" defTabSz="685607">
              <a:defRPr/>
            </a:pPr>
            <a:fld id="{11A63FAA-AB64-406E-890B-ED47F6FD6EC9}" type="slidenum">
              <a:rPr lang="en-US" sz="900" smtClean="0">
                <a:solidFill>
                  <a:prstClr val="black">
                    <a:tint val="75000"/>
                  </a:prstClr>
                </a:solidFill>
                <a:latin typeface="Calibri" panose="020F0502020204030204"/>
              </a:rPr>
              <a:pPr algn="r" defTabSz="685607">
                <a:defRPr/>
              </a:pPr>
              <a:t>‹#›</a:t>
            </a:fld>
            <a:endParaRPr lang="en-US" sz="900">
              <a:solidFill>
                <a:prstClr val="black">
                  <a:tint val="75000"/>
                </a:prstClr>
              </a:solidFill>
              <a:latin typeface="Calibri" panose="020F0502020204030204"/>
            </a:endParaRPr>
          </a:p>
        </p:txBody>
      </p:sp>
    </p:spTree>
    <p:extLst>
      <p:ext uri="{BB962C8B-B14F-4D97-AF65-F5344CB8AC3E}">
        <p14:creationId xmlns:p14="http://schemas.microsoft.com/office/powerpoint/2010/main" val="72321758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0"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78"/>
            <a:ext cx="4373751" cy="551113"/>
          </a:xfrm>
        </p:spPr>
        <p:txBody>
          <a:bodyPr anchor="ctr"/>
          <a:lstStyle>
            <a:lvl1pPr marL="0" indent="0" algn="l">
              <a:buNone/>
              <a:defRPr kumimoji="0" lang="en-US" sz="2646"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39" indent="0" algn="ctr">
              <a:buNone/>
              <a:defRPr>
                <a:solidFill>
                  <a:schemeClr val="tx1">
                    <a:tint val="75000"/>
                  </a:schemeClr>
                </a:solidFill>
              </a:defRPr>
            </a:lvl2pPr>
            <a:lvl3pPr marL="672081" indent="0" algn="ctr">
              <a:buNone/>
              <a:defRPr>
                <a:solidFill>
                  <a:schemeClr val="tx1">
                    <a:tint val="75000"/>
                  </a:schemeClr>
                </a:solidFill>
              </a:defRPr>
            </a:lvl3pPr>
            <a:lvl4pPr marL="1008120" indent="0" algn="ctr">
              <a:buNone/>
              <a:defRPr>
                <a:solidFill>
                  <a:schemeClr val="tx1">
                    <a:tint val="75000"/>
                  </a:schemeClr>
                </a:solidFill>
              </a:defRPr>
            </a:lvl4pPr>
            <a:lvl5pPr marL="1344161" indent="0" algn="ctr">
              <a:buNone/>
              <a:defRPr>
                <a:solidFill>
                  <a:schemeClr val="tx1">
                    <a:tint val="75000"/>
                  </a:schemeClr>
                </a:solidFill>
              </a:defRPr>
            </a:lvl5pPr>
            <a:lvl6pPr marL="1680200" indent="0" algn="ctr">
              <a:buNone/>
              <a:defRPr>
                <a:solidFill>
                  <a:schemeClr val="tx1">
                    <a:tint val="75000"/>
                  </a:schemeClr>
                </a:solidFill>
              </a:defRPr>
            </a:lvl6pPr>
            <a:lvl7pPr marL="2016242" indent="0" algn="ctr">
              <a:buNone/>
              <a:defRPr>
                <a:solidFill>
                  <a:schemeClr val="tx1">
                    <a:tint val="75000"/>
                  </a:schemeClr>
                </a:solidFill>
              </a:defRPr>
            </a:lvl7pPr>
            <a:lvl8pPr marL="2352281" indent="0" algn="ctr">
              <a:buNone/>
              <a:defRPr>
                <a:solidFill>
                  <a:schemeClr val="tx1">
                    <a:tint val="75000"/>
                  </a:schemeClr>
                </a:solidFill>
              </a:defRPr>
            </a:lvl8pPr>
            <a:lvl9pPr marL="2688321"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515"/>
            <a:ext cx="8255746" cy="551113"/>
          </a:xfrm>
        </p:spPr>
        <p:txBody>
          <a:bodyPr anchor="ctr"/>
          <a:lstStyle>
            <a:lvl1pPr marL="0" indent="0">
              <a:buNone/>
              <a:defRPr kumimoji="0" lang="en-US" sz="2646"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1" y="132656"/>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2"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1387840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9838584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87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499494"/>
      </p:ext>
    </p:extLst>
  </p:cSld>
  <p:clrMapOvr>
    <a:masterClrMapping/>
  </p:clrMapOvr>
  <p:transition advClick="0">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gradFill>
                  <a:gsLst>
                    <a:gs pos="2920">
                      <a:schemeClr val="tx2"/>
                    </a:gs>
                    <a:gs pos="39000">
                      <a:schemeClr val="tx2"/>
                    </a:gs>
                  </a:gsLst>
                  <a:lin ang="5400000" scaled="0"/>
                </a:gradFill>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20732"/>
      </p:ext>
    </p:extLst>
  </p:cSld>
  <p:clrMapOvr>
    <a:masterClrMapping/>
  </p:clrMapOvr>
  <p:transition advClick="0">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732946"/>
      </p:ext>
    </p:extLst>
  </p:cSld>
  <p:clrMapOvr>
    <a:masterClrMapping/>
  </p:clrMapOvr>
  <p:transition advClick="0">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1pPr>
              <a:buClr>
                <a:schemeClr val="tx2"/>
              </a:buClr>
              <a:defRPr>
                <a:gradFill>
                  <a:gsLst>
                    <a:gs pos="13869">
                      <a:schemeClr val="tx2"/>
                    </a:gs>
                    <a:gs pos="42000">
                      <a:schemeClr val="tx2"/>
                    </a:gs>
                  </a:gsLst>
                  <a:lin ang="5400000" scaled="0"/>
                </a:gradFill>
              </a:defRPr>
            </a:lvl1pPr>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1459314"/>
      </p:ext>
    </p:extLst>
  </p:cSld>
  <p:clrMapOvr>
    <a:masterClrMapping/>
  </p:clrMapOvr>
  <p:transition advClick="0">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67538"/>
      </p:ext>
    </p:extLst>
  </p:cSld>
  <p:clrMapOvr>
    <a:masterClrMapping/>
  </p:clrMapOvr>
  <p:transition advClick="0">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1205938"/>
      </p:ext>
    </p:extLst>
  </p:cSld>
  <p:clrMapOvr>
    <a:masterClrMapping/>
  </p:clrMapOvr>
  <p:transition advClick="0">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320451"/>
      </p:ext>
    </p:extLst>
  </p:cSld>
  <p:clrMapOvr>
    <a:masterClrMapping/>
  </p:clrMapOvr>
  <p:transition advClick="0">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6325505"/>
      </p:ext>
    </p:extLst>
  </p:cSld>
  <p:clrMapOvr>
    <a:masterClrMapping/>
  </p:clrMapOvr>
  <p:transition advClick="0">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575389"/>
      </p:ext>
    </p:extLst>
  </p:cSld>
  <p:clrMapOvr>
    <a:masterClrMapping/>
  </p:clrMapOvr>
  <p:transition advClick="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33350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054594"/>
      </p:ext>
    </p:extLst>
  </p:cSld>
  <p:clrMapOvr>
    <a:masterClrMapping/>
  </p:clrMapOvr>
  <p:transition advClick="0">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6"/>
            <a:ext cx="8741880" cy="674749"/>
          </a:xfrm>
        </p:spPr>
        <p:txBody>
          <a:bodyPr/>
          <a:lstStyle>
            <a:lvl1pPr>
              <a:defRPr sz="5294" baseline="0"/>
            </a:lvl1pPr>
          </a:lstStyle>
          <a:p>
            <a:r>
              <a:rPr lang="en-US" dirty="0"/>
              <a:t>Click to edit Master title style</a:t>
            </a:r>
          </a:p>
        </p:txBody>
      </p:sp>
    </p:spTree>
    <p:extLst>
      <p:ext uri="{BB962C8B-B14F-4D97-AF65-F5344CB8AC3E}">
        <p14:creationId xmlns:p14="http://schemas.microsoft.com/office/powerpoint/2010/main" val="1093679629"/>
      </p:ext>
    </p:extLst>
  </p:cSld>
  <p:clrMapOvr>
    <a:masterClrMapping/>
  </p:clrMapOvr>
  <p:transition advClick="0">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2084063807"/>
      </p:ext>
    </p:extLst>
  </p:cSld>
  <p:clrMapOvr>
    <a:masterClrMapping/>
  </p:clrMapOvr>
  <p:transition advClick="0">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671031464"/>
      </p:ext>
    </p:extLst>
  </p:cSld>
  <p:clrMapOvr>
    <a:masterClrMapping/>
  </p:clrMapOvr>
  <p:transition advClick="0">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75076247"/>
      </p:ext>
    </p:extLst>
  </p:cSld>
  <p:clrMapOvr>
    <a:masterClrMapping/>
  </p:clrMapOvr>
  <p:transition advClick="0">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47913556"/>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66114609"/>
      </p:ext>
    </p:extLst>
  </p:cSld>
  <p:clrMapOvr>
    <a:masterClrMapping/>
  </p:clrMapOvr>
  <p:transition advClick="0">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70457" y="145196"/>
            <a:ext cx="7395458" cy="540605"/>
          </a:xfrm>
          <a:noFill/>
        </p:spPr>
        <p:txBody>
          <a:bodyPr lIns="143407" tIns="89629" rIns="143407" bIns="89629" anchor="t" anchorCtr="0">
            <a:normAutofit/>
          </a:bodyPr>
          <a:lstStyle>
            <a:lvl1pPr>
              <a:defRPr sz="3000" spc="-74" baseline="0">
                <a:solidFill>
                  <a:srgbClr val="00B0F0"/>
                </a:solidFill>
              </a:defRPr>
            </a:lvl1pPr>
          </a:lstStyle>
          <a:p>
            <a:r>
              <a:rPr lang="en-US" dirty="0"/>
              <a:t>Presentation title</a:t>
            </a:r>
          </a:p>
        </p:txBody>
      </p:sp>
    </p:spTree>
    <p:extLst>
      <p:ext uri="{BB962C8B-B14F-4D97-AF65-F5344CB8AC3E}">
        <p14:creationId xmlns:p14="http://schemas.microsoft.com/office/powerpoint/2010/main" val="165519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4"/>
            <a:ext cx="7395505" cy="1345411"/>
          </a:xfrm>
          <a:noFill/>
        </p:spPr>
        <p:txBody>
          <a:bodyPr lIns="179259" tIns="143407" rIns="179259" bIns="143407">
            <a:noAutofit/>
          </a:bodyPr>
          <a:lstStyle>
            <a:lvl1pPr marL="0" indent="0">
              <a:spcBef>
                <a:spcPts val="0"/>
              </a:spcBef>
              <a:buNone/>
              <a:defRPr sz="2625"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32349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3" y="2112705"/>
            <a:ext cx="8275833" cy="1790700"/>
          </a:xfrm>
        </p:spPr>
        <p:txBody>
          <a:bodyPr anchor="b">
            <a:noAutofit/>
          </a:bodyPr>
          <a:lstStyle>
            <a:lvl1pPr algn="l">
              <a:defRPr sz="17918">
                <a:solidFill>
                  <a:schemeClr val="bg1"/>
                </a:solidFill>
              </a:defRPr>
            </a:lvl1pPr>
          </a:lstStyle>
          <a:p>
            <a:r>
              <a:rPr lang="en-US" dirty="0"/>
              <a:t>web</a:t>
            </a:r>
          </a:p>
        </p:txBody>
      </p:sp>
    </p:spTree>
    <p:extLst>
      <p:ext uri="{BB962C8B-B14F-4D97-AF65-F5344CB8AC3E}">
        <p14:creationId xmlns:p14="http://schemas.microsoft.com/office/powerpoint/2010/main" val="5448054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440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Blank Accent Color 2">
    <p:bg>
      <p:bgPr>
        <a:solidFill>
          <a:srgbClr val="44235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305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0084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01696" y="214786"/>
            <a:ext cx="8740142" cy="695955"/>
          </a:xfrm>
          <a:prstGeom prst="rect">
            <a:avLst/>
          </a:prstGeom>
        </p:spPr>
        <p:txBody>
          <a:bodyPr/>
          <a:lstStyle>
            <a:lvl1pPr algn="l">
              <a:defRPr sz="3822">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685714">
              <a:defRPr/>
            </a:pPr>
            <a:fld id="{6052FC3A-E1BD-E54F-9A48-71EBDEF00552}" type="slidenum">
              <a:rPr lang="en-US" sz="1324" kern="1200" smtClean="0">
                <a:solidFill>
                  <a:srgbClr val="505050"/>
                </a:solidFill>
                <a:latin typeface="Segoe UI"/>
                <a:ea typeface="+mn-ea"/>
                <a:cs typeface="+mn-cs"/>
              </a:rPr>
              <a:pPr defTabSz="685714">
                <a:defRPr/>
              </a:pPr>
              <a:t>‹#›</a:t>
            </a:fld>
            <a:endParaRPr lang="en-US" sz="1324" kern="1200">
              <a:solidFill>
                <a:srgbClr val="505050"/>
              </a:solidFill>
              <a:latin typeface="Segoe UI"/>
              <a:ea typeface="+mn-ea"/>
              <a:cs typeface="+mn-cs"/>
            </a:endParaRPr>
          </a:p>
        </p:txBody>
      </p:sp>
    </p:spTree>
    <p:extLst>
      <p:ext uri="{BB962C8B-B14F-4D97-AF65-F5344CB8AC3E}">
        <p14:creationId xmlns:p14="http://schemas.microsoft.com/office/powerpoint/2010/main" val="226950653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8"/>
            <a:ext cx="3886200" cy="2094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8"/>
            <a:ext cx="3886200" cy="2094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739">
              <a:defRPr/>
            </a:pPr>
            <a:fld id="{E35FFCD0-55DC-4FA1-A75B-CAC7F2FFA607}" type="datetimeFigureOut">
              <a:rPr lang="en-US" sz="1324" kern="1200" smtClean="0">
                <a:solidFill>
                  <a:prstClr val="black">
                    <a:tint val="75000"/>
                  </a:prstClr>
                </a:solidFill>
                <a:latin typeface="Segoe UI"/>
                <a:ea typeface="+mn-ea"/>
                <a:cs typeface="+mn-cs"/>
              </a:rPr>
              <a:pPr defTabSz="685739">
                <a:defRPr/>
              </a:pPr>
              <a:t>4/26/2016</a:t>
            </a:fld>
            <a:endParaRPr lang="en-US" sz="1324" kern="1200">
              <a:solidFill>
                <a:prstClr val="black">
                  <a:tint val="75000"/>
                </a:prstClr>
              </a:solidFill>
              <a:latin typeface="Segoe UI"/>
              <a:ea typeface="+mn-ea"/>
              <a:cs typeface="+mn-cs"/>
            </a:endParaRPr>
          </a:p>
        </p:txBody>
      </p:sp>
      <p:sp>
        <p:nvSpPr>
          <p:cNvPr id="6" name="Footer Placeholder 5"/>
          <p:cNvSpPr>
            <a:spLocks noGrp="1"/>
          </p:cNvSpPr>
          <p:nvPr>
            <p:ph type="ftr" sz="quarter" idx="11"/>
          </p:nvPr>
        </p:nvSpPr>
        <p:spPr/>
        <p:txBody>
          <a:bodyPr/>
          <a:lstStyle/>
          <a:p>
            <a:pPr defTabSz="685739">
              <a:defRPr/>
            </a:pPr>
            <a:endParaRPr lang="en-US" sz="1324" kern="1200">
              <a:solidFill>
                <a:prstClr val="black">
                  <a:tint val="75000"/>
                </a:prstClr>
              </a:solidFill>
              <a:latin typeface="Segoe UI"/>
              <a:ea typeface="+mn-ea"/>
              <a:cs typeface="+mn-cs"/>
            </a:endParaRPr>
          </a:p>
        </p:txBody>
      </p:sp>
      <p:sp>
        <p:nvSpPr>
          <p:cNvPr id="7" name="Slide Number Placeholder 6"/>
          <p:cNvSpPr>
            <a:spLocks noGrp="1"/>
          </p:cNvSpPr>
          <p:nvPr>
            <p:ph type="sldNum" sz="quarter" idx="12"/>
          </p:nvPr>
        </p:nvSpPr>
        <p:spPr/>
        <p:txBody>
          <a:bodyPr/>
          <a:lstStyle/>
          <a:p>
            <a:pPr defTabSz="685739">
              <a:defRPr/>
            </a:pPr>
            <a:fld id="{6A59D5AF-717C-4F63-B565-3835D17431FA}" type="slidenum">
              <a:rPr lang="en-US" sz="1324" kern="1200" smtClean="0">
                <a:solidFill>
                  <a:prstClr val="black">
                    <a:tint val="75000"/>
                  </a:prstClr>
                </a:solidFill>
                <a:latin typeface="Segoe UI"/>
                <a:ea typeface="+mn-ea"/>
                <a:cs typeface="+mn-cs"/>
              </a:rPr>
              <a:pPr defTabSz="685739">
                <a:defRPr/>
              </a:pPr>
              <a:t>‹#›</a:t>
            </a:fld>
            <a:endParaRPr lang="en-US" sz="1324" kern="1200">
              <a:solidFill>
                <a:prstClr val="black">
                  <a:tint val="75000"/>
                </a:prstClr>
              </a:solidFill>
              <a:latin typeface="Segoe UI"/>
              <a:ea typeface="+mn-ea"/>
              <a:cs typeface="+mn-cs"/>
            </a:endParaRPr>
          </a:p>
        </p:txBody>
      </p:sp>
    </p:spTree>
    <p:extLst>
      <p:ext uri="{BB962C8B-B14F-4D97-AF65-F5344CB8AC3E}">
        <p14:creationId xmlns:p14="http://schemas.microsoft.com/office/powerpoint/2010/main" val="162971261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75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666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1192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41030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114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3"/>
            <a:ext cx="8740141" cy="296433"/>
          </a:xfrm>
          <a:prstGeom prst="rect">
            <a:avLst/>
          </a:prstGeom>
          <a:noFill/>
          <a:ln w="12700">
            <a:noFill/>
            <a:miter lim="800000"/>
            <a:headEnd type="none" w="sm" len="sm"/>
            <a:tailEnd type="none" w="sm" len="sm"/>
          </a:ln>
          <a:effectLst/>
        </p:spPr>
        <p:txBody>
          <a:bodyPr vert="horz" wrap="square" lIns="134425" tIns="107540" rIns="134425" bIns="107540" numCol="1" anchor="t" anchorCtr="0" compatLnSpc="1">
            <a:prstTxWarp prst="textNoShape">
              <a:avLst/>
            </a:prstTxWarp>
            <a:spAutoFit/>
          </a:bodyPr>
          <a:lstStyle/>
          <a:p>
            <a:pPr marL="0" marR="0" lvl="0" indent="0" algn="l" defTabSz="685250"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655" y="2312739"/>
            <a:ext cx="2420347" cy="519044"/>
          </a:xfrm>
          <a:prstGeom prst="rect">
            <a:avLst/>
          </a:prstGeom>
        </p:spPr>
      </p:pic>
    </p:spTree>
    <p:extLst>
      <p:ext uri="{BB962C8B-B14F-4D97-AF65-F5344CB8AC3E}">
        <p14:creationId xmlns:p14="http://schemas.microsoft.com/office/powerpoint/2010/main" val="3076481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313"/>
          </a:xfrm>
          <a:prstGeom prst="rect">
            <a:avLst/>
          </a:prstGeom>
        </p:spPr>
        <p:txBody>
          <a:bodyPr/>
          <a:lstStyle>
            <a:lvl1pPr marL="213532" indent="-213532">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3" indent="-206532">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5" indent="-213532">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0" indent="-168026">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45" indent="-168026">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4218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3529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0" y="891884"/>
            <a:ext cx="8740142" cy="1577880"/>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200532112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63" tIns="91414" rIns="146263" bIns="91414"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63" tIns="109696" rIns="146263" bIns="10969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0" y="4591034"/>
            <a:ext cx="941246" cy="201851"/>
          </a:xfrm>
          <a:prstGeom prst="rect">
            <a:avLst/>
          </a:prstGeom>
        </p:spPr>
      </p:pic>
      <p:sp>
        <p:nvSpPr>
          <p:cNvPr id="7"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2912660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1397886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220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444" y="1053"/>
                        <a:ext cx="1443" cy="1050"/>
                      </a:xfrm>
                      <a:prstGeom prst="rect">
                        <a:avLst/>
                      </a:prstGeom>
                    </p:spPr>
                  </p:pic>
                </p:oleObj>
              </mc:Fallback>
            </mc:AlternateContent>
          </a:graphicData>
        </a:graphic>
      </p:graphicFrame>
      <p:sp>
        <p:nvSpPr>
          <p:cNvPr id="2" name="Footer Placeholder 1"/>
          <p:cNvSpPr>
            <a:spLocks noGrp="1"/>
          </p:cNvSpPr>
          <p:nvPr>
            <p:ph type="ftr" sz="quarter" idx="15"/>
          </p:nvPr>
        </p:nvSpPr>
        <p:spPr>
          <a:xfrm>
            <a:off x="2286001" y="4858406"/>
            <a:ext cx="6286500" cy="285095"/>
          </a:xfrm>
        </p:spPr>
        <p:txBody>
          <a:bodyPr/>
          <a:lstStyle/>
          <a:p>
            <a:pPr defTabSz="553765"/>
            <a:endParaRPr lang="en-US" dirty="0">
              <a:solidFill>
                <a:srgbClr val="505050"/>
              </a:solidFill>
            </a:endParaRPr>
          </a:p>
        </p:txBody>
      </p:sp>
      <p:sp>
        <p:nvSpPr>
          <p:cNvPr id="3" name="Slide Number Placeholder 2"/>
          <p:cNvSpPr>
            <a:spLocks noGrp="1"/>
          </p:cNvSpPr>
          <p:nvPr>
            <p:ph type="sldNum" sz="quarter" idx="16"/>
          </p:nvPr>
        </p:nvSpPr>
        <p:spPr>
          <a:xfrm>
            <a:off x="8572503" y="4858406"/>
            <a:ext cx="571499" cy="285095"/>
          </a:xfrm>
        </p:spPr>
        <p:txBody>
          <a:body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17808420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798790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6327849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380147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cstate="print"/>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1" y="891884"/>
            <a:ext cx="8740142" cy="1577862"/>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93378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cstate="print"/>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3406486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cstate="print"/>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2913060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4207148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88295594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44011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6958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390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846578"/>
          </a:xfrm>
          <a:noFill/>
        </p:spPr>
        <p:txBody>
          <a:bodyPr tIns="91440" bIns="91440" anchor="t" anchorCtr="0">
            <a:spAutoFit/>
          </a:bodyPr>
          <a:lstStyle>
            <a:lvl1pPr>
              <a:defRPr lang="en-US" sz="4779"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4127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4289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87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347289" y="4597217"/>
            <a:ext cx="940072" cy="201851"/>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3307206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3"/>
            <a:ext cx="8740142" cy="1567673"/>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2282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7426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838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9192235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846578"/>
          </a:xfrm>
          <a:noFill/>
        </p:spPr>
        <p:txBody>
          <a:bodyPr tIns="91440" bIns="91440" anchor="t" anchorCtr="0">
            <a:spAutoFit/>
          </a:bodyPr>
          <a:lstStyle>
            <a:lvl1pPr>
              <a:defRPr sz="477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125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339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16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2963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124" y="205166"/>
            <a:ext cx="8229286" cy="858519"/>
          </a:xfrm>
          <a:prstGeom prst="rect">
            <a:avLst/>
          </a:prstGeom>
        </p:spPr>
        <p:txBody>
          <a:bodyPr lIns="0" tIns="0" rIns="0" bIns="0" anchor="ctr"/>
          <a:lstStyle/>
          <a:p>
            <a:endParaRPr lang="en-US" sz="1324" strike="noStrike" spc="-1">
              <a:solidFill>
                <a:srgbClr val="505050"/>
              </a:solidFill>
              <a:uFill>
                <a:solidFill>
                  <a:srgbClr val="FFFFFF"/>
                </a:solidFill>
              </a:uFill>
              <a:latin typeface="Segoe UI"/>
            </a:endParaRPr>
          </a:p>
        </p:txBody>
      </p:sp>
    </p:spTree>
    <p:extLst>
      <p:ext uri="{BB962C8B-B14F-4D97-AF65-F5344CB8AC3E}">
        <p14:creationId xmlns:p14="http://schemas.microsoft.com/office/powerpoint/2010/main" val="18434656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124" y="205166"/>
            <a:ext cx="8229286" cy="3980479"/>
          </a:xfrm>
          <a:prstGeom prst="rect">
            <a:avLst/>
          </a:prstGeom>
        </p:spPr>
        <p:txBody>
          <a:bodyPr lIns="0" tIns="0" rIns="0" bIns="0" anchor="ctr"/>
          <a:lstStyle/>
          <a:p>
            <a:pPr algn="ctr"/>
            <a:endParaRPr lang="en-US" sz="2353"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817819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124" y="205166"/>
            <a:ext cx="8229286" cy="858519"/>
          </a:xfrm>
          <a:prstGeom prst="rect">
            <a:avLst/>
          </a:prstGeom>
        </p:spPr>
        <p:txBody>
          <a:bodyPr lIns="0" tIns="0" rIns="0" bIns="0" anchor="ctr"/>
          <a:lstStyle/>
          <a:p>
            <a:endParaRPr lang="en-US" sz="1324" strike="noStrike" spc="-1">
              <a:solidFill>
                <a:srgbClr val="505050"/>
              </a:solidFill>
              <a:uFill>
                <a:solidFill>
                  <a:srgbClr val="FFFFFF"/>
                </a:solidFill>
              </a:uFill>
              <a:latin typeface="Segoe UI"/>
            </a:endParaRPr>
          </a:p>
        </p:txBody>
      </p:sp>
      <p:sp>
        <p:nvSpPr>
          <p:cNvPr id="58" name="PlaceHolder 2"/>
          <p:cNvSpPr>
            <a:spLocks noGrp="1"/>
          </p:cNvSpPr>
          <p:nvPr>
            <p:ph type="body"/>
          </p:nvPr>
        </p:nvSpPr>
        <p:spPr>
          <a:xfrm>
            <a:off x="457124" y="12034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59" name="PlaceHolder 3"/>
          <p:cNvSpPr>
            <a:spLocks noGrp="1"/>
          </p:cNvSpPr>
          <p:nvPr>
            <p:ph type="body"/>
          </p:nvPr>
        </p:nvSpPr>
        <p:spPr>
          <a:xfrm>
            <a:off x="457124" y="27616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60" name="PlaceHolder 4"/>
          <p:cNvSpPr>
            <a:spLocks noGrp="1"/>
          </p:cNvSpPr>
          <p:nvPr>
            <p:ph type="body"/>
          </p:nvPr>
        </p:nvSpPr>
        <p:spPr>
          <a:xfrm>
            <a:off x="4673938" y="1203462"/>
            <a:ext cx="4015648" cy="2982712"/>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Tree>
    <p:extLst>
      <p:ext uri="{BB962C8B-B14F-4D97-AF65-F5344CB8AC3E}">
        <p14:creationId xmlns:p14="http://schemas.microsoft.com/office/powerpoint/2010/main" val="28647189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124" y="205166"/>
            <a:ext cx="8229286" cy="858519"/>
          </a:xfrm>
          <a:prstGeom prst="rect">
            <a:avLst/>
          </a:prstGeom>
        </p:spPr>
        <p:txBody>
          <a:bodyPr lIns="0" tIns="0" rIns="0" bIns="0" anchor="ctr"/>
          <a:lstStyle/>
          <a:p>
            <a:endParaRPr lang="en-US" sz="1324" strike="noStrike" spc="-1">
              <a:solidFill>
                <a:srgbClr val="505050"/>
              </a:solidFill>
              <a:uFill>
                <a:solidFill>
                  <a:srgbClr val="FFFFFF"/>
                </a:solidFill>
              </a:uFill>
              <a:latin typeface="Segoe UI"/>
            </a:endParaRPr>
          </a:p>
        </p:txBody>
      </p:sp>
      <p:sp>
        <p:nvSpPr>
          <p:cNvPr id="62" name="PlaceHolder 2"/>
          <p:cNvSpPr>
            <a:spLocks noGrp="1"/>
          </p:cNvSpPr>
          <p:nvPr>
            <p:ph type="body"/>
          </p:nvPr>
        </p:nvSpPr>
        <p:spPr>
          <a:xfrm>
            <a:off x="457124" y="1203462"/>
            <a:ext cx="4015648" cy="2982712"/>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63" name="PlaceHolder 3"/>
          <p:cNvSpPr>
            <a:spLocks noGrp="1"/>
          </p:cNvSpPr>
          <p:nvPr>
            <p:ph type="body"/>
          </p:nvPr>
        </p:nvSpPr>
        <p:spPr>
          <a:xfrm>
            <a:off x="4673938" y="12034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64" name="PlaceHolder 4"/>
          <p:cNvSpPr>
            <a:spLocks noGrp="1"/>
          </p:cNvSpPr>
          <p:nvPr>
            <p:ph type="body"/>
          </p:nvPr>
        </p:nvSpPr>
        <p:spPr>
          <a:xfrm>
            <a:off x="4673938" y="27616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Tree>
    <p:extLst>
      <p:ext uri="{BB962C8B-B14F-4D97-AF65-F5344CB8AC3E}">
        <p14:creationId xmlns:p14="http://schemas.microsoft.com/office/powerpoint/2010/main" val="3846568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124" y="205166"/>
            <a:ext cx="8229286" cy="858519"/>
          </a:xfrm>
          <a:prstGeom prst="rect">
            <a:avLst/>
          </a:prstGeom>
        </p:spPr>
        <p:txBody>
          <a:bodyPr lIns="0" tIns="0" rIns="0" bIns="0" anchor="ctr"/>
          <a:lstStyle/>
          <a:p>
            <a:endParaRPr lang="en-US" sz="1324" strike="noStrike" spc="-1">
              <a:solidFill>
                <a:srgbClr val="505050"/>
              </a:solidFill>
              <a:uFill>
                <a:solidFill>
                  <a:srgbClr val="FFFFFF"/>
                </a:solidFill>
              </a:uFill>
              <a:latin typeface="Segoe UI"/>
            </a:endParaRPr>
          </a:p>
        </p:txBody>
      </p:sp>
      <p:sp>
        <p:nvSpPr>
          <p:cNvPr id="66" name="PlaceHolder 2"/>
          <p:cNvSpPr>
            <a:spLocks noGrp="1"/>
          </p:cNvSpPr>
          <p:nvPr>
            <p:ph type="body"/>
          </p:nvPr>
        </p:nvSpPr>
        <p:spPr>
          <a:xfrm>
            <a:off x="457124" y="12034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67" name="PlaceHolder 3"/>
          <p:cNvSpPr>
            <a:spLocks noGrp="1"/>
          </p:cNvSpPr>
          <p:nvPr>
            <p:ph type="body"/>
          </p:nvPr>
        </p:nvSpPr>
        <p:spPr>
          <a:xfrm>
            <a:off x="4673938" y="12034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68" name="PlaceHolder 4"/>
          <p:cNvSpPr>
            <a:spLocks noGrp="1"/>
          </p:cNvSpPr>
          <p:nvPr>
            <p:ph type="body"/>
          </p:nvPr>
        </p:nvSpPr>
        <p:spPr>
          <a:xfrm>
            <a:off x="457124" y="2761662"/>
            <a:ext cx="8229286"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Tree>
    <p:extLst>
      <p:ext uri="{BB962C8B-B14F-4D97-AF65-F5344CB8AC3E}">
        <p14:creationId xmlns:p14="http://schemas.microsoft.com/office/powerpoint/2010/main" val="39150276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124" y="205166"/>
            <a:ext cx="8229286" cy="858519"/>
          </a:xfrm>
          <a:prstGeom prst="rect">
            <a:avLst/>
          </a:prstGeom>
        </p:spPr>
        <p:txBody>
          <a:bodyPr lIns="0" tIns="0" rIns="0" bIns="0" anchor="ctr"/>
          <a:lstStyle/>
          <a:p>
            <a:endParaRPr lang="en-US" sz="1324" strike="noStrike" spc="-1">
              <a:solidFill>
                <a:srgbClr val="505050"/>
              </a:solidFill>
              <a:uFill>
                <a:solidFill>
                  <a:srgbClr val="FFFFFF"/>
                </a:solidFill>
              </a:uFill>
              <a:latin typeface="Segoe UI"/>
            </a:endParaRPr>
          </a:p>
        </p:txBody>
      </p:sp>
      <p:sp>
        <p:nvSpPr>
          <p:cNvPr id="70" name="PlaceHolder 2"/>
          <p:cNvSpPr>
            <a:spLocks noGrp="1"/>
          </p:cNvSpPr>
          <p:nvPr>
            <p:ph type="body"/>
          </p:nvPr>
        </p:nvSpPr>
        <p:spPr>
          <a:xfrm>
            <a:off x="457124" y="1203462"/>
            <a:ext cx="8229286"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71" name="PlaceHolder 3"/>
          <p:cNvSpPr>
            <a:spLocks noGrp="1"/>
          </p:cNvSpPr>
          <p:nvPr>
            <p:ph type="body"/>
          </p:nvPr>
        </p:nvSpPr>
        <p:spPr>
          <a:xfrm>
            <a:off x="457124" y="2761662"/>
            <a:ext cx="8229286"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Tree>
    <p:extLst>
      <p:ext uri="{BB962C8B-B14F-4D97-AF65-F5344CB8AC3E}">
        <p14:creationId xmlns:p14="http://schemas.microsoft.com/office/powerpoint/2010/main" val="952250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897992"/>
            <a:ext cx="8740141" cy="151664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4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7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5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41299455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124" y="205166"/>
            <a:ext cx="8229286" cy="858519"/>
          </a:xfrm>
          <a:prstGeom prst="rect">
            <a:avLst/>
          </a:prstGeom>
        </p:spPr>
        <p:txBody>
          <a:bodyPr lIns="0" tIns="0" rIns="0" bIns="0" anchor="ctr"/>
          <a:lstStyle/>
          <a:p>
            <a:endParaRPr lang="en-US" sz="1324" strike="noStrike" spc="-1">
              <a:solidFill>
                <a:srgbClr val="505050"/>
              </a:solidFill>
              <a:uFill>
                <a:solidFill>
                  <a:srgbClr val="FFFFFF"/>
                </a:solidFill>
              </a:uFill>
              <a:latin typeface="Segoe UI"/>
            </a:endParaRPr>
          </a:p>
        </p:txBody>
      </p:sp>
      <p:sp>
        <p:nvSpPr>
          <p:cNvPr id="73" name="PlaceHolder 2"/>
          <p:cNvSpPr>
            <a:spLocks noGrp="1"/>
          </p:cNvSpPr>
          <p:nvPr>
            <p:ph type="body"/>
          </p:nvPr>
        </p:nvSpPr>
        <p:spPr>
          <a:xfrm>
            <a:off x="457124" y="12034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74" name="PlaceHolder 3"/>
          <p:cNvSpPr>
            <a:spLocks noGrp="1"/>
          </p:cNvSpPr>
          <p:nvPr>
            <p:ph type="body"/>
          </p:nvPr>
        </p:nvSpPr>
        <p:spPr>
          <a:xfrm>
            <a:off x="4673938" y="12034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75" name="PlaceHolder 4"/>
          <p:cNvSpPr>
            <a:spLocks noGrp="1"/>
          </p:cNvSpPr>
          <p:nvPr>
            <p:ph type="body"/>
          </p:nvPr>
        </p:nvSpPr>
        <p:spPr>
          <a:xfrm>
            <a:off x="4673938" y="27616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76" name="PlaceHolder 5"/>
          <p:cNvSpPr>
            <a:spLocks noGrp="1"/>
          </p:cNvSpPr>
          <p:nvPr>
            <p:ph type="body"/>
          </p:nvPr>
        </p:nvSpPr>
        <p:spPr>
          <a:xfrm>
            <a:off x="457124" y="2761662"/>
            <a:ext cx="4015648" cy="1422659"/>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Tree>
    <p:extLst>
      <p:ext uri="{BB962C8B-B14F-4D97-AF65-F5344CB8AC3E}">
        <p14:creationId xmlns:p14="http://schemas.microsoft.com/office/powerpoint/2010/main" val="31437638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124" y="205166"/>
            <a:ext cx="8229286" cy="858519"/>
          </a:xfrm>
          <a:prstGeom prst="rect">
            <a:avLst/>
          </a:prstGeom>
        </p:spPr>
        <p:txBody>
          <a:bodyPr lIns="0" tIns="0" rIns="0" bIns="0" anchor="ctr"/>
          <a:lstStyle/>
          <a:p>
            <a:endParaRPr lang="en-US" sz="1324" strike="noStrike" spc="-1">
              <a:solidFill>
                <a:srgbClr val="505050"/>
              </a:solidFill>
              <a:uFill>
                <a:solidFill>
                  <a:srgbClr val="FFFFFF"/>
                </a:solidFill>
              </a:uFill>
              <a:latin typeface="Segoe UI"/>
            </a:endParaRPr>
          </a:p>
        </p:txBody>
      </p:sp>
      <p:sp>
        <p:nvSpPr>
          <p:cNvPr id="78" name="PlaceHolder 2"/>
          <p:cNvSpPr>
            <a:spLocks noGrp="1"/>
          </p:cNvSpPr>
          <p:nvPr>
            <p:ph type="body"/>
          </p:nvPr>
        </p:nvSpPr>
        <p:spPr>
          <a:xfrm>
            <a:off x="457124" y="1203462"/>
            <a:ext cx="8229286" cy="2982712"/>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sp>
        <p:nvSpPr>
          <p:cNvPr id="79" name="PlaceHolder 3"/>
          <p:cNvSpPr>
            <a:spLocks noGrp="1"/>
          </p:cNvSpPr>
          <p:nvPr>
            <p:ph type="body"/>
          </p:nvPr>
        </p:nvSpPr>
        <p:spPr>
          <a:xfrm>
            <a:off x="457124" y="1203462"/>
            <a:ext cx="8229286" cy="2982712"/>
          </a:xfrm>
          <a:prstGeom prst="rect">
            <a:avLst/>
          </a:prstGeom>
        </p:spPr>
        <p:txBody>
          <a:bodyPr lIns="0" tIns="0" rIns="0" bIns="0"/>
          <a:lstStyle/>
          <a:p>
            <a:endParaRPr lang="en-US" sz="2868" strike="noStrike" spc="-1">
              <a:solidFill>
                <a:srgbClr val="505050"/>
              </a:solidFill>
              <a:uFill>
                <a:solidFill>
                  <a:srgbClr val="FFFFFF"/>
                </a:solidFill>
              </a:uFill>
              <a:latin typeface="Segoe UI Light"/>
            </a:endParaRPr>
          </a:p>
        </p:txBody>
      </p:sp>
      <p:pic>
        <p:nvPicPr>
          <p:cNvPr id="80" name="Picture 79"/>
          <p:cNvPicPr/>
          <p:nvPr/>
        </p:nvPicPr>
        <p:blipFill>
          <a:blip r:embed="rId2"/>
          <a:stretch/>
        </p:blipFill>
        <p:spPr>
          <a:xfrm>
            <a:off x="2701980" y="1203197"/>
            <a:ext cx="3739574" cy="2982712"/>
          </a:xfrm>
          <a:prstGeom prst="rect">
            <a:avLst/>
          </a:prstGeom>
          <a:ln>
            <a:noFill/>
          </a:ln>
        </p:spPr>
      </p:pic>
      <p:pic>
        <p:nvPicPr>
          <p:cNvPr id="81" name="Picture 80"/>
          <p:cNvPicPr/>
          <p:nvPr/>
        </p:nvPicPr>
        <p:blipFill>
          <a:blip r:embed="rId2"/>
          <a:stretch/>
        </p:blipFill>
        <p:spPr>
          <a:xfrm>
            <a:off x="2701980" y="1203197"/>
            <a:ext cx="3739574" cy="2982712"/>
          </a:xfrm>
          <a:prstGeom prst="rect">
            <a:avLst/>
          </a:prstGeom>
          <a:ln>
            <a:noFill/>
          </a:ln>
        </p:spPr>
      </p:pic>
    </p:spTree>
    <p:extLst>
      <p:ext uri="{BB962C8B-B14F-4D97-AF65-F5344CB8AC3E}">
        <p14:creationId xmlns:p14="http://schemas.microsoft.com/office/powerpoint/2010/main" val="3250103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85384"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pic>
          <p:nvPicPr>
            <p:cNvPr id="8" name="Picture 3"/>
            <p:cNvPicPr/>
            <p:nvPr/>
          </p:nvPicPr>
          <p:blipFill>
            <a:blip r:embed="rId2" cstate="print"/>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3"/>
            <a:ext cx="8740142" cy="1488679"/>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26" indent="0">
              <a:buNone/>
              <a:defRPr/>
            </a:lvl3pPr>
            <a:lvl4pPr marL="336050" indent="0">
              <a:buNone/>
              <a:defRPr/>
            </a:lvl4pPr>
            <a:lvl5pPr marL="50407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0" cap="none" spc="0" normalizeH="0" baseline="0" noProof="0" smtClean="0">
                <a:ln>
                  <a:noFill/>
                </a:ln>
                <a:solidFill>
                  <a:srgbClr val="505050">
                    <a:tint val="75000"/>
                  </a:srgb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0" cap="none" spc="0" normalizeH="0" baseline="0" noProof="0" dirty="0">
              <a:ln>
                <a:noFill/>
              </a:ln>
              <a:solidFill>
                <a:srgbClr val="505050">
                  <a:tint val="75000"/>
                </a:srgbClr>
              </a:solidFill>
              <a:effectLst/>
              <a:uLnTx/>
              <a:uFillTx/>
              <a:latin typeface="Arial"/>
              <a:cs typeface="Arial"/>
              <a:sym typeface="Arial"/>
            </a:endParaRPr>
          </a:p>
        </p:txBody>
      </p:sp>
    </p:spTree>
    <p:extLst>
      <p:ext uri="{BB962C8B-B14F-4D97-AF65-F5344CB8AC3E}">
        <p14:creationId xmlns:p14="http://schemas.microsoft.com/office/powerpoint/2010/main" val="23502197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1349534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5291190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1944862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9767301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776079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3474259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522472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41"/>
            <a:ext cx="2420347" cy="519043"/>
          </a:xfrm>
          <a:prstGeom prst="rect">
            <a:avLst/>
          </a:prstGeom>
        </p:spPr>
      </p:pic>
    </p:spTree>
    <p:extLst>
      <p:ext uri="{BB962C8B-B14F-4D97-AF65-F5344CB8AC3E}">
        <p14:creationId xmlns:p14="http://schemas.microsoft.com/office/powerpoint/2010/main" val="36268114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0655025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1172789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8683080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8404697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686247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30"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40"/>
            <a:ext cx="6723139" cy="1344818"/>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01976" y="2908931"/>
            <a:ext cx="6723140" cy="1344245"/>
          </a:xfrm>
          <a:noFill/>
        </p:spPr>
        <p:txBody>
          <a:bodyPr lIns="146304" tIns="109728" rIns="146304" bIns="109728">
            <a:noAutofit/>
          </a:bodyPr>
          <a:lstStyle>
            <a:lvl1pPr marL="0" indent="0">
              <a:spcBef>
                <a:spcPts val="0"/>
              </a:spcBef>
              <a:buNone/>
              <a:defRPr sz="264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074578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5" y="329"/>
            <a:ext cx="9146335" cy="5147513"/>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4" name="Picture 3"/>
            <p:cNvPicPr>
              <a:picLocks noChangeAspect="1"/>
            </p:cNvPicPr>
            <p:nvPr userDrawn="1"/>
          </p:nvPicPr>
          <p:blipFill>
            <a:blip r:embed="rId4"/>
            <a:stretch>
              <a:fillRect/>
            </a:stretch>
          </p:blipFill>
          <p:spPr>
            <a:xfrm>
              <a:off x="985771" y="525841"/>
              <a:ext cx="2564673" cy="2935875"/>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112701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9" name="Picture 8"/>
            <p:cNvPicPr>
              <a:picLocks noChangeAspect="1"/>
            </p:cNvPicPr>
            <p:nvPr userDrawn="1"/>
          </p:nvPicPr>
          <p:blipFill>
            <a:blip r:embed="rId4"/>
            <a:stretch>
              <a:fillRect/>
            </a:stretch>
          </p:blipFill>
          <p:spPr>
            <a:xfrm>
              <a:off x="985771" y="525841"/>
              <a:ext cx="2564673" cy="293587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240167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2"/>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17514"/>
          <a:stretch/>
        </p:blipFill>
        <p:spPr>
          <a:xfrm>
            <a:off x="2778922" y="329"/>
            <a:ext cx="6365077" cy="5150691"/>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671606" y="339999"/>
            <a:ext cx="1042327" cy="220984"/>
          </a:xfrm>
          <a:prstGeom prst="rect">
            <a:avLst/>
          </a:prstGeom>
        </p:spPr>
      </p:pic>
      <p:grpSp>
        <p:nvGrpSpPr>
          <p:cNvPr id="7" name="Group 6"/>
          <p:cNvGrpSpPr/>
          <p:nvPr userDrawn="1"/>
        </p:nvGrpSpPr>
        <p:grpSpPr>
          <a:xfrm>
            <a:off x="169417" y="38668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148834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3" y="0"/>
            <a:ext cx="9146332" cy="5147512"/>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5" name="Group 4"/>
          <p:cNvGrpSpPr/>
          <p:nvPr userDrawn="1"/>
        </p:nvGrpSpPr>
        <p:grpSpPr>
          <a:xfrm>
            <a:off x="169417" y="386683"/>
            <a:ext cx="2441404" cy="2161346"/>
            <a:chOff x="230389" y="525841"/>
            <a:chExt cx="3320055" cy="2939163"/>
          </a:xfrm>
        </p:grpSpPr>
        <p:pic>
          <p:nvPicPr>
            <p:cNvPr id="6" name="Picture 5"/>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112655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39"/>
            <a:ext cx="2420347" cy="519044"/>
          </a:xfrm>
          <a:prstGeom prst="rect">
            <a:avLst/>
          </a:prstGeom>
        </p:spPr>
      </p:pic>
    </p:spTree>
    <p:extLst>
      <p:ext uri="{BB962C8B-B14F-4D97-AF65-F5344CB8AC3E}">
        <p14:creationId xmlns:p14="http://schemas.microsoft.com/office/powerpoint/2010/main" val="1547583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0890" r="6328" b="26"/>
          <a:stretch/>
        </p:blipFill>
        <p:spPr>
          <a:xfrm>
            <a:off x="2762818" y="-467"/>
            <a:ext cx="6381182"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5"/>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52981873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6" name="Group 5"/>
          <p:cNvGrpSpPr/>
          <p:nvPr userDrawn="1"/>
        </p:nvGrpSpPr>
        <p:grpSpPr>
          <a:xfrm>
            <a:off x="169417" y="386683"/>
            <a:ext cx="2441404" cy="2161346"/>
            <a:chOff x="230389" y="525841"/>
            <a:chExt cx="3320055" cy="2939163"/>
          </a:xfrm>
        </p:grpSpPr>
        <p:pic>
          <p:nvPicPr>
            <p:cNvPr id="7" name="Picture 6"/>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620065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39204" cy="514349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4"/>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8943604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7737"/>
          <a:stretch/>
        </p:blipFill>
        <p:spPr>
          <a:xfrm>
            <a:off x="2778922" y="1"/>
            <a:ext cx="6358163"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7" name="Group 6"/>
          <p:cNvGrpSpPr/>
          <p:nvPr userDrawn="1"/>
        </p:nvGrpSpPr>
        <p:grpSpPr>
          <a:xfrm>
            <a:off x="160709" y="273985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26559747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03019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1"/>
            <a:ext cx="9144698" cy="5146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9149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9161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639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82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900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60329"/>
          </a:xfrm>
          <a:prstGeom prst="rect">
            <a:avLst/>
          </a:prstGeom>
        </p:spPr>
        <p:txBody>
          <a:bodyPr/>
          <a:lstStyle>
            <a:lvl1pPr marL="213552" indent="-213552">
              <a:buClr>
                <a:schemeClr val="tx1"/>
              </a:buClr>
              <a:buSzPct val="90000"/>
              <a:buFont typeface="Arial" pitchFamily="34" charset="0"/>
              <a:buChar char="•"/>
              <a:defRPr sz="25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3" indent="-20655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5" indent="-21355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6"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6"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4"/>
          </a:xfrm>
          <a:prstGeom prst="rect">
            <a:avLst/>
          </a:prstGeom>
          <a:solidFill>
            <a:srgbClr val="FFFF99"/>
          </a:solidFill>
        </p:spPr>
        <p:txBody>
          <a:bodyPr wrap="square" lIns="155413" tIns="77706" rIns="155413" bIns="77706" anchor="b" anchorCtr="0">
            <a:noAutofit/>
          </a:bodyPr>
          <a:lstStyle>
            <a:lvl1pPr algn="r">
              <a:buFont typeface="Arial" pitchFamily="34" charset="0"/>
              <a:buNone/>
              <a:defRPr sz="2721"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8374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153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Blank Accent Color 1">
    <p:bg>
      <p:bgPr>
        <a:solidFill>
          <a:srgbClr val="505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793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961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016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3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798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35625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56905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9216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9889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2.xml"/><Relationship Id="rId1" Type="http://schemas.openxmlformats.org/officeDocument/2006/relationships/slideLayout" Target="../slideLayouts/slideLayout32.x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image" Target="../media/image12.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2.pn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14.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image" Target="../media/image8.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44.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5.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5" Type="http://schemas.openxmlformats.org/officeDocument/2006/relationships/image" Target="../media/image1.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2.png"/><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image" Target="../media/image1.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theme" Target="../theme/theme22.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3.emf"/></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16.pn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2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theme" Target="../theme/theme24.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image" Target="../media/image1.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theme" Target="../theme/theme25.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26.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image" Target="../media/image37.emf"/><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image" Target="../media/image1.png"/><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41" Type="http://schemas.openxmlformats.org/officeDocument/2006/relationships/slideLayout" Target="../slideLayouts/slideLayout209.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image" Target="../media/image1.png"/><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theme" Target="../theme/theme30.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image" Target="../media/image5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5.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070020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0" r:id="rId4"/>
    <p:sldLayoutId id="2147483677" r:id="rId5"/>
    <p:sldLayoutId id="2147483681" r:id="rId6"/>
    <p:sldLayoutId id="2147483682" r:id="rId7"/>
    <p:sldLayoutId id="2147483683" r:id="rId8"/>
    <p:sldLayoutId id="2147483684" r:id="rId9"/>
    <p:sldLayoutId id="2147483685" r:id="rId10"/>
    <p:sldLayoutId id="2147483686" r:id="rId11"/>
    <p:sldLayoutId id="2147484144" r:id="rId12"/>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58787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6906561" y="2243276"/>
            <a:ext cx="5143967" cy="657418"/>
          </a:xfrm>
          <a:prstGeom prst="rect">
            <a:avLst/>
          </a:prstGeom>
        </p:spPr>
      </p:pic>
    </p:spTree>
    <p:extLst>
      <p:ext uri="{BB962C8B-B14F-4D97-AF65-F5344CB8AC3E}">
        <p14:creationId xmlns:p14="http://schemas.microsoft.com/office/powerpoint/2010/main" val="2618620174"/>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Lst>
  <p:transition>
    <p:fade/>
  </p:transition>
  <p:txStyles>
    <p:titleStyle>
      <a:lvl1pPr algn="l" defTabSz="685582"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2"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397" marR="0" indent="-177359" algn="l" defTabSz="68558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7"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38"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0"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1"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3"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24"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2" rtl="0" eaLnBrk="1" latinLnBrk="0" hangingPunct="1">
        <a:defRPr sz="1324" kern="1200">
          <a:solidFill>
            <a:schemeClr val="tx1"/>
          </a:solidFill>
          <a:latin typeface="+mn-lt"/>
          <a:ea typeface="+mn-ea"/>
          <a:cs typeface="+mn-cs"/>
        </a:defRPr>
      </a:lvl1pPr>
      <a:lvl2pPr marL="342790" algn="l" defTabSz="685582" rtl="0" eaLnBrk="1" latinLnBrk="0" hangingPunct="1">
        <a:defRPr sz="1324" kern="1200">
          <a:solidFill>
            <a:schemeClr val="tx1"/>
          </a:solidFill>
          <a:latin typeface="+mn-lt"/>
          <a:ea typeface="+mn-ea"/>
          <a:cs typeface="+mn-cs"/>
        </a:defRPr>
      </a:lvl2pPr>
      <a:lvl3pPr marL="685582" algn="l" defTabSz="685582" rtl="0" eaLnBrk="1" latinLnBrk="0" hangingPunct="1">
        <a:defRPr sz="1324" kern="1200">
          <a:solidFill>
            <a:schemeClr val="tx1"/>
          </a:solidFill>
          <a:latin typeface="+mn-lt"/>
          <a:ea typeface="+mn-ea"/>
          <a:cs typeface="+mn-cs"/>
        </a:defRPr>
      </a:lvl3pPr>
      <a:lvl4pPr marL="1028373" algn="l" defTabSz="685582" rtl="0" eaLnBrk="1" latinLnBrk="0" hangingPunct="1">
        <a:defRPr sz="1324" kern="1200">
          <a:solidFill>
            <a:schemeClr val="tx1"/>
          </a:solidFill>
          <a:latin typeface="+mn-lt"/>
          <a:ea typeface="+mn-ea"/>
          <a:cs typeface="+mn-cs"/>
        </a:defRPr>
      </a:lvl4pPr>
      <a:lvl5pPr marL="1371164" algn="l" defTabSz="685582" rtl="0" eaLnBrk="1" latinLnBrk="0" hangingPunct="1">
        <a:defRPr sz="1324" kern="1200">
          <a:solidFill>
            <a:schemeClr val="tx1"/>
          </a:solidFill>
          <a:latin typeface="+mn-lt"/>
          <a:ea typeface="+mn-ea"/>
          <a:cs typeface="+mn-cs"/>
        </a:defRPr>
      </a:lvl5pPr>
      <a:lvl6pPr marL="1713955" algn="l" defTabSz="685582" rtl="0" eaLnBrk="1" latinLnBrk="0" hangingPunct="1">
        <a:defRPr sz="1324" kern="1200">
          <a:solidFill>
            <a:schemeClr val="tx1"/>
          </a:solidFill>
          <a:latin typeface="+mn-lt"/>
          <a:ea typeface="+mn-ea"/>
          <a:cs typeface="+mn-cs"/>
        </a:defRPr>
      </a:lvl6pPr>
      <a:lvl7pPr marL="2056746" algn="l" defTabSz="685582" rtl="0" eaLnBrk="1" latinLnBrk="0" hangingPunct="1">
        <a:defRPr sz="1324" kern="1200">
          <a:solidFill>
            <a:schemeClr val="tx1"/>
          </a:solidFill>
          <a:latin typeface="+mn-lt"/>
          <a:ea typeface="+mn-ea"/>
          <a:cs typeface="+mn-cs"/>
        </a:defRPr>
      </a:lvl7pPr>
      <a:lvl8pPr marL="2399536" algn="l" defTabSz="685582" rtl="0" eaLnBrk="1" latinLnBrk="0" hangingPunct="1">
        <a:defRPr sz="1324" kern="1200">
          <a:solidFill>
            <a:schemeClr val="tx1"/>
          </a:solidFill>
          <a:latin typeface="+mn-lt"/>
          <a:ea typeface="+mn-ea"/>
          <a:cs typeface="+mn-cs"/>
        </a:defRPr>
      </a:lvl8pPr>
      <a:lvl9pPr marL="2742329" algn="l" defTabSz="68558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47741747"/>
      </p:ext>
    </p:extLst>
  </p:cSld>
  <p:clrMap bg1="lt1" tx1="dk1" bg2="lt2" tx2="dk2" accent1="accent1" accent2="accent2" accent3="accent3" accent4="accent4" accent5="accent5" accent6="accent6" hlink="hlink" folHlink="folHlink"/>
  <p:sldLayoutIdLst>
    <p:sldLayoutId id="2147483791" r:id="rId1"/>
    <p:sldLayoutId id="2147483817" r:id="rId2"/>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1180"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444" y="1053"/>
                        <a:ext cx="1443" cy="1050"/>
                      </a:xfrm>
                      <a:prstGeom prst="rect">
                        <a:avLst/>
                      </a:prstGeom>
                    </p:spPr>
                  </p:pic>
                </p:oleObj>
              </mc:Fallback>
            </mc:AlternateContent>
          </a:graphicData>
        </a:graphic>
      </p:graphicFrame>
      <p:sp>
        <p:nvSpPr>
          <p:cNvPr id="7" name="Footer Placeholder 6"/>
          <p:cNvSpPr>
            <a:spLocks noGrp="1"/>
          </p:cNvSpPr>
          <p:nvPr>
            <p:ph type="ftr" sz="quarter" idx="3"/>
          </p:nvPr>
        </p:nvSpPr>
        <p:spPr>
          <a:xfrm>
            <a:off x="2286001" y="4858406"/>
            <a:ext cx="6286500" cy="285095"/>
          </a:xfrm>
          <a:prstGeom prst="rect">
            <a:avLst/>
          </a:prstGeom>
        </p:spPr>
        <p:txBody>
          <a:bodyPr vert="horz" lIns="62497" tIns="31248" rIns="62497" bIns="31248" rtlCol="0" anchor="ctr"/>
          <a:lstStyle>
            <a:lvl1pPr algn="l">
              <a:defRPr sz="393">
                <a:solidFill>
                  <a:schemeClr val="tx1"/>
                </a:solidFill>
                <a:latin typeface="Segoe UI" pitchFamily="34" charset="0"/>
                <a:ea typeface="Segoe UI" pitchFamily="34" charset="0"/>
                <a:cs typeface="Segoe UI" pitchFamily="34" charset="0"/>
              </a:defRPr>
            </a:lvl1pPr>
          </a:lstStyle>
          <a:p>
            <a:pPr defTabSz="553765"/>
            <a:endParaRPr lang="en-US" dirty="0">
              <a:solidFill>
                <a:srgbClr val="505050"/>
              </a:solidFill>
            </a:endParaRPr>
          </a:p>
        </p:txBody>
      </p:sp>
      <p:sp>
        <p:nvSpPr>
          <p:cNvPr id="19" name="Slide Number Placeholder 18"/>
          <p:cNvSpPr>
            <a:spLocks noGrp="1"/>
          </p:cNvSpPr>
          <p:nvPr>
            <p:ph type="sldNum" sz="quarter" idx="4"/>
          </p:nvPr>
        </p:nvSpPr>
        <p:spPr>
          <a:xfrm>
            <a:off x="8572503" y="4858406"/>
            <a:ext cx="571499" cy="285095"/>
          </a:xfrm>
          <a:prstGeom prst="rect">
            <a:avLst/>
          </a:prstGeom>
        </p:spPr>
        <p:txBody>
          <a:bodyPr vert="horz" lIns="75017" tIns="37509" rIns="75017" bIns="37509" rtlCol="0" anchor="ctr"/>
          <a:lstStyle>
            <a:lvl1pPr algn="r">
              <a:defRPr sz="393">
                <a:solidFill>
                  <a:schemeClr val="tx1"/>
                </a:solidFill>
                <a:latin typeface="Segoe UI" pitchFamily="34" charset="0"/>
                <a:ea typeface="Segoe UI" pitchFamily="34" charset="0"/>
                <a:cs typeface="Segoe UI" pitchFamily="34" charset="0"/>
              </a:defRPr>
            </a:lvl1p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615523869"/>
      </p:ext>
    </p:extLst>
  </p:cSld>
  <p:clrMap bg1="lt1" tx1="dk1" bg2="lt2" tx2="dk2" accent1="accent1" accent2="accent2" accent3="accent3" accent4="accent4" accent5="accent5" accent6="accent6" hlink="hlink" folHlink="folHlink"/>
  <p:sldLayoutIdLst>
    <p:sldLayoutId id="2147483819" r:id="rId1"/>
  </p:sldLayoutIdLst>
  <p:transition>
    <p:fade/>
  </p:transition>
  <p:hf hdr="0" ftr="0" dt="0"/>
  <p:txStyles>
    <p:titleStyle>
      <a:lvl1pPr marL="0" algn="l" defTabSz="499686" rtl="0" eaLnBrk="1" latinLnBrk="0" hangingPunct="1">
        <a:lnSpc>
          <a:spcPct val="90000"/>
        </a:lnSpc>
        <a:spcBef>
          <a:spcPct val="0"/>
        </a:spcBef>
        <a:buNone/>
        <a:defRPr lang="en-US" sz="1844" kern="1200" spc="-27" baseline="0" dirty="0">
          <a:solidFill>
            <a:schemeClr val="bg2"/>
          </a:solidFill>
          <a:latin typeface="Segoe UI Light" pitchFamily="34" charset="0"/>
          <a:ea typeface="Segoe UI" pitchFamily="34" charset="0"/>
          <a:cs typeface="Segoe UI" pitchFamily="34" charset="0"/>
        </a:defRPr>
      </a:lvl1pPr>
    </p:titleStyle>
    <p:bodyStyle>
      <a:lvl1pPr marL="106437" indent="-106437" algn="l" defTabSz="499686" rtl="0" eaLnBrk="1" latinLnBrk="0" hangingPunct="1">
        <a:spcBef>
          <a:spcPts val="826"/>
        </a:spcBef>
        <a:buClr>
          <a:schemeClr val="tx1"/>
        </a:buClr>
        <a:buSzPct val="100000"/>
        <a:buFont typeface="Arial" panose="020B0604020202020204" pitchFamily="34" charset="0"/>
        <a:buChar char="•"/>
        <a:defRPr sz="1185" kern="1200">
          <a:solidFill>
            <a:schemeClr val="bg2"/>
          </a:solidFill>
          <a:latin typeface="Segoe UI" pitchFamily="34" charset="0"/>
          <a:ea typeface="Segoe UI" pitchFamily="34" charset="0"/>
          <a:cs typeface="Segoe UI" pitchFamily="34" charset="0"/>
        </a:defRPr>
      </a:lvl1pPr>
      <a:lvl2pPr marL="218624" indent="-89271" algn="l" defTabSz="499686" rtl="0" eaLnBrk="1" latinLnBrk="0" hangingPunct="1">
        <a:spcBef>
          <a:spcPct val="20000"/>
        </a:spcBef>
        <a:buClr>
          <a:schemeClr val="tx1"/>
        </a:buClr>
        <a:buFont typeface="Arial" pitchFamily="34" charset="0"/>
        <a:buChar char="•"/>
        <a:defRPr sz="922" kern="1200">
          <a:solidFill>
            <a:schemeClr val="bg2"/>
          </a:solidFill>
          <a:latin typeface="Segoe UI" pitchFamily="34" charset="0"/>
          <a:ea typeface="Segoe UI" pitchFamily="34" charset="0"/>
          <a:cs typeface="Segoe UI" pitchFamily="34" charset="0"/>
        </a:defRPr>
      </a:lvl2pPr>
      <a:lvl3pPr marL="349798" indent="-79554" algn="l" defTabSz="499686" rtl="0" eaLnBrk="1" latinLnBrk="0" hangingPunct="1">
        <a:spcBef>
          <a:spcPct val="20000"/>
        </a:spcBef>
        <a:buClr>
          <a:schemeClr val="tx1"/>
        </a:buClr>
        <a:buFont typeface="Arial" pitchFamily="34" charset="0"/>
        <a:buChar char="•"/>
        <a:defRPr sz="790" kern="1200">
          <a:solidFill>
            <a:schemeClr val="bg2"/>
          </a:solidFill>
          <a:latin typeface="Segoe UI" pitchFamily="34" charset="0"/>
          <a:ea typeface="Segoe UI" pitchFamily="34" charset="0"/>
          <a:cs typeface="Segoe UI" pitchFamily="34" charset="0"/>
        </a:defRPr>
      </a:lvl3pPr>
      <a:lvl4pPr marL="480972" indent="-81376"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4pPr>
      <a:lvl5pPr marL="590284" indent="-82592"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5pPr>
      <a:lvl6pPr marL="1374137"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6pPr>
      <a:lvl7pPr marL="1623979"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7pPr>
      <a:lvl8pPr marL="1873822"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8pPr>
      <a:lvl9pPr marL="2123665"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9pPr>
    </p:bodyStyle>
    <p:otherStyle>
      <a:defPPr>
        <a:defRPr lang="en-US"/>
      </a:defPPr>
      <a:lvl1pPr marL="0" algn="l" defTabSz="499686" rtl="0" eaLnBrk="1" latinLnBrk="0" hangingPunct="1">
        <a:defRPr sz="1007" kern="1200">
          <a:solidFill>
            <a:schemeClr val="tx1"/>
          </a:solidFill>
          <a:latin typeface="+mn-lt"/>
          <a:ea typeface="+mn-ea"/>
          <a:cs typeface="+mn-cs"/>
        </a:defRPr>
      </a:lvl1pPr>
      <a:lvl2pPr marL="249844" algn="l" defTabSz="499686" rtl="0" eaLnBrk="1" latinLnBrk="0" hangingPunct="1">
        <a:defRPr sz="1007" kern="1200">
          <a:solidFill>
            <a:schemeClr val="tx1"/>
          </a:solidFill>
          <a:latin typeface="+mn-lt"/>
          <a:ea typeface="+mn-ea"/>
          <a:cs typeface="+mn-cs"/>
        </a:defRPr>
      </a:lvl2pPr>
      <a:lvl3pPr marL="499686" algn="l" defTabSz="499686" rtl="0" eaLnBrk="1" latinLnBrk="0" hangingPunct="1">
        <a:defRPr sz="1007" kern="1200">
          <a:solidFill>
            <a:schemeClr val="tx1"/>
          </a:solidFill>
          <a:latin typeface="+mn-lt"/>
          <a:ea typeface="+mn-ea"/>
          <a:cs typeface="+mn-cs"/>
        </a:defRPr>
      </a:lvl3pPr>
      <a:lvl4pPr marL="749530" algn="l" defTabSz="499686" rtl="0" eaLnBrk="1" latinLnBrk="0" hangingPunct="1">
        <a:defRPr sz="1007" kern="1200">
          <a:solidFill>
            <a:schemeClr val="tx1"/>
          </a:solidFill>
          <a:latin typeface="+mn-lt"/>
          <a:ea typeface="+mn-ea"/>
          <a:cs typeface="+mn-cs"/>
        </a:defRPr>
      </a:lvl4pPr>
      <a:lvl5pPr marL="999372" algn="l" defTabSz="499686" rtl="0" eaLnBrk="1" latinLnBrk="0" hangingPunct="1">
        <a:defRPr sz="1007" kern="1200">
          <a:solidFill>
            <a:schemeClr val="tx1"/>
          </a:solidFill>
          <a:latin typeface="+mn-lt"/>
          <a:ea typeface="+mn-ea"/>
          <a:cs typeface="+mn-cs"/>
        </a:defRPr>
      </a:lvl5pPr>
      <a:lvl6pPr marL="1249215" algn="l" defTabSz="499686" rtl="0" eaLnBrk="1" latinLnBrk="0" hangingPunct="1">
        <a:defRPr sz="1007" kern="1200">
          <a:solidFill>
            <a:schemeClr val="tx1"/>
          </a:solidFill>
          <a:latin typeface="+mn-lt"/>
          <a:ea typeface="+mn-ea"/>
          <a:cs typeface="+mn-cs"/>
        </a:defRPr>
      </a:lvl6pPr>
      <a:lvl7pPr marL="1499058" algn="l" defTabSz="499686" rtl="0" eaLnBrk="1" latinLnBrk="0" hangingPunct="1">
        <a:defRPr sz="1007" kern="1200">
          <a:solidFill>
            <a:schemeClr val="tx1"/>
          </a:solidFill>
          <a:latin typeface="+mn-lt"/>
          <a:ea typeface="+mn-ea"/>
          <a:cs typeface="+mn-cs"/>
        </a:defRPr>
      </a:lvl7pPr>
      <a:lvl8pPr marL="1748901" algn="l" defTabSz="499686" rtl="0" eaLnBrk="1" latinLnBrk="0" hangingPunct="1">
        <a:defRPr sz="1007" kern="1200">
          <a:solidFill>
            <a:schemeClr val="tx1"/>
          </a:solidFill>
          <a:latin typeface="+mn-lt"/>
          <a:ea typeface="+mn-ea"/>
          <a:cs typeface="+mn-cs"/>
        </a:defRPr>
      </a:lvl8pPr>
      <a:lvl9pPr marL="1998745" algn="l" defTabSz="499686" rtl="0" eaLnBrk="1" latinLnBrk="0" hangingPunct="1">
        <a:defRPr sz="100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 pos="415">
          <p15:clr>
            <a:srgbClr val="5ACBF0"/>
          </p15:clr>
        </p15:guide>
        <p15:guide id="11" pos="7265">
          <p15:clr>
            <a:srgbClr val="5ACBF0"/>
          </p15:clr>
        </p15:guide>
        <p15:guide id="16" orient="horz" pos="692">
          <p15:clr>
            <a:srgbClr val="5ACBF0"/>
          </p15:clr>
        </p15:guide>
        <p15:guide id="25" orient="horz" pos="82">
          <p15:clr>
            <a:srgbClr val="F26B43"/>
          </p15:clr>
        </p15:guide>
        <p15:guide id="26" orient="horz" pos="435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4266111679"/>
      </p:ext>
    </p:extLst>
  </p:cSld>
  <p:clrMap bg1="lt1" tx1="dk1" bg2="lt2" tx2="dk2" accent1="accent1" accent2="accent2" accent3="accent3" accent4="accent4" accent5="accent5" accent6="accent6" hlink="hlink" folHlink="folHlink"/>
  <p:sldLayoutIdLst>
    <p:sldLayoutId id="2147483821" r:id="rId1"/>
    <p:sldLayoutId id="2147483845" r:id="rId2"/>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590207816"/>
      </p:ext>
    </p:extLst>
  </p:cSld>
  <p:clrMap bg1="lt1" tx1="dk1" bg2="lt2" tx2="dk2" accent1="accent1" accent2="accent2" accent3="accent3" accent4="accent4" accent5="accent5" accent6="accent6" hlink="hlink" folHlink="folHlink"/>
  <p:sldLayoutIdLst>
    <p:sldLayoutId id="2147483847" r:id="rId1"/>
    <p:sldLayoutId id="2147483851" r:id="rId2"/>
    <p:sldLayoutId id="2147483856" r:id="rId3"/>
    <p:sldLayoutId id="2147483863" r:id="rId4"/>
    <p:sldLayoutId id="2147483871" r:id="rId5"/>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3520158529"/>
      </p:ext>
    </p:extLst>
  </p:cSld>
  <p:clrMap bg1="lt1" tx1="dk1" bg2="lt2" tx2="dk2" accent1="accent1" accent2="accent2" accent3="accent3" accent4="accent4" accent5="accent5" accent6="accent6" hlink="hlink" folHlink="folHlink"/>
  <p:sldLayoutIdLst>
    <p:sldLayoutId id="2147483923" r:id="rId1"/>
    <p:sldLayoutId id="2147483924" r:id="rId2"/>
  </p:sldLayoutIdLst>
  <p:transition>
    <p:fade/>
  </p:transition>
  <p:txStyles>
    <p:title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87" marR="0" indent="-251987"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9" kern="1200" spc="0" baseline="0">
          <a:gradFill>
            <a:gsLst>
              <a:gs pos="1250">
                <a:schemeClr val="tx1"/>
              </a:gs>
              <a:gs pos="100000">
                <a:schemeClr val="tx1"/>
              </a:gs>
            </a:gsLst>
            <a:lin ang="5400000" scaled="0"/>
          </a:gradFill>
          <a:latin typeface="+mj-lt"/>
          <a:ea typeface="+mn-ea"/>
          <a:cs typeface="+mn-cs"/>
        </a:defRPr>
      </a:lvl1pPr>
      <a:lvl2pPr marL="429309" marR="0" indent="-177323"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967"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95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94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966"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687"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408"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129"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442" rtl="0" eaLnBrk="1" latinLnBrk="0" hangingPunct="1">
        <a:defRPr sz="1323" kern="1200">
          <a:solidFill>
            <a:schemeClr val="tx1"/>
          </a:solidFill>
          <a:latin typeface="+mn-lt"/>
          <a:ea typeface="+mn-ea"/>
          <a:cs typeface="+mn-cs"/>
        </a:defRPr>
      </a:lvl1pPr>
      <a:lvl2pPr marL="342720" algn="l" defTabSz="685442" rtl="0" eaLnBrk="1" latinLnBrk="0" hangingPunct="1">
        <a:defRPr sz="1323" kern="1200">
          <a:solidFill>
            <a:schemeClr val="tx1"/>
          </a:solidFill>
          <a:latin typeface="+mn-lt"/>
          <a:ea typeface="+mn-ea"/>
          <a:cs typeface="+mn-cs"/>
        </a:defRPr>
      </a:lvl2pPr>
      <a:lvl3pPr marL="685442" algn="l" defTabSz="685442" rtl="0" eaLnBrk="1" latinLnBrk="0" hangingPunct="1">
        <a:defRPr sz="1323" kern="1200">
          <a:solidFill>
            <a:schemeClr val="tx1"/>
          </a:solidFill>
          <a:latin typeface="+mn-lt"/>
          <a:ea typeface="+mn-ea"/>
          <a:cs typeface="+mn-cs"/>
        </a:defRPr>
      </a:lvl3pPr>
      <a:lvl4pPr marL="1028163" algn="l" defTabSz="685442" rtl="0" eaLnBrk="1" latinLnBrk="0" hangingPunct="1">
        <a:defRPr sz="1323" kern="1200">
          <a:solidFill>
            <a:schemeClr val="tx1"/>
          </a:solidFill>
          <a:latin typeface="+mn-lt"/>
          <a:ea typeface="+mn-ea"/>
          <a:cs typeface="+mn-cs"/>
        </a:defRPr>
      </a:lvl4pPr>
      <a:lvl5pPr marL="1370884" algn="l" defTabSz="685442" rtl="0" eaLnBrk="1" latinLnBrk="0" hangingPunct="1">
        <a:defRPr sz="1323" kern="1200">
          <a:solidFill>
            <a:schemeClr val="tx1"/>
          </a:solidFill>
          <a:latin typeface="+mn-lt"/>
          <a:ea typeface="+mn-ea"/>
          <a:cs typeface="+mn-cs"/>
        </a:defRPr>
      </a:lvl5pPr>
      <a:lvl6pPr marL="1713606" algn="l" defTabSz="685442" rtl="0" eaLnBrk="1" latinLnBrk="0" hangingPunct="1">
        <a:defRPr sz="1323" kern="1200">
          <a:solidFill>
            <a:schemeClr val="tx1"/>
          </a:solidFill>
          <a:latin typeface="+mn-lt"/>
          <a:ea typeface="+mn-ea"/>
          <a:cs typeface="+mn-cs"/>
        </a:defRPr>
      </a:lvl6pPr>
      <a:lvl7pPr marL="2056326" algn="l" defTabSz="685442" rtl="0" eaLnBrk="1" latinLnBrk="0" hangingPunct="1">
        <a:defRPr sz="1323" kern="1200">
          <a:solidFill>
            <a:schemeClr val="tx1"/>
          </a:solidFill>
          <a:latin typeface="+mn-lt"/>
          <a:ea typeface="+mn-ea"/>
          <a:cs typeface="+mn-cs"/>
        </a:defRPr>
      </a:lvl7pPr>
      <a:lvl8pPr marL="2399047" algn="l" defTabSz="685442" rtl="0" eaLnBrk="1" latinLnBrk="0" hangingPunct="1">
        <a:defRPr sz="1323" kern="1200">
          <a:solidFill>
            <a:schemeClr val="tx1"/>
          </a:solidFill>
          <a:latin typeface="+mn-lt"/>
          <a:ea typeface="+mn-ea"/>
          <a:cs typeface="+mn-cs"/>
        </a:defRPr>
      </a:lvl8pPr>
      <a:lvl9pPr marL="2741769" algn="l" defTabSz="685442"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812476151"/>
      </p:ext>
    </p:extLst>
  </p:cSld>
  <p:clrMap bg1="dk1" tx1="lt1" bg2="dk2" tx2="lt2" accent1="accent1" accent2="accent2" accent3="accent3" accent4="accent4" accent5="accent5" accent6="accent6" hlink="hlink" folHlink="folHlink"/>
  <p:sldLayoutIdLst>
    <p:sldLayoutId id="2147483938" r:id="rId1"/>
    <p:sldLayoutId id="214748393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740297194"/>
      </p:ext>
    </p:extLst>
  </p:cSld>
  <p:clrMap bg1="dk1" tx1="lt1" bg2="dk2" tx2="lt2" accent1="accent1" accent2="accent2" accent3="accent3" accent4="accent4" accent5="accent5" accent6="accent6" hlink="hlink" folHlink="folHlink"/>
  <p:sldLayoutIdLst>
    <p:sldLayoutId id="2147483970"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1230497"/>
      </p:ext>
    </p:extLst>
  </p:cSld>
  <p:clrMap bg1="dk1" tx1="lt1" bg2="dk2" tx2="lt2" accent1="accent1" accent2="accent2" accent3="accent3" accent4="accent4" accent5="accent5" accent6="accent6" hlink="hlink" folHlink="folHlink"/>
  <p:sldLayoutIdLst>
    <p:sldLayoutId id="214748399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667009837"/>
      </p:ext>
    </p:extLst>
  </p:cSld>
  <p:clrMap bg1="dk1" tx1="lt1" bg2="dk2" tx2="lt2" accent1="accent1" accent2="accent2" accent3="accent3" accent4="accent4" accent5="accent5" accent6="accent6" hlink="hlink" folHlink="folHlink"/>
  <p:sldLayoutIdLst>
    <p:sldLayoutId id="2147483998" r:id="rId1"/>
    <p:sldLayoutId id="214748399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806020964"/>
      </p:ext>
    </p:extLst>
  </p:cSld>
  <p:clrMap bg1="lt1" tx1="dk1" bg2="lt2" tx2="dk2" accent1="accent1" accent2="accent2" accent3="accent3" accent4="accent4" accent5="accent5" accent6="accent6" hlink="hlink" folHlink="folHlink"/>
  <p:sldLayoutIdLst>
    <p:sldLayoutId id="2147483697" r:id="rId1"/>
    <p:sldLayoutId id="2147483711" r:id="rId2"/>
  </p:sldLayoutIdLst>
  <p:transition>
    <p:fade/>
  </p:transition>
  <p:hf hdr="0" ft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925489710"/>
      </p:ext>
    </p:extLst>
  </p:cSld>
  <p:clrMap bg1="dk1" tx1="lt1" bg2="dk2" tx2="lt2" accent1="accent1" accent2="accent2" accent3="accent3" accent4="accent4" accent5="accent5" accent6="accent6" hlink="hlink" folHlink="folHlink"/>
  <p:sldLayoutIdLst>
    <p:sldLayoutId id="2147484033" r:id="rId1"/>
    <p:sldLayoutId id="2147484051"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2398509"/>
      </p:ext>
    </p:extLst>
  </p:cSld>
  <p:clrMap bg1="dk1" tx1="lt1" bg2="dk2" tx2="lt2" accent1="accent1" accent2="accent2" accent3="accent3" accent4="accent4" accent5="accent5" accent6="accent6" hlink="hlink" folHlink="folHlink"/>
  <p:sldLayoutIdLst>
    <p:sldLayoutId id="2147484068" r:id="rId1"/>
    <p:sldLayoutId id="2147484070" r:id="rId2"/>
    <p:sldLayoutId id="2147484082" r:id="rId3"/>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 name="Picture 6"/>
          <p:cNvPicPr/>
          <p:nvPr/>
        </p:nvPicPr>
        <p:blipFill>
          <a:blip r:embed="rId12"/>
          <a:stretch/>
        </p:blipFill>
        <p:spPr>
          <a:xfrm rot="5400000">
            <a:off x="6906783" y="2243103"/>
            <a:ext cx="5143702" cy="657231"/>
          </a:xfrm>
          <a:prstGeom prst="rect">
            <a:avLst/>
          </a:prstGeom>
          <a:ln>
            <a:noFill/>
          </a:ln>
        </p:spPr>
      </p:pic>
      <p:sp>
        <p:nvSpPr>
          <p:cNvPr id="42" name="CustomShape 1"/>
          <p:cNvSpPr/>
          <p:nvPr/>
        </p:nvSpPr>
        <p:spPr>
          <a:xfrm>
            <a:off x="0" y="4791082"/>
            <a:ext cx="9143798" cy="352356"/>
          </a:xfrm>
          <a:prstGeom prst="rect">
            <a:avLst/>
          </a:prstGeom>
          <a:solidFill>
            <a:srgbClr val="EAEAEA"/>
          </a:solidFill>
          <a:ln w="9360">
            <a:noFill/>
          </a:ln>
        </p:spPr>
        <p:style>
          <a:lnRef idx="0">
            <a:scrgbClr r="0" g="0" b="0"/>
          </a:lnRef>
          <a:fillRef idx="0">
            <a:scrgbClr r="0" g="0" b="0"/>
          </a:fillRef>
          <a:effectRef idx="0">
            <a:scrgbClr r="0" g="0" b="0"/>
          </a:effectRef>
          <a:fontRef idx="minor"/>
        </p:style>
      </p:sp>
      <p:pic>
        <p:nvPicPr>
          <p:cNvPr id="43" name="Picture 3"/>
          <p:cNvPicPr/>
          <p:nvPr/>
        </p:nvPicPr>
        <p:blipFill>
          <a:blip r:embed="rId13"/>
          <a:stretch/>
        </p:blipFill>
        <p:spPr>
          <a:xfrm>
            <a:off x="378245" y="4843763"/>
            <a:ext cx="765755" cy="246728"/>
          </a:xfrm>
          <a:prstGeom prst="rect">
            <a:avLst/>
          </a:prstGeom>
          <a:ln>
            <a:noFill/>
          </a:ln>
        </p:spPr>
      </p:pic>
      <p:pic>
        <p:nvPicPr>
          <p:cNvPr id="44" name="Picture 6"/>
          <p:cNvPicPr/>
          <p:nvPr/>
        </p:nvPicPr>
        <p:blipFill>
          <a:blip r:embed="rId14"/>
          <a:stretch/>
        </p:blipFill>
        <p:spPr>
          <a:xfrm>
            <a:off x="1431721" y="4880561"/>
            <a:ext cx="807312" cy="172869"/>
          </a:xfrm>
          <a:prstGeom prst="rect">
            <a:avLst/>
          </a:prstGeom>
          <a:ln>
            <a:noFill/>
          </a:ln>
        </p:spPr>
      </p:pic>
      <p:sp>
        <p:nvSpPr>
          <p:cNvPr id="45" name="PlaceHolder 2"/>
          <p:cNvSpPr>
            <a:spLocks noGrp="1"/>
          </p:cNvSpPr>
          <p:nvPr>
            <p:ph type="title"/>
          </p:nvPr>
        </p:nvSpPr>
        <p:spPr>
          <a:xfrm>
            <a:off x="201960" y="217078"/>
            <a:ext cx="8741730" cy="674532"/>
          </a:xfrm>
          <a:prstGeom prst="rect">
            <a:avLst/>
          </a:prstGeom>
        </p:spPr>
        <p:txBody>
          <a:bodyPr lIns="146160" tIns="91440" rIns="146160" bIns="91440"/>
          <a:lstStyle/>
          <a:p>
            <a:pPr>
              <a:lnSpc>
                <a:spcPct val="90000"/>
              </a:lnSpc>
            </a:pPr>
            <a:r>
              <a:rPr lang="en-US" sz="3529" strike="noStrike" spc="-74">
                <a:solidFill>
                  <a:srgbClr val="505050"/>
                </a:solidFill>
                <a:uFill>
                  <a:solidFill>
                    <a:srgbClr val="FFFFFF"/>
                  </a:solidFill>
                </a:uFill>
                <a:latin typeface="Segoe UI Light"/>
              </a:rPr>
              <a:t>Click to edit the title text formatClick to edit Master title style</a:t>
            </a:r>
            <a:endParaRPr lang="en-US" sz="1324" strike="noStrike" spc="-1">
              <a:solidFill>
                <a:srgbClr val="505050"/>
              </a:solidFill>
              <a:uFill>
                <a:solidFill>
                  <a:srgbClr val="FFFFFF"/>
                </a:solidFill>
              </a:uFill>
              <a:latin typeface="Segoe UI"/>
            </a:endParaRPr>
          </a:p>
        </p:txBody>
      </p:sp>
      <p:sp>
        <p:nvSpPr>
          <p:cNvPr id="46" name="PlaceHolder 3"/>
          <p:cNvSpPr>
            <a:spLocks noGrp="1"/>
          </p:cNvSpPr>
          <p:nvPr>
            <p:ph type="sldNum"/>
          </p:nvPr>
        </p:nvSpPr>
        <p:spPr>
          <a:xfrm>
            <a:off x="8269784" y="4900151"/>
            <a:ext cx="672054" cy="133953"/>
          </a:xfrm>
          <a:prstGeom prst="rect">
            <a:avLst/>
          </a:prstGeom>
        </p:spPr>
        <p:txBody>
          <a:bodyPr anchor="ctr"/>
          <a:lstStyle/>
          <a:p>
            <a:pPr marL="0" marR="0" lvl="0" indent="0" algn="r" defTabSz="672358" rtl="0" eaLnBrk="1" fontAlgn="auto" latinLnBrk="0" hangingPunct="1">
              <a:lnSpc>
                <a:spcPct val="100000"/>
              </a:lnSpc>
              <a:spcBef>
                <a:spcPts val="0"/>
              </a:spcBef>
              <a:spcAft>
                <a:spcPts val="0"/>
              </a:spcAft>
              <a:buClrTx/>
              <a:buSzTx/>
              <a:buFontTx/>
              <a:buNone/>
              <a:tabLst/>
              <a:defRPr/>
            </a:pPr>
            <a:fld id="{60A21E70-A0C7-4F9C-BC9D-7F314B667911}" type="slidenum">
              <a:rPr kumimoji="0" lang="en-US" sz="882" b="0" i="0" u="none" strike="noStrike" kern="1200" cap="none" spc="-1" normalizeH="0" baseline="0" noProof="0" smtClean="0">
                <a:ln>
                  <a:noFill/>
                </a:ln>
                <a:solidFill>
                  <a:srgbClr val="B8B8B8"/>
                </a:solidFill>
                <a:effectLst/>
                <a:uLnTx/>
                <a:uFill>
                  <a:solidFill>
                    <a:srgbClr val="FFFFFF"/>
                  </a:solidFill>
                </a:uFill>
                <a:latin typeface="Segoe UI"/>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1" normalizeH="0" baseline="0" noProof="0">
              <a:ln>
                <a:noFill/>
              </a:ln>
              <a:solidFill>
                <a:srgbClr val="000000"/>
              </a:solidFill>
              <a:effectLst/>
              <a:uLnTx/>
              <a:uFill>
                <a:solidFill>
                  <a:srgbClr val="FFFFFF"/>
                </a:solidFill>
              </a:uFill>
              <a:latin typeface="Times New Roman"/>
              <a:cs typeface="Arial"/>
              <a:sym typeface="Arial"/>
            </a:endParaRPr>
          </a:p>
        </p:txBody>
      </p:sp>
      <p:sp>
        <p:nvSpPr>
          <p:cNvPr id="47" name="PlaceHolder 4"/>
          <p:cNvSpPr>
            <a:spLocks noGrp="1"/>
          </p:cNvSpPr>
          <p:nvPr>
            <p:ph type="body"/>
          </p:nvPr>
        </p:nvSpPr>
        <p:spPr>
          <a:xfrm>
            <a:off x="457124" y="1203462"/>
            <a:ext cx="8229286" cy="2982712"/>
          </a:xfrm>
          <a:prstGeom prst="rect">
            <a:avLst/>
          </a:prstGeom>
        </p:spPr>
        <p:txBody>
          <a:bodyPr lIns="0" tIns="0" rIns="0" bIns="0"/>
          <a:lstStyle/>
          <a:p>
            <a:pPr marL="432000" indent="-324000">
              <a:buClr>
                <a:srgbClr val="000000"/>
              </a:buClr>
              <a:buSzPct val="45000"/>
              <a:buFont typeface="Wingdings" charset="2"/>
              <a:buChar char=""/>
            </a:pPr>
            <a:r>
              <a:rPr lang="en-US" sz="2868" strike="noStrike" spc="-1">
                <a:solidFill>
                  <a:srgbClr val="505050"/>
                </a:solidFill>
                <a:uFill>
                  <a:solidFill>
                    <a:srgbClr val="FFFFFF"/>
                  </a:solidFill>
                </a:uFill>
                <a:latin typeface="Segoe UI Light"/>
              </a:rPr>
              <a:t>Click to edit the outline text format</a:t>
            </a:r>
          </a:p>
          <a:p>
            <a:pPr marL="635299" lvl="1" indent="-238237">
              <a:buClr>
                <a:srgbClr val="000000"/>
              </a:buClr>
              <a:buSzPct val="75000"/>
              <a:buFont typeface="Symbol" charset="2"/>
              <a:buChar char=""/>
            </a:pPr>
            <a:r>
              <a:rPr lang="en-US" sz="1471" strike="noStrike" spc="-1">
                <a:solidFill>
                  <a:srgbClr val="505050"/>
                </a:solidFill>
                <a:uFill>
                  <a:solidFill>
                    <a:srgbClr val="FFFFFF"/>
                  </a:solidFill>
                </a:uFill>
                <a:latin typeface="Segoe UI"/>
              </a:rPr>
              <a:t>Second Outline Level</a:t>
            </a:r>
          </a:p>
          <a:p>
            <a:pPr marL="952949" lvl="2" indent="-211766">
              <a:buClr>
                <a:srgbClr val="000000"/>
              </a:buClr>
              <a:buSzPct val="45000"/>
              <a:buFont typeface="Wingdings" charset="2"/>
              <a:buChar char=""/>
            </a:pPr>
            <a:r>
              <a:rPr lang="en-US" sz="1324" strike="noStrike" spc="-1">
                <a:solidFill>
                  <a:srgbClr val="505050"/>
                </a:solidFill>
                <a:uFill>
                  <a:solidFill>
                    <a:srgbClr val="FFFFFF"/>
                  </a:solidFill>
                </a:uFill>
                <a:latin typeface="Segoe UI"/>
              </a:rPr>
              <a:t>Third Outline Level</a:t>
            </a:r>
          </a:p>
          <a:p>
            <a:pPr marL="1270598" lvl="3" indent="-158825">
              <a:buClr>
                <a:srgbClr val="000000"/>
              </a:buClr>
              <a:buSzPct val="75000"/>
              <a:buFont typeface="Symbol" charset="2"/>
              <a:buChar char=""/>
            </a:pPr>
            <a:r>
              <a:rPr lang="en-US" sz="1324" strike="noStrike" spc="-1">
                <a:solidFill>
                  <a:srgbClr val="505050"/>
                </a:solidFill>
                <a:uFill>
                  <a:solidFill>
                    <a:srgbClr val="FFFFFF"/>
                  </a:solidFill>
                </a:uFill>
                <a:latin typeface="Segoe UI"/>
              </a:rPr>
              <a:t>Fourth Outline Level</a:t>
            </a:r>
          </a:p>
          <a:p>
            <a:pPr marL="1588248" lvl="4" indent="-158825">
              <a:buClr>
                <a:srgbClr val="000000"/>
              </a:buClr>
              <a:buSzPct val="45000"/>
              <a:buFont typeface="Wingdings" charset="2"/>
              <a:buChar char=""/>
            </a:pPr>
            <a:r>
              <a:rPr lang="en-US" sz="1471" strike="noStrike" spc="-1">
                <a:solidFill>
                  <a:srgbClr val="505050"/>
                </a:solidFill>
                <a:uFill>
                  <a:solidFill>
                    <a:srgbClr val="FFFFFF"/>
                  </a:solidFill>
                </a:uFill>
                <a:latin typeface="Segoe UI"/>
              </a:rPr>
              <a:t>Fifth Outline Level</a:t>
            </a:r>
          </a:p>
          <a:p>
            <a:pPr marL="1905898" lvl="5" indent="-158825">
              <a:buClr>
                <a:srgbClr val="000000"/>
              </a:buClr>
              <a:buSzPct val="45000"/>
              <a:buFont typeface="Wingdings" charset="2"/>
              <a:buChar char=""/>
            </a:pPr>
            <a:r>
              <a:rPr lang="en-US" sz="1471" strike="noStrike" spc="-1">
                <a:solidFill>
                  <a:srgbClr val="505050"/>
                </a:solidFill>
                <a:uFill>
                  <a:solidFill>
                    <a:srgbClr val="FFFFFF"/>
                  </a:solidFill>
                </a:uFill>
                <a:latin typeface="Segoe UI"/>
              </a:rPr>
              <a:t>Sixth Outline Level</a:t>
            </a:r>
          </a:p>
          <a:p>
            <a:pPr marL="2223547" lvl="6" indent="-158825">
              <a:buClr>
                <a:srgbClr val="000000"/>
              </a:buClr>
              <a:buSzPct val="45000"/>
              <a:buFont typeface="Wingdings" charset="2"/>
              <a:buChar char=""/>
            </a:pPr>
            <a:r>
              <a:rPr lang="en-US" sz="1471" strike="noStrike" spc="-1">
                <a:solidFill>
                  <a:srgbClr val="505050"/>
                </a:solidFill>
                <a:uFill>
                  <a:solidFill>
                    <a:srgbClr val="FFFFFF"/>
                  </a:solidFill>
                </a:uFill>
                <a:latin typeface="Segoe UI"/>
              </a:rPr>
              <a:t>Seventh Outline Level</a:t>
            </a:r>
          </a:p>
        </p:txBody>
      </p:sp>
    </p:spTree>
    <p:extLst>
      <p:ext uri="{BB962C8B-B14F-4D97-AF65-F5344CB8AC3E}">
        <p14:creationId xmlns:p14="http://schemas.microsoft.com/office/powerpoint/2010/main" val="945858352"/>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Lst>
  <p:txStyles>
    <p:titleStyle>
      <a:lvl1pPr algn="l" defTabSz="672358"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317650" indent="-238237" algn="l" defTabSz="672358" rtl="0" eaLnBrk="1" latinLnBrk="0" hangingPunct="1">
        <a:lnSpc>
          <a:spcPct val="90000"/>
        </a:lnSpc>
        <a:spcBef>
          <a:spcPts val="735"/>
        </a:spcBef>
        <a:buClr>
          <a:srgbClr val="000000"/>
        </a:buClr>
        <a:buSzPct val="45000"/>
        <a:buFont typeface="Wingdings" charset="2"/>
        <a:buChar char=""/>
        <a:defRPr sz="2059" kern="1200">
          <a:solidFill>
            <a:schemeClr val="tx1"/>
          </a:solidFill>
          <a:latin typeface="+mn-lt"/>
          <a:ea typeface="+mn-ea"/>
          <a:cs typeface="+mn-cs"/>
        </a:defRPr>
      </a:lvl1pPr>
      <a:lvl2pPr marL="504269" indent="-168090" algn="l" defTabSz="672358" rtl="0" eaLnBrk="1" latinLnBrk="0" hangingPunct="1">
        <a:lnSpc>
          <a:spcPct val="90000"/>
        </a:lnSpc>
        <a:spcBef>
          <a:spcPts val="368"/>
        </a:spcBef>
        <a:buFont typeface="Arial" panose="020B0604020202020204" pitchFamily="34" charset="0"/>
        <a:buChar char="•"/>
        <a:defRPr sz="1765" kern="1200">
          <a:solidFill>
            <a:schemeClr val="tx1"/>
          </a:solidFill>
          <a:latin typeface="+mn-lt"/>
          <a:ea typeface="+mn-ea"/>
          <a:cs typeface="+mn-cs"/>
        </a:defRPr>
      </a:lvl2pPr>
      <a:lvl3pPr marL="840448" indent="-168090" algn="l" defTabSz="672358" rtl="0" eaLnBrk="1" latinLnBrk="0" hangingPunct="1">
        <a:lnSpc>
          <a:spcPct val="90000"/>
        </a:lnSpc>
        <a:spcBef>
          <a:spcPts val="368"/>
        </a:spcBef>
        <a:buFont typeface="Arial" panose="020B0604020202020204" pitchFamily="34" charset="0"/>
        <a:buChar char="•"/>
        <a:defRPr sz="1471" kern="1200">
          <a:solidFill>
            <a:schemeClr val="tx1"/>
          </a:solidFill>
          <a:latin typeface="+mn-lt"/>
          <a:ea typeface="+mn-ea"/>
          <a:cs typeface="+mn-cs"/>
        </a:defRPr>
      </a:lvl3pPr>
      <a:lvl4pPr marL="1176627" indent="-168090" algn="l" defTabSz="672358"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4pPr>
      <a:lvl5pPr marL="1512806" indent="-168090" algn="l" defTabSz="672358"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5pPr>
      <a:lvl6pPr marL="1848985" indent="-168090" algn="l" defTabSz="672358"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6pPr>
      <a:lvl7pPr marL="2185165" indent="-168090" algn="l" defTabSz="672358"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7pPr>
      <a:lvl8pPr marL="2521344" indent="-168090" algn="l" defTabSz="672358"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8pPr>
      <a:lvl9pPr marL="2857523" indent="-168090" algn="l" defTabSz="672358"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9pPr>
    </p:bodyStyle>
    <p:otherStyle>
      <a:defPPr>
        <a:defRPr lang="en-US"/>
      </a:defPPr>
      <a:lvl1pPr marL="0" algn="l" defTabSz="672358" rtl="0" eaLnBrk="1" latinLnBrk="0" hangingPunct="1">
        <a:defRPr sz="1324" kern="1200">
          <a:solidFill>
            <a:schemeClr val="tx1"/>
          </a:solidFill>
          <a:latin typeface="+mn-lt"/>
          <a:ea typeface="+mn-ea"/>
          <a:cs typeface="+mn-cs"/>
        </a:defRPr>
      </a:lvl1pPr>
      <a:lvl2pPr marL="336179" algn="l" defTabSz="672358" rtl="0" eaLnBrk="1" latinLnBrk="0" hangingPunct="1">
        <a:defRPr sz="1324" kern="1200">
          <a:solidFill>
            <a:schemeClr val="tx1"/>
          </a:solidFill>
          <a:latin typeface="+mn-lt"/>
          <a:ea typeface="+mn-ea"/>
          <a:cs typeface="+mn-cs"/>
        </a:defRPr>
      </a:lvl2pPr>
      <a:lvl3pPr marL="672358" algn="l" defTabSz="672358" rtl="0" eaLnBrk="1" latinLnBrk="0" hangingPunct="1">
        <a:defRPr sz="1324" kern="1200">
          <a:solidFill>
            <a:schemeClr val="tx1"/>
          </a:solidFill>
          <a:latin typeface="+mn-lt"/>
          <a:ea typeface="+mn-ea"/>
          <a:cs typeface="+mn-cs"/>
        </a:defRPr>
      </a:lvl3pPr>
      <a:lvl4pPr marL="1008537" algn="l" defTabSz="672358" rtl="0" eaLnBrk="1" latinLnBrk="0" hangingPunct="1">
        <a:defRPr sz="1324" kern="1200">
          <a:solidFill>
            <a:schemeClr val="tx1"/>
          </a:solidFill>
          <a:latin typeface="+mn-lt"/>
          <a:ea typeface="+mn-ea"/>
          <a:cs typeface="+mn-cs"/>
        </a:defRPr>
      </a:lvl4pPr>
      <a:lvl5pPr marL="1344717" algn="l" defTabSz="672358" rtl="0" eaLnBrk="1" latinLnBrk="0" hangingPunct="1">
        <a:defRPr sz="1324" kern="1200">
          <a:solidFill>
            <a:schemeClr val="tx1"/>
          </a:solidFill>
          <a:latin typeface="+mn-lt"/>
          <a:ea typeface="+mn-ea"/>
          <a:cs typeface="+mn-cs"/>
        </a:defRPr>
      </a:lvl5pPr>
      <a:lvl6pPr marL="1680896" algn="l" defTabSz="672358" rtl="0" eaLnBrk="1" latinLnBrk="0" hangingPunct="1">
        <a:defRPr sz="1324" kern="1200">
          <a:solidFill>
            <a:schemeClr val="tx1"/>
          </a:solidFill>
          <a:latin typeface="+mn-lt"/>
          <a:ea typeface="+mn-ea"/>
          <a:cs typeface="+mn-cs"/>
        </a:defRPr>
      </a:lvl6pPr>
      <a:lvl7pPr marL="2017075" algn="l" defTabSz="672358" rtl="0" eaLnBrk="1" latinLnBrk="0" hangingPunct="1">
        <a:defRPr sz="1324" kern="1200">
          <a:solidFill>
            <a:schemeClr val="tx1"/>
          </a:solidFill>
          <a:latin typeface="+mn-lt"/>
          <a:ea typeface="+mn-ea"/>
          <a:cs typeface="+mn-cs"/>
        </a:defRPr>
      </a:lvl7pPr>
      <a:lvl8pPr marL="2353254" algn="l" defTabSz="672358" rtl="0" eaLnBrk="1" latinLnBrk="0" hangingPunct="1">
        <a:defRPr sz="1324" kern="1200">
          <a:solidFill>
            <a:schemeClr val="tx1"/>
          </a:solidFill>
          <a:latin typeface="+mn-lt"/>
          <a:ea typeface="+mn-ea"/>
          <a:cs typeface="+mn-cs"/>
        </a:defRPr>
      </a:lvl8pPr>
      <a:lvl9pPr marL="2689433" algn="l" defTabSz="672358" rtl="0" eaLnBrk="1" latinLnBrk="0" hangingPunct="1">
        <a:defRPr sz="132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4/26/2016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653904497"/>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58819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732040"/>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Lst>
  <p:transition>
    <p:fade/>
  </p:transition>
  <p:txStyles>
    <p:titleStyle>
      <a:lvl1pPr algn="l" defTabSz="685847"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5" marR="0" indent="-252135" algn="l" defTabSz="685847"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563" marR="0" indent="-177428" algn="l" defTabSz="6858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5"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8"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9002"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5"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50"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7" rtl="0" eaLnBrk="1" latinLnBrk="0" hangingPunct="1">
        <a:defRPr sz="1324" kern="1200">
          <a:solidFill>
            <a:schemeClr val="tx1"/>
          </a:solidFill>
          <a:latin typeface="+mn-lt"/>
          <a:ea typeface="+mn-ea"/>
          <a:cs typeface="+mn-cs"/>
        </a:defRPr>
      </a:lvl1pPr>
      <a:lvl2pPr marL="342923" algn="l" defTabSz="685847" rtl="0" eaLnBrk="1" latinLnBrk="0" hangingPunct="1">
        <a:defRPr sz="1324" kern="1200">
          <a:solidFill>
            <a:schemeClr val="tx1"/>
          </a:solidFill>
          <a:latin typeface="+mn-lt"/>
          <a:ea typeface="+mn-ea"/>
          <a:cs typeface="+mn-cs"/>
        </a:defRPr>
      </a:lvl2pPr>
      <a:lvl3pPr marL="685847" algn="l" defTabSz="685847" rtl="0" eaLnBrk="1" latinLnBrk="0" hangingPunct="1">
        <a:defRPr sz="1324" kern="1200">
          <a:solidFill>
            <a:schemeClr val="tx1"/>
          </a:solidFill>
          <a:latin typeface="+mn-lt"/>
          <a:ea typeface="+mn-ea"/>
          <a:cs typeface="+mn-cs"/>
        </a:defRPr>
      </a:lvl3pPr>
      <a:lvl4pPr marL="1028770" algn="l" defTabSz="685847" rtl="0" eaLnBrk="1" latinLnBrk="0" hangingPunct="1">
        <a:defRPr sz="1324" kern="1200">
          <a:solidFill>
            <a:schemeClr val="tx1"/>
          </a:solidFill>
          <a:latin typeface="+mn-lt"/>
          <a:ea typeface="+mn-ea"/>
          <a:cs typeface="+mn-cs"/>
        </a:defRPr>
      </a:lvl4pPr>
      <a:lvl5pPr marL="1371693" algn="l" defTabSz="685847" rtl="0" eaLnBrk="1" latinLnBrk="0" hangingPunct="1">
        <a:defRPr sz="1324" kern="1200">
          <a:solidFill>
            <a:schemeClr val="tx1"/>
          </a:solidFill>
          <a:latin typeface="+mn-lt"/>
          <a:ea typeface="+mn-ea"/>
          <a:cs typeface="+mn-cs"/>
        </a:defRPr>
      </a:lvl5pPr>
      <a:lvl6pPr marL="1714617" algn="l" defTabSz="685847" rtl="0" eaLnBrk="1" latinLnBrk="0" hangingPunct="1">
        <a:defRPr sz="1324" kern="1200">
          <a:solidFill>
            <a:schemeClr val="tx1"/>
          </a:solidFill>
          <a:latin typeface="+mn-lt"/>
          <a:ea typeface="+mn-ea"/>
          <a:cs typeface="+mn-cs"/>
        </a:defRPr>
      </a:lvl6pPr>
      <a:lvl7pPr marL="2057540" algn="l" defTabSz="685847" rtl="0" eaLnBrk="1" latinLnBrk="0" hangingPunct="1">
        <a:defRPr sz="1324" kern="1200">
          <a:solidFill>
            <a:schemeClr val="tx1"/>
          </a:solidFill>
          <a:latin typeface="+mn-lt"/>
          <a:ea typeface="+mn-ea"/>
          <a:cs typeface="+mn-cs"/>
        </a:defRPr>
      </a:lvl7pPr>
      <a:lvl8pPr marL="2400464" algn="l" defTabSz="685847" rtl="0" eaLnBrk="1" latinLnBrk="0" hangingPunct="1">
        <a:defRPr sz="1324" kern="1200">
          <a:solidFill>
            <a:schemeClr val="tx1"/>
          </a:solidFill>
          <a:latin typeface="+mn-lt"/>
          <a:ea typeface="+mn-ea"/>
          <a:cs typeface="+mn-cs"/>
        </a:defRPr>
      </a:lvl8pPr>
      <a:lvl9pPr marL="2743387" algn="l" defTabSz="685847" rtl="0" eaLnBrk="1" latinLnBrk="0" hangingPunct="1">
        <a:defRPr sz="1324"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312076842"/>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F53919D-58D7-40D5-AC24-5020228D706D}" type="datetimeFigureOut">
              <a:rPr lang="en-US" smtClean="0"/>
              <a:t>4/26/2016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71DC31C-E7D3-46F6-BE06-1CCE3CEC0482}" type="slidenum">
              <a:rPr lang="en-US" smtClean="0"/>
              <a:t>‹#›</a:t>
            </a:fld>
            <a:endParaRPr lang="en-US"/>
          </a:p>
        </p:txBody>
      </p:sp>
    </p:spTree>
    <p:extLst>
      <p:ext uri="{BB962C8B-B14F-4D97-AF65-F5344CB8AC3E}">
        <p14:creationId xmlns:p14="http://schemas.microsoft.com/office/powerpoint/2010/main" val="2274222466"/>
      </p:ext>
    </p:extLst>
  </p:cSld>
  <p:clrMap bg1="lt1" tx1="dk1" bg2="lt2" tx2="dk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8"/>
          <a:stretch>
            <a:fillRect/>
          </a:stretch>
        </p:blipFill>
        <p:spPr>
          <a:xfrm rot="5400000">
            <a:off x="8063387" y="1252917"/>
            <a:ext cx="3395924" cy="854184"/>
          </a:xfrm>
          <a:prstGeom prst="rect">
            <a:avLst/>
          </a:prstGeom>
        </p:spPr>
      </p:pic>
    </p:spTree>
    <p:extLst>
      <p:ext uri="{BB962C8B-B14F-4D97-AF65-F5344CB8AC3E}">
        <p14:creationId xmlns:p14="http://schemas.microsoft.com/office/powerpoint/2010/main" val="2156207784"/>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7" r:id="rId19"/>
    <p:sldLayoutId id="2147484188" r:id="rId20"/>
    <p:sldLayoutId id="2147484189" r:id="rId21"/>
    <p:sldLayoutId id="2147484190" r:id="rId22"/>
    <p:sldLayoutId id="2147484191" r:id="rId23"/>
    <p:sldLayoutId id="2147484192" r:id="rId24"/>
    <p:sldLayoutId id="2147484193" r:id="rId25"/>
    <p:sldLayoutId id="2147484194" r:id="rId26"/>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585847"/>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3670" y="900806"/>
            <a:ext cx="8740140" cy="1506566"/>
          </a:xfrm>
          <a:prstGeom prst="rect">
            <a:avLst/>
          </a:prstGeom>
        </p:spPr>
        <p:txBody>
          <a:bodyPr vert="horz" wrap="square" lIns="146304" tIns="91440" rIns="146304" bIns="91440" rtlCol="0" anchor="t">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a:stretch>
            <a:fillRect/>
          </a:stretch>
        </p:blipFill>
        <p:spPr>
          <a:xfrm rot="5400000">
            <a:off x="6906561" y="2243274"/>
            <a:ext cx="5143967" cy="657418"/>
          </a:xfrm>
          <a:prstGeom prst="rect">
            <a:avLst/>
          </a:prstGeom>
        </p:spPr>
      </p:pic>
      <p:sp>
        <p:nvSpPr>
          <p:cNvPr id="3" name="Footer Placeholder 2"/>
          <p:cNvSpPr>
            <a:spLocks noGrp="1"/>
          </p:cNvSpPr>
          <p:nvPr>
            <p:ph type="ftr" sz="quarter" idx="3"/>
          </p:nvPr>
        </p:nvSpPr>
        <p:spPr>
          <a:xfrm>
            <a:off x="3028937" y="4915804"/>
            <a:ext cx="3086129" cy="157608"/>
          </a:xfrm>
          <a:prstGeom prst="rect">
            <a:avLst/>
          </a:prstGeom>
        </p:spPr>
        <p:txBody>
          <a:bodyPr vert="horz" lIns="91440" tIns="45720" rIns="91440" bIns="45720" rtlCol="0" anchor="ctr"/>
          <a:lstStyle>
            <a:lvl1pPr algn="ctr">
              <a:defRPr sz="882">
                <a:solidFill>
                  <a:schemeClr val="tx1">
                    <a:tint val="75000"/>
                  </a:schemeClr>
                </a:solidFill>
              </a:defRPr>
            </a:lvl1pPr>
          </a:lstStyle>
          <a:p>
            <a:r>
              <a:rPr lang="en-US" dirty="0"/>
              <a:t>Microsoft Confidential</a:t>
            </a:r>
          </a:p>
        </p:txBody>
      </p:sp>
    </p:spTree>
    <p:extLst>
      <p:ext uri="{BB962C8B-B14F-4D97-AF65-F5344CB8AC3E}">
        <p14:creationId xmlns:p14="http://schemas.microsoft.com/office/powerpoint/2010/main" val="2432794127"/>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5" r:id="rId9"/>
    <p:sldLayoutId id="2147484206" r:id="rId10"/>
    <p:sldLayoutId id="2147484207" r:id="rId11"/>
    <p:sldLayoutId id="2147484208" r:id="rId12"/>
    <p:sldLayoutId id="2147484209" r:id="rId13"/>
  </p:sldLayoutIdLst>
  <p:transition>
    <p:fade/>
  </p:transition>
  <p:hf sldNum="0"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j-lt"/>
          <a:ea typeface="+mn-ea"/>
          <a:cs typeface="+mn-cs"/>
        </a:defRPr>
      </a:lvl1pPr>
      <a:lvl2pPr marL="503102" marR="0" indent="-163420" algn="l" defTabSz="685845" rtl="0" eaLnBrk="1" fontAlgn="auto" latinLnBrk="0" hangingPunct="1">
        <a:lnSpc>
          <a:spcPct val="90000"/>
        </a:lnSpc>
        <a:spcBef>
          <a:spcPct val="20000"/>
        </a:spcBef>
        <a:spcAft>
          <a:spcPts val="0"/>
        </a:spcAft>
        <a:buClrTx/>
        <a:buSzPct val="110000"/>
        <a:buFont typeface="Segoe UI" panose="020B0502040204020203" pitchFamily="34" charset="0"/>
        <a:buChar char="◦"/>
        <a:tabLst/>
        <a:defRPr sz="1765" kern="1200" spc="0" baseline="0">
          <a:gradFill>
            <a:gsLst>
              <a:gs pos="1250">
                <a:schemeClr val="tx1"/>
              </a:gs>
              <a:gs pos="100000">
                <a:schemeClr val="tx1"/>
              </a:gs>
            </a:gsLst>
            <a:lin ang="5400000" scaled="0"/>
          </a:gradFill>
          <a:latin typeface="+mj-lt"/>
          <a:ea typeface="+mn-ea"/>
          <a:cs typeface="+mn-cs"/>
        </a:defRPr>
      </a:lvl2pPr>
      <a:lvl3pPr marL="712046" marR="0" indent="-163420" algn="l" defTabSz="685845" rtl="0" eaLnBrk="1" fontAlgn="auto" latinLnBrk="0" hangingPunct="1">
        <a:lnSpc>
          <a:spcPct val="90000"/>
        </a:lnSpc>
        <a:spcBef>
          <a:spcPct val="20000"/>
        </a:spcBef>
        <a:spcAft>
          <a:spcPts val="0"/>
        </a:spcAft>
        <a:buClrTx/>
        <a:buSzPct val="90000"/>
        <a:buFont typeface="Segoe UI" panose="020B0502040204020203" pitchFamily="34" charset="0"/>
        <a:buChar char="‒"/>
        <a:tabLst/>
        <a:defRPr sz="1471" kern="1200" spc="0" baseline="0">
          <a:gradFill>
            <a:gsLst>
              <a:gs pos="1250">
                <a:schemeClr val="tx1"/>
              </a:gs>
              <a:gs pos="100000">
                <a:schemeClr val="tx1"/>
              </a:gs>
            </a:gsLst>
            <a:lin ang="5400000" scaled="0"/>
          </a:gradFill>
          <a:latin typeface="+mj-lt"/>
          <a:ea typeface="+mn-ea"/>
          <a:cs typeface="+mn-cs"/>
        </a:defRPr>
      </a:lvl3pPr>
      <a:lvl4pPr marL="881303"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4pPr>
      <a:lvl5pPr marL="1050560"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4"/>
          <a:stretch>
            <a:fillRect/>
          </a:stretch>
        </p:blipFill>
        <p:spPr>
          <a:xfrm rot="5400000">
            <a:off x="6906561" y="2243275"/>
            <a:ext cx="5143967" cy="657418"/>
          </a:xfrm>
          <a:prstGeom prst="rect">
            <a:avLst/>
          </a:prstGeom>
        </p:spPr>
      </p:pic>
    </p:spTree>
    <p:extLst>
      <p:ext uri="{BB962C8B-B14F-4D97-AF65-F5344CB8AC3E}">
        <p14:creationId xmlns:p14="http://schemas.microsoft.com/office/powerpoint/2010/main" val="1315693432"/>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6" r:id="rId26"/>
    <p:sldLayoutId id="2147484237" r:id="rId27"/>
    <p:sldLayoutId id="2147484238" r:id="rId28"/>
    <p:sldLayoutId id="2147484239" r:id="rId29"/>
    <p:sldLayoutId id="2147484240" r:id="rId30"/>
    <p:sldLayoutId id="2147484241" r:id="rId31"/>
    <p:sldLayoutId id="2147484242" r:id="rId32"/>
    <p:sldLayoutId id="2147484243" r:id="rId33"/>
    <p:sldLayoutId id="2147484244" r:id="rId34"/>
    <p:sldLayoutId id="2147484245" r:id="rId35"/>
    <p:sldLayoutId id="2147484246" r:id="rId36"/>
    <p:sldLayoutId id="2147484247" r:id="rId37"/>
    <p:sldLayoutId id="2147484248" r:id="rId38"/>
    <p:sldLayoutId id="2147484249" r:id="rId39"/>
    <p:sldLayoutId id="2147484250" r:id="rId40"/>
    <p:sldLayoutId id="2147484251" r:id="rId41"/>
    <p:sldLayoutId id="2147484252" r:id="rId42"/>
  </p:sldLayoutIdLst>
  <p:transition>
    <p:fade/>
  </p:transition>
  <p:hf sldNum="0" hdr="0" dt="0"/>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6"/>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6"/>
            <a:ext cx="8740140" cy="1539023"/>
          </a:xfrm>
          <a:prstGeom prst="rect">
            <a:avLst/>
          </a:prstGeom>
        </p:spPr>
        <p:txBody>
          <a:bodyPr vert="horz" wrap="square"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783235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20" r:id="rId5"/>
    <p:sldLayoutId id="2147483721" r:id="rId6"/>
    <p:sldLayoutId id="2147484143" r:id="rId7"/>
  </p:sldLayoutIdLst>
  <p:transition>
    <p:fade/>
  </p:transition>
  <p:txStyles>
    <p:titleStyle>
      <a:lvl1pPr algn="l" defTabSz="685825" rtl="0" eaLnBrk="1" latinLnBrk="0" hangingPunct="1">
        <a:lnSpc>
          <a:spcPct val="90000"/>
        </a:lnSpc>
        <a:spcBef>
          <a:spcPct val="0"/>
        </a:spcBef>
        <a:buNone/>
        <a:defRPr lang="en-US" sz="3970" b="0" kern="1200" cap="none" spc="-75" baseline="0" dirty="0" smtClean="0">
          <a:ln w="3175">
            <a:noFill/>
          </a:ln>
          <a:solidFill>
            <a:schemeClr val="tx2"/>
          </a:solidFill>
          <a:effectLst/>
          <a:latin typeface="+mj-lt"/>
          <a:ea typeface="+mn-ea"/>
          <a:cs typeface="Segoe UI" pitchFamily="34" charset="0"/>
        </a:defRPr>
      </a:lvl1pPr>
    </p:titleStyle>
    <p:bodyStyle>
      <a:lvl1pPr marL="252128" marR="0" indent="-252128" algn="l" defTabSz="685825"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solidFill>
            <a:schemeClr val="tx2"/>
          </a:solidFill>
          <a:latin typeface="+mj-lt"/>
          <a:ea typeface="+mn-ea"/>
          <a:cs typeface="+mn-cs"/>
        </a:defRPr>
      </a:lvl1pPr>
      <a:lvl2pPr marL="429550" marR="0" indent="-177422" algn="l" defTabSz="68582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2pPr>
      <a:lvl3pPr marL="588297"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solidFill>
            <a:schemeClr val="tx2"/>
          </a:solidFill>
          <a:latin typeface="+mn-lt"/>
          <a:ea typeface="+mn-ea"/>
          <a:cs typeface="+mn-cs"/>
        </a:defRPr>
      </a:lvl3pPr>
      <a:lvl4pPr marL="756380"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4pPr>
      <a:lvl5pPr marL="924465"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5pPr>
      <a:lvl6pPr marL="1886017"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32"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843"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757"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25" rtl="0" eaLnBrk="1" latinLnBrk="0" hangingPunct="1">
        <a:defRPr sz="1324" kern="1200">
          <a:solidFill>
            <a:schemeClr val="tx1"/>
          </a:solidFill>
          <a:latin typeface="+mn-lt"/>
          <a:ea typeface="+mn-ea"/>
          <a:cs typeface="+mn-cs"/>
        </a:defRPr>
      </a:lvl1pPr>
      <a:lvl2pPr marL="342912" algn="l" defTabSz="685825" rtl="0" eaLnBrk="1" latinLnBrk="0" hangingPunct="1">
        <a:defRPr sz="1324" kern="1200">
          <a:solidFill>
            <a:schemeClr val="tx1"/>
          </a:solidFill>
          <a:latin typeface="+mn-lt"/>
          <a:ea typeface="+mn-ea"/>
          <a:cs typeface="+mn-cs"/>
        </a:defRPr>
      </a:lvl2pPr>
      <a:lvl3pPr marL="685825" algn="l" defTabSz="685825" rtl="0" eaLnBrk="1" latinLnBrk="0" hangingPunct="1">
        <a:defRPr sz="1324" kern="1200">
          <a:solidFill>
            <a:schemeClr val="tx1"/>
          </a:solidFill>
          <a:latin typeface="+mn-lt"/>
          <a:ea typeface="+mn-ea"/>
          <a:cs typeface="+mn-cs"/>
        </a:defRPr>
      </a:lvl3pPr>
      <a:lvl4pPr marL="1028738" algn="l" defTabSz="685825" rtl="0" eaLnBrk="1" latinLnBrk="0" hangingPunct="1">
        <a:defRPr sz="1324" kern="1200">
          <a:solidFill>
            <a:schemeClr val="tx1"/>
          </a:solidFill>
          <a:latin typeface="+mn-lt"/>
          <a:ea typeface="+mn-ea"/>
          <a:cs typeface="+mn-cs"/>
        </a:defRPr>
      </a:lvl4pPr>
      <a:lvl5pPr marL="1371649" algn="l" defTabSz="685825" rtl="0" eaLnBrk="1" latinLnBrk="0" hangingPunct="1">
        <a:defRPr sz="1324" kern="1200">
          <a:solidFill>
            <a:schemeClr val="tx1"/>
          </a:solidFill>
          <a:latin typeface="+mn-lt"/>
          <a:ea typeface="+mn-ea"/>
          <a:cs typeface="+mn-cs"/>
        </a:defRPr>
      </a:lvl5pPr>
      <a:lvl6pPr marL="1714564" algn="l" defTabSz="685825" rtl="0" eaLnBrk="1" latinLnBrk="0" hangingPunct="1">
        <a:defRPr sz="1324" kern="1200">
          <a:solidFill>
            <a:schemeClr val="tx1"/>
          </a:solidFill>
          <a:latin typeface="+mn-lt"/>
          <a:ea typeface="+mn-ea"/>
          <a:cs typeface="+mn-cs"/>
        </a:defRPr>
      </a:lvl6pPr>
      <a:lvl7pPr marL="2057474" algn="l" defTabSz="685825" rtl="0" eaLnBrk="1" latinLnBrk="0" hangingPunct="1">
        <a:defRPr sz="1324" kern="1200">
          <a:solidFill>
            <a:schemeClr val="tx1"/>
          </a:solidFill>
          <a:latin typeface="+mn-lt"/>
          <a:ea typeface="+mn-ea"/>
          <a:cs typeface="+mn-cs"/>
        </a:defRPr>
      </a:lvl7pPr>
      <a:lvl8pPr marL="2400388" algn="l" defTabSz="685825" rtl="0" eaLnBrk="1" latinLnBrk="0" hangingPunct="1">
        <a:defRPr sz="1324" kern="1200">
          <a:solidFill>
            <a:schemeClr val="tx1"/>
          </a:solidFill>
          <a:latin typeface="+mn-lt"/>
          <a:ea typeface="+mn-ea"/>
          <a:cs typeface="+mn-cs"/>
        </a:defRPr>
      </a:lvl8pPr>
      <a:lvl9pPr marL="2743300" algn="l" defTabSz="685825" rtl="0" eaLnBrk="1" latinLnBrk="0" hangingPunct="1">
        <a:defRPr sz="1324"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7743788" y="1429810"/>
            <a:ext cx="3160595" cy="300978"/>
          </a:xfrm>
          <a:prstGeom prst="rect">
            <a:avLst/>
          </a:prstGeom>
        </p:spPr>
      </p:pic>
    </p:spTree>
    <p:extLst>
      <p:ext uri="{BB962C8B-B14F-4D97-AF65-F5344CB8AC3E}">
        <p14:creationId xmlns:p14="http://schemas.microsoft.com/office/powerpoint/2010/main" val="1060934295"/>
      </p:ext>
    </p:extLst>
  </p:cSld>
  <p:clrMap bg1="dk1" tx1="lt1" bg2="dk2" tx2="lt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3297074188"/>
      </p:ext>
    </p:extLst>
  </p:cSld>
  <p:clrMap bg1="lt1" tx1="dk1" bg2="lt2" tx2="dk2" accent1="accent1" accent2="accent2" accent3="accent3" accent4="accent4" accent5="accent5" accent6="accent6" hlink="hlink" folHlink="folHlink"/>
  <p:sldLayoutIdLst>
    <p:sldLayoutId id="2147483725" r:id="rId1"/>
  </p:sldLayoutIdLst>
  <p:transition>
    <p:fade/>
  </p:transition>
  <p:txStyles>
    <p:title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87" marR="0" indent="-251987"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9" kern="1200" spc="0" baseline="0">
          <a:gradFill>
            <a:gsLst>
              <a:gs pos="1250">
                <a:schemeClr val="tx1"/>
              </a:gs>
              <a:gs pos="100000">
                <a:schemeClr val="tx1"/>
              </a:gs>
            </a:gsLst>
            <a:lin ang="5400000" scaled="0"/>
          </a:gradFill>
          <a:latin typeface="+mj-lt"/>
          <a:ea typeface="+mn-ea"/>
          <a:cs typeface="+mn-cs"/>
        </a:defRPr>
      </a:lvl1pPr>
      <a:lvl2pPr marL="429309" marR="0" indent="-177323"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967"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95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94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966"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687"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408"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129"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442" rtl="0" eaLnBrk="1" latinLnBrk="0" hangingPunct="1">
        <a:defRPr sz="1323" kern="1200">
          <a:solidFill>
            <a:schemeClr val="tx1"/>
          </a:solidFill>
          <a:latin typeface="+mn-lt"/>
          <a:ea typeface="+mn-ea"/>
          <a:cs typeface="+mn-cs"/>
        </a:defRPr>
      </a:lvl1pPr>
      <a:lvl2pPr marL="342720" algn="l" defTabSz="685442" rtl="0" eaLnBrk="1" latinLnBrk="0" hangingPunct="1">
        <a:defRPr sz="1323" kern="1200">
          <a:solidFill>
            <a:schemeClr val="tx1"/>
          </a:solidFill>
          <a:latin typeface="+mn-lt"/>
          <a:ea typeface="+mn-ea"/>
          <a:cs typeface="+mn-cs"/>
        </a:defRPr>
      </a:lvl2pPr>
      <a:lvl3pPr marL="685442" algn="l" defTabSz="685442" rtl="0" eaLnBrk="1" latinLnBrk="0" hangingPunct="1">
        <a:defRPr sz="1323" kern="1200">
          <a:solidFill>
            <a:schemeClr val="tx1"/>
          </a:solidFill>
          <a:latin typeface="+mn-lt"/>
          <a:ea typeface="+mn-ea"/>
          <a:cs typeface="+mn-cs"/>
        </a:defRPr>
      </a:lvl3pPr>
      <a:lvl4pPr marL="1028163" algn="l" defTabSz="685442" rtl="0" eaLnBrk="1" latinLnBrk="0" hangingPunct="1">
        <a:defRPr sz="1323" kern="1200">
          <a:solidFill>
            <a:schemeClr val="tx1"/>
          </a:solidFill>
          <a:latin typeface="+mn-lt"/>
          <a:ea typeface="+mn-ea"/>
          <a:cs typeface="+mn-cs"/>
        </a:defRPr>
      </a:lvl4pPr>
      <a:lvl5pPr marL="1370884" algn="l" defTabSz="685442" rtl="0" eaLnBrk="1" latinLnBrk="0" hangingPunct="1">
        <a:defRPr sz="1323" kern="1200">
          <a:solidFill>
            <a:schemeClr val="tx1"/>
          </a:solidFill>
          <a:latin typeface="+mn-lt"/>
          <a:ea typeface="+mn-ea"/>
          <a:cs typeface="+mn-cs"/>
        </a:defRPr>
      </a:lvl5pPr>
      <a:lvl6pPr marL="1713606" algn="l" defTabSz="685442" rtl="0" eaLnBrk="1" latinLnBrk="0" hangingPunct="1">
        <a:defRPr sz="1323" kern="1200">
          <a:solidFill>
            <a:schemeClr val="tx1"/>
          </a:solidFill>
          <a:latin typeface="+mn-lt"/>
          <a:ea typeface="+mn-ea"/>
          <a:cs typeface="+mn-cs"/>
        </a:defRPr>
      </a:lvl6pPr>
      <a:lvl7pPr marL="2056326" algn="l" defTabSz="685442" rtl="0" eaLnBrk="1" latinLnBrk="0" hangingPunct="1">
        <a:defRPr sz="1323" kern="1200">
          <a:solidFill>
            <a:schemeClr val="tx1"/>
          </a:solidFill>
          <a:latin typeface="+mn-lt"/>
          <a:ea typeface="+mn-ea"/>
          <a:cs typeface="+mn-cs"/>
        </a:defRPr>
      </a:lvl7pPr>
      <a:lvl8pPr marL="2399047" algn="l" defTabSz="685442" rtl="0" eaLnBrk="1" latinLnBrk="0" hangingPunct="1">
        <a:defRPr sz="1323" kern="1200">
          <a:solidFill>
            <a:schemeClr val="tx1"/>
          </a:solidFill>
          <a:latin typeface="+mn-lt"/>
          <a:ea typeface="+mn-ea"/>
          <a:cs typeface="+mn-cs"/>
        </a:defRPr>
      </a:lvl8pPr>
      <a:lvl9pPr marL="2741769" algn="l" defTabSz="685442"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506749553"/>
      </p:ext>
    </p:extLst>
  </p:cSld>
  <p:clrMap bg1="dk1" tx1="lt1" bg2="dk2" tx2="lt2" accent1="accent1" accent2="accent2" accent3="accent3" accent4="accent4" accent5="accent5" accent6="accent6" hlink="hlink" folHlink="folHlink"/>
  <p:sldLayoutIdLst>
    <p:sldLayoutId id="2147483728"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630155902"/>
      </p:ext>
    </p:extLst>
  </p:cSld>
  <p:clrMap bg1="dk1" tx1="lt1" bg2="dk2" tx2="lt2" accent1="accent1" accent2="accent2" accent3="accent3" accent4="accent4" accent5="accent5" accent6="accent6" hlink="hlink" folHlink="folHlink"/>
  <p:sldLayoutIdLst>
    <p:sldLayoutId id="2147483730"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437582"/>
      </p:ext>
    </p:extLst>
  </p:cSld>
  <p:clrMap bg1="lt1" tx1="dk1" bg2="lt2" tx2="dk2" accent1="accent1" accent2="accent2" accent3="accent3" accent4="accent4" accent5="accent5" accent6="accent6" hlink="hlink" folHlink="folHlink"/>
  <p:sldLayoutIdLst>
    <p:sldLayoutId id="214748373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6"/>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6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1863463092"/>
      </p:ext>
    </p:extLst>
  </p:cSld>
  <p:clrMap bg1="lt1" tx1="dk1" bg2="lt2" tx2="dk2" accent1="accent1" accent2="accent2" accent3="accent3" accent4="accent4" accent5="accent5" accent6="accent6" hlink="hlink" folHlink="folHlink"/>
  <p:transition>
    <p:fade/>
  </p:transition>
  <p:txStyles>
    <p:titleStyle>
      <a:lvl1pPr algn="l" defTabSz="685310"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38" marR="0" indent="-25193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8" kern="1200" spc="0" baseline="0">
          <a:gradFill>
            <a:gsLst>
              <a:gs pos="1250">
                <a:schemeClr val="tx1"/>
              </a:gs>
              <a:gs pos="100000">
                <a:schemeClr val="tx1"/>
              </a:gs>
            </a:gsLst>
            <a:lin ang="5400000" scaled="0"/>
          </a:gradFill>
          <a:latin typeface="+mj-lt"/>
          <a:ea typeface="+mn-ea"/>
          <a:cs typeface="+mn-cs"/>
        </a:defRPr>
      </a:lvl1pPr>
      <a:lvl2pPr marL="429227" marR="0" indent="-17728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85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81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772"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603"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259"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69915"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2570"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310" rtl="0" eaLnBrk="1" latinLnBrk="0" hangingPunct="1">
        <a:defRPr sz="1323" kern="1200">
          <a:solidFill>
            <a:schemeClr val="tx1"/>
          </a:solidFill>
          <a:latin typeface="+mn-lt"/>
          <a:ea typeface="+mn-ea"/>
          <a:cs typeface="+mn-cs"/>
        </a:defRPr>
      </a:lvl1pPr>
      <a:lvl2pPr marL="342655" algn="l" defTabSz="685310" rtl="0" eaLnBrk="1" latinLnBrk="0" hangingPunct="1">
        <a:defRPr sz="1323" kern="1200">
          <a:solidFill>
            <a:schemeClr val="tx1"/>
          </a:solidFill>
          <a:latin typeface="+mn-lt"/>
          <a:ea typeface="+mn-ea"/>
          <a:cs typeface="+mn-cs"/>
        </a:defRPr>
      </a:lvl2pPr>
      <a:lvl3pPr marL="685310" algn="l" defTabSz="685310" rtl="0" eaLnBrk="1" latinLnBrk="0" hangingPunct="1">
        <a:defRPr sz="1323" kern="1200">
          <a:solidFill>
            <a:schemeClr val="tx1"/>
          </a:solidFill>
          <a:latin typeface="+mn-lt"/>
          <a:ea typeface="+mn-ea"/>
          <a:cs typeface="+mn-cs"/>
        </a:defRPr>
      </a:lvl3pPr>
      <a:lvl4pPr marL="1027966" algn="l" defTabSz="685310" rtl="0" eaLnBrk="1" latinLnBrk="0" hangingPunct="1">
        <a:defRPr sz="1323" kern="1200">
          <a:solidFill>
            <a:schemeClr val="tx1"/>
          </a:solidFill>
          <a:latin typeface="+mn-lt"/>
          <a:ea typeface="+mn-ea"/>
          <a:cs typeface="+mn-cs"/>
        </a:defRPr>
      </a:lvl4pPr>
      <a:lvl5pPr marL="1370621" algn="l" defTabSz="685310" rtl="0" eaLnBrk="1" latinLnBrk="0" hangingPunct="1">
        <a:defRPr sz="1323" kern="1200">
          <a:solidFill>
            <a:schemeClr val="tx1"/>
          </a:solidFill>
          <a:latin typeface="+mn-lt"/>
          <a:ea typeface="+mn-ea"/>
          <a:cs typeface="+mn-cs"/>
        </a:defRPr>
      </a:lvl5pPr>
      <a:lvl6pPr marL="1713276" algn="l" defTabSz="685310" rtl="0" eaLnBrk="1" latinLnBrk="0" hangingPunct="1">
        <a:defRPr sz="1323" kern="1200">
          <a:solidFill>
            <a:schemeClr val="tx1"/>
          </a:solidFill>
          <a:latin typeface="+mn-lt"/>
          <a:ea typeface="+mn-ea"/>
          <a:cs typeface="+mn-cs"/>
        </a:defRPr>
      </a:lvl6pPr>
      <a:lvl7pPr marL="2055931" algn="l" defTabSz="685310" rtl="0" eaLnBrk="1" latinLnBrk="0" hangingPunct="1">
        <a:defRPr sz="1323" kern="1200">
          <a:solidFill>
            <a:schemeClr val="tx1"/>
          </a:solidFill>
          <a:latin typeface="+mn-lt"/>
          <a:ea typeface="+mn-ea"/>
          <a:cs typeface="+mn-cs"/>
        </a:defRPr>
      </a:lvl7pPr>
      <a:lvl8pPr marL="2398586" algn="l" defTabSz="685310" rtl="0" eaLnBrk="1" latinLnBrk="0" hangingPunct="1">
        <a:defRPr sz="1323" kern="1200">
          <a:solidFill>
            <a:schemeClr val="tx1"/>
          </a:solidFill>
          <a:latin typeface="+mn-lt"/>
          <a:ea typeface="+mn-ea"/>
          <a:cs typeface="+mn-cs"/>
        </a:defRPr>
      </a:lvl8pPr>
      <a:lvl9pPr marL="2741243" algn="l" defTabSz="685310"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066305270"/>
      </p:ext>
    </p:extLst>
  </p:cSld>
  <p:clrMap bg1="lt1" tx1="dk1" bg2="lt2" tx2="dk2" accent1="accent1" accent2="accent2" accent3="accent3" accent4="accent4" accent5="accent5" accent6="accent6" hlink="hlink" folHlink="folHlink"/>
  <p:sldLayoutIdLst>
    <p:sldLayoutId id="2147483743"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png"/><Relationship Id="rId3" Type="http://schemas.openxmlformats.org/officeDocument/2006/relationships/image" Target="../media/image76.emf"/><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2" Type="http://schemas.openxmlformats.org/officeDocument/2006/relationships/notesSlide" Target="../notesSlides/notesSlide9.xml"/><Relationship Id="rId16" Type="http://schemas.openxmlformats.org/officeDocument/2006/relationships/image" Target="../media/image90.png"/><Relationship Id="rId20" Type="http://schemas.openxmlformats.org/officeDocument/2006/relationships/image" Target="../media/image94.jpg"/><Relationship Id="rId1" Type="http://schemas.openxmlformats.org/officeDocument/2006/relationships/slideLayout" Target="../slideLayouts/slideLayout48.xml"/><Relationship Id="rId6" Type="http://schemas.openxmlformats.org/officeDocument/2006/relationships/image" Target="../media/image80.png"/><Relationship Id="rId11" Type="http://schemas.openxmlformats.org/officeDocument/2006/relationships/image" Target="../media/image85.jpeg"/><Relationship Id="rId24" Type="http://schemas.openxmlformats.org/officeDocument/2006/relationships/image" Target="../media/image98.png"/><Relationship Id="rId5" Type="http://schemas.openxmlformats.org/officeDocument/2006/relationships/image" Target="../media/image78.emf"/><Relationship Id="rId15" Type="http://schemas.openxmlformats.org/officeDocument/2006/relationships/image" Target="../media/image89.png"/><Relationship Id="rId23" Type="http://schemas.openxmlformats.org/officeDocument/2006/relationships/image" Target="../media/image97.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7.emf"/><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jpg"/></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103.emf"/><Relationship Id="rId5" Type="http://schemas.openxmlformats.org/officeDocument/2006/relationships/image" Target="../media/image77.emf"/><Relationship Id="rId4" Type="http://schemas.openxmlformats.org/officeDocument/2006/relationships/image" Target="../media/image76.emf"/></Relationships>
</file>

<file path=ppt/slides/_rels/slide1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6.emf"/><Relationship Id="rId7" Type="http://schemas.openxmlformats.org/officeDocument/2006/relationships/image" Target="../media/image105.jp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104.emf"/><Relationship Id="rId11" Type="http://schemas.openxmlformats.org/officeDocument/2006/relationships/image" Target="../media/image109.png"/><Relationship Id="rId5" Type="http://schemas.openxmlformats.org/officeDocument/2006/relationships/image" Target="../media/image78.emf"/><Relationship Id="rId10" Type="http://schemas.openxmlformats.org/officeDocument/2006/relationships/image" Target="../media/image108.png"/><Relationship Id="rId4" Type="http://schemas.openxmlformats.org/officeDocument/2006/relationships/image" Target="../media/image77.emf"/><Relationship Id="rId9" Type="http://schemas.openxmlformats.org/officeDocument/2006/relationships/image" Target="../media/image107.png"/></Relationships>
</file>

<file path=ppt/slides/_rels/slide15.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76.emf"/><Relationship Id="rId7" Type="http://schemas.openxmlformats.org/officeDocument/2006/relationships/image" Target="../media/image111.emf"/><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110.emf"/><Relationship Id="rId5" Type="http://schemas.openxmlformats.org/officeDocument/2006/relationships/image" Target="../media/image78.emf"/><Relationship Id="rId10" Type="http://schemas.openxmlformats.org/officeDocument/2006/relationships/image" Target="../media/image113.png"/><Relationship Id="rId4" Type="http://schemas.openxmlformats.org/officeDocument/2006/relationships/image" Target="../media/image77.emf"/><Relationship Id="rId9" Type="http://schemas.openxmlformats.org/officeDocument/2006/relationships/image" Target="../media/image112.emf"/></Relationships>
</file>

<file path=ppt/slides/_rels/slide16.xml.rels><?xml version="1.0" encoding="UTF-8" standalone="yes"?>
<Relationships xmlns="http://schemas.openxmlformats.org/package/2006/relationships"><Relationship Id="rId3" Type="http://schemas.openxmlformats.org/officeDocument/2006/relationships/image" Target="../media/image114.emf"/><Relationship Id="rId7" Type="http://schemas.openxmlformats.org/officeDocument/2006/relationships/image" Target="../media/image118.emf"/><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s>
</file>

<file path=ppt/slides/_rels/slide17.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jpg"/><Relationship Id="rId18" Type="http://schemas.openxmlformats.org/officeDocument/2006/relationships/image" Target="../media/image132.jpeg"/><Relationship Id="rId26" Type="http://schemas.openxmlformats.org/officeDocument/2006/relationships/hyperlink" Target="http://www.asd.gov.au/infosec/irap/index.htm" TargetMode="External"/><Relationship Id="rId3" Type="http://schemas.openxmlformats.org/officeDocument/2006/relationships/image" Target="../media/image76.emf"/><Relationship Id="rId21" Type="http://schemas.openxmlformats.org/officeDocument/2006/relationships/image" Target="../media/image135.jpeg"/><Relationship Id="rId7" Type="http://schemas.openxmlformats.org/officeDocument/2006/relationships/image" Target="../media/image121.png"/><Relationship Id="rId12" Type="http://schemas.openxmlformats.org/officeDocument/2006/relationships/image" Target="../media/image126.jpeg"/><Relationship Id="rId17" Type="http://schemas.openxmlformats.org/officeDocument/2006/relationships/image" Target="../media/image131.png"/><Relationship Id="rId25" Type="http://schemas.openxmlformats.org/officeDocument/2006/relationships/image" Target="../media/image139.jpeg"/><Relationship Id="rId2" Type="http://schemas.openxmlformats.org/officeDocument/2006/relationships/notesSlide" Target="../notesSlides/notesSlide15.xml"/><Relationship Id="rId16" Type="http://schemas.openxmlformats.org/officeDocument/2006/relationships/image" Target="../media/image130.jpeg"/><Relationship Id="rId20" Type="http://schemas.openxmlformats.org/officeDocument/2006/relationships/image" Target="../media/image134.png"/><Relationship Id="rId29" Type="http://schemas.openxmlformats.org/officeDocument/2006/relationships/hyperlink" Target="https://www.fisc.or.jp/" TargetMode="External"/><Relationship Id="rId1" Type="http://schemas.openxmlformats.org/officeDocument/2006/relationships/slideLayout" Target="../slideLayouts/slideLayout51.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8.png"/><Relationship Id="rId32" Type="http://schemas.openxmlformats.org/officeDocument/2006/relationships/image" Target="../media/image144.png"/><Relationship Id="rId5" Type="http://schemas.openxmlformats.org/officeDocument/2006/relationships/image" Target="../media/image119.png"/><Relationship Id="rId15" Type="http://schemas.openxmlformats.org/officeDocument/2006/relationships/image" Target="../media/image129.jpeg"/><Relationship Id="rId23" Type="http://schemas.openxmlformats.org/officeDocument/2006/relationships/image" Target="../media/image137.png"/><Relationship Id="rId28" Type="http://schemas.openxmlformats.org/officeDocument/2006/relationships/image" Target="../media/image141.jpeg"/><Relationship Id="rId10" Type="http://schemas.openxmlformats.org/officeDocument/2006/relationships/image" Target="../media/image124.png"/><Relationship Id="rId19" Type="http://schemas.openxmlformats.org/officeDocument/2006/relationships/image" Target="../media/image133.jpeg"/><Relationship Id="rId31" Type="http://schemas.openxmlformats.org/officeDocument/2006/relationships/image" Target="../media/image143.jpeg"/><Relationship Id="rId4" Type="http://schemas.openxmlformats.org/officeDocument/2006/relationships/image" Target="../media/image77.emf"/><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0.png"/><Relationship Id="rId30" Type="http://schemas.openxmlformats.org/officeDocument/2006/relationships/image" Target="../media/image14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8" Type="http://schemas.openxmlformats.org/officeDocument/2006/relationships/image" Target="../media/image150.jpeg"/><Relationship Id="rId13" Type="http://schemas.openxmlformats.org/officeDocument/2006/relationships/image" Target="../media/image155.png"/><Relationship Id="rId18" Type="http://schemas.openxmlformats.org/officeDocument/2006/relationships/image" Target="../media/image160.png"/><Relationship Id="rId26" Type="http://schemas.openxmlformats.org/officeDocument/2006/relationships/image" Target="../media/image168.jpeg"/><Relationship Id="rId3" Type="http://schemas.openxmlformats.org/officeDocument/2006/relationships/image" Target="../media/image145.jpeg"/><Relationship Id="rId21" Type="http://schemas.openxmlformats.org/officeDocument/2006/relationships/image" Target="../media/image163.jpeg"/><Relationship Id="rId7" Type="http://schemas.openxmlformats.org/officeDocument/2006/relationships/image" Target="../media/image149.emf"/><Relationship Id="rId12" Type="http://schemas.openxmlformats.org/officeDocument/2006/relationships/image" Target="../media/image154.png"/><Relationship Id="rId17" Type="http://schemas.openxmlformats.org/officeDocument/2006/relationships/image" Target="../media/image159.jpeg"/><Relationship Id="rId25" Type="http://schemas.openxmlformats.org/officeDocument/2006/relationships/image" Target="../media/image167.jpeg"/><Relationship Id="rId2" Type="http://schemas.openxmlformats.org/officeDocument/2006/relationships/notesSlide" Target="../notesSlides/notesSlide17.xml"/><Relationship Id="rId16" Type="http://schemas.openxmlformats.org/officeDocument/2006/relationships/image" Target="../media/image158.png"/><Relationship Id="rId20" Type="http://schemas.openxmlformats.org/officeDocument/2006/relationships/image" Target="../media/image162.jpeg"/><Relationship Id="rId29" Type="http://schemas.openxmlformats.org/officeDocument/2006/relationships/image" Target="../media/image171.jpeg"/><Relationship Id="rId1" Type="http://schemas.openxmlformats.org/officeDocument/2006/relationships/slideLayout" Target="../slideLayouts/slideLayout26.xml"/><Relationship Id="rId6" Type="http://schemas.openxmlformats.org/officeDocument/2006/relationships/image" Target="../media/image148.jpeg"/><Relationship Id="rId11" Type="http://schemas.openxmlformats.org/officeDocument/2006/relationships/image" Target="../media/image153.png"/><Relationship Id="rId24" Type="http://schemas.openxmlformats.org/officeDocument/2006/relationships/image" Target="../media/image166.png"/><Relationship Id="rId32" Type="http://schemas.openxmlformats.org/officeDocument/2006/relationships/image" Target="../media/image174.jpeg"/><Relationship Id="rId5" Type="http://schemas.openxmlformats.org/officeDocument/2006/relationships/image" Target="../media/image147.jpeg"/><Relationship Id="rId15" Type="http://schemas.openxmlformats.org/officeDocument/2006/relationships/image" Target="../media/image157.png"/><Relationship Id="rId23" Type="http://schemas.openxmlformats.org/officeDocument/2006/relationships/image" Target="../media/image165.jpeg"/><Relationship Id="rId28" Type="http://schemas.openxmlformats.org/officeDocument/2006/relationships/image" Target="../media/image170.png"/><Relationship Id="rId10" Type="http://schemas.openxmlformats.org/officeDocument/2006/relationships/image" Target="../media/image152.png"/><Relationship Id="rId19" Type="http://schemas.openxmlformats.org/officeDocument/2006/relationships/image" Target="../media/image161.jpeg"/><Relationship Id="rId31" Type="http://schemas.openxmlformats.org/officeDocument/2006/relationships/image" Target="../media/image173.png"/><Relationship Id="rId4" Type="http://schemas.openxmlformats.org/officeDocument/2006/relationships/image" Target="../media/image146.jpg"/><Relationship Id="rId9" Type="http://schemas.openxmlformats.org/officeDocument/2006/relationships/image" Target="../media/image151.png"/><Relationship Id="rId14" Type="http://schemas.openxmlformats.org/officeDocument/2006/relationships/image" Target="../media/image156.jpeg"/><Relationship Id="rId22" Type="http://schemas.openxmlformats.org/officeDocument/2006/relationships/image" Target="../media/image164.jpeg"/><Relationship Id="rId27" Type="http://schemas.openxmlformats.org/officeDocument/2006/relationships/image" Target="../media/image169.png"/><Relationship Id="rId30" Type="http://schemas.openxmlformats.org/officeDocument/2006/relationships/image" Target="../media/image172.png"/></Relationships>
</file>

<file path=ppt/slides/_rels/slide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8.JPG"/><Relationship Id="rId5" Type="http://schemas.openxmlformats.org/officeDocument/2006/relationships/image" Target="../media/image57.png"/><Relationship Id="rId4" Type="http://schemas.openxmlformats.org/officeDocument/2006/relationships/image" Target="../media/image56.jpeg"/></Relationships>
</file>

<file path=ppt/slides/_rels/slide20.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97.png"/><Relationship Id="rId18" Type="http://schemas.openxmlformats.org/officeDocument/2006/relationships/image" Target="../media/image187.png"/><Relationship Id="rId26" Type="http://schemas.openxmlformats.org/officeDocument/2006/relationships/image" Target="../media/image194.png"/><Relationship Id="rId39" Type="http://schemas.openxmlformats.org/officeDocument/2006/relationships/image" Target="../media/image203.png"/><Relationship Id="rId3" Type="http://schemas.openxmlformats.org/officeDocument/2006/relationships/image" Target="../media/image175.png"/><Relationship Id="rId21" Type="http://schemas.openxmlformats.org/officeDocument/2006/relationships/image" Target="../media/image93.png"/><Relationship Id="rId34" Type="http://schemas.openxmlformats.org/officeDocument/2006/relationships/image" Target="../media/image200.png"/><Relationship Id="rId42" Type="http://schemas.openxmlformats.org/officeDocument/2006/relationships/image" Target="../media/image206.png"/><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6.png"/><Relationship Id="rId25" Type="http://schemas.openxmlformats.org/officeDocument/2006/relationships/image" Target="../media/image193.png"/><Relationship Id="rId33" Type="http://schemas.openxmlformats.org/officeDocument/2006/relationships/image" Target="../media/image199.png"/><Relationship Id="rId38" Type="http://schemas.openxmlformats.org/officeDocument/2006/relationships/image" Target="../media/image89.png"/><Relationship Id="rId2" Type="http://schemas.openxmlformats.org/officeDocument/2006/relationships/notesSlide" Target="../notesSlides/notesSlide18.xml"/><Relationship Id="rId16" Type="http://schemas.openxmlformats.org/officeDocument/2006/relationships/image" Target="../media/image185.png"/><Relationship Id="rId20" Type="http://schemas.openxmlformats.org/officeDocument/2006/relationships/image" Target="../media/image189.png"/><Relationship Id="rId29" Type="http://schemas.openxmlformats.org/officeDocument/2006/relationships/image" Target="../media/image83.png"/><Relationship Id="rId41" Type="http://schemas.openxmlformats.org/officeDocument/2006/relationships/image" Target="../media/image205.png"/><Relationship Id="rId1" Type="http://schemas.openxmlformats.org/officeDocument/2006/relationships/slideLayout" Target="../slideLayouts/slideLayout115.xml"/><Relationship Id="rId6" Type="http://schemas.openxmlformats.org/officeDocument/2006/relationships/image" Target="../media/image177.png"/><Relationship Id="rId11" Type="http://schemas.openxmlformats.org/officeDocument/2006/relationships/image" Target="../media/image182.png"/><Relationship Id="rId24" Type="http://schemas.openxmlformats.org/officeDocument/2006/relationships/image" Target="../media/image192.png"/><Relationship Id="rId32" Type="http://schemas.openxmlformats.org/officeDocument/2006/relationships/image" Target="../media/image198.png"/><Relationship Id="rId37" Type="http://schemas.openxmlformats.org/officeDocument/2006/relationships/image" Target="../media/image202.png"/><Relationship Id="rId40" Type="http://schemas.openxmlformats.org/officeDocument/2006/relationships/image" Target="../media/image204.png"/><Relationship Id="rId5" Type="http://schemas.openxmlformats.org/officeDocument/2006/relationships/image" Target="../media/image95.png"/><Relationship Id="rId15" Type="http://schemas.openxmlformats.org/officeDocument/2006/relationships/image" Target="../media/image184.jpeg"/><Relationship Id="rId23" Type="http://schemas.openxmlformats.org/officeDocument/2006/relationships/image" Target="../media/image191.png"/><Relationship Id="rId28" Type="http://schemas.openxmlformats.org/officeDocument/2006/relationships/image" Target="../media/image82.png"/><Relationship Id="rId36" Type="http://schemas.openxmlformats.org/officeDocument/2006/relationships/image" Target="../media/image88.png"/><Relationship Id="rId10" Type="http://schemas.openxmlformats.org/officeDocument/2006/relationships/image" Target="../media/image181.png"/><Relationship Id="rId19" Type="http://schemas.openxmlformats.org/officeDocument/2006/relationships/image" Target="../media/image188.png"/><Relationship Id="rId31" Type="http://schemas.openxmlformats.org/officeDocument/2006/relationships/image" Target="../media/image197.jpeg"/><Relationship Id="rId4" Type="http://schemas.openxmlformats.org/officeDocument/2006/relationships/image" Target="../media/image176.png"/><Relationship Id="rId9" Type="http://schemas.openxmlformats.org/officeDocument/2006/relationships/image" Target="../media/image180.png"/><Relationship Id="rId14" Type="http://schemas.openxmlformats.org/officeDocument/2006/relationships/image" Target="../media/image98.png"/><Relationship Id="rId22" Type="http://schemas.openxmlformats.org/officeDocument/2006/relationships/image" Target="../media/image190.jpeg"/><Relationship Id="rId27" Type="http://schemas.openxmlformats.org/officeDocument/2006/relationships/image" Target="../media/image195.png"/><Relationship Id="rId30" Type="http://schemas.openxmlformats.org/officeDocument/2006/relationships/image" Target="../media/image196.png"/><Relationship Id="rId35" Type="http://schemas.openxmlformats.org/officeDocument/2006/relationships/image" Target="../media/image201.png"/><Relationship Id="rId43" Type="http://schemas.openxmlformats.org/officeDocument/2006/relationships/image" Target="../media/image207.jpeg"/></Relationships>
</file>

<file path=ppt/slides/_rels/slide21.xml.rels><?xml version="1.0" encoding="UTF-8" standalone="yes"?>
<Relationships xmlns="http://schemas.openxmlformats.org/package/2006/relationships"><Relationship Id="rId8" Type="http://schemas.openxmlformats.org/officeDocument/2006/relationships/image" Target="../media/image184.jpeg"/><Relationship Id="rId13" Type="http://schemas.openxmlformats.org/officeDocument/2006/relationships/image" Target="../media/image189.png"/><Relationship Id="rId18" Type="http://schemas.openxmlformats.org/officeDocument/2006/relationships/image" Target="../media/image193.png"/><Relationship Id="rId26" Type="http://schemas.openxmlformats.org/officeDocument/2006/relationships/image" Target="../media/image199.png"/><Relationship Id="rId39" Type="http://schemas.openxmlformats.org/officeDocument/2006/relationships/image" Target="../media/image180.png"/><Relationship Id="rId3" Type="http://schemas.openxmlformats.org/officeDocument/2006/relationships/image" Target="../media/image208.png"/><Relationship Id="rId21" Type="http://schemas.openxmlformats.org/officeDocument/2006/relationships/image" Target="../media/image82.png"/><Relationship Id="rId34" Type="http://schemas.openxmlformats.org/officeDocument/2006/relationships/image" Target="../media/image205.png"/><Relationship Id="rId42" Type="http://schemas.openxmlformats.org/officeDocument/2006/relationships/image" Target="../media/image183.png"/><Relationship Id="rId7" Type="http://schemas.openxmlformats.org/officeDocument/2006/relationships/image" Target="../media/image98.png"/><Relationship Id="rId12" Type="http://schemas.openxmlformats.org/officeDocument/2006/relationships/image" Target="../media/image188.png"/><Relationship Id="rId17" Type="http://schemas.openxmlformats.org/officeDocument/2006/relationships/image" Target="../media/image192.png"/><Relationship Id="rId25" Type="http://schemas.openxmlformats.org/officeDocument/2006/relationships/image" Target="../media/image198.png"/><Relationship Id="rId33" Type="http://schemas.openxmlformats.org/officeDocument/2006/relationships/image" Target="../media/image204.png"/><Relationship Id="rId38" Type="http://schemas.openxmlformats.org/officeDocument/2006/relationships/image" Target="../media/image179.png"/><Relationship Id="rId2" Type="http://schemas.openxmlformats.org/officeDocument/2006/relationships/notesSlide" Target="../notesSlides/notesSlide19.xml"/><Relationship Id="rId16" Type="http://schemas.openxmlformats.org/officeDocument/2006/relationships/image" Target="../media/image191.png"/><Relationship Id="rId20" Type="http://schemas.openxmlformats.org/officeDocument/2006/relationships/image" Target="../media/image195.png"/><Relationship Id="rId29" Type="http://schemas.openxmlformats.org/officeDocument/2006/relationships/image" Target="../media/image88.png"/><Relationship Id="rId41" Type="http://schemas.openxmlformats.org/officeDocument/2006/relationships/image" Target="../media/image182.png"/><Relationship Id="rId1" Type="http://schemas.openxmlformats.org/officeDocument/2006/relationships/slideLayout" Target="../slideLayouts/slideLayout115.xml"/><Relationship Id="rId6" Type="http://schemas.openxmlformats.org/officeDocument/2006/relationships/image" Target="../media/image97.png"/><Relationship Id="rId11" Type="http://schemas.openxmlformats.org/officeDocument/2006/relationships/image" Target="../media/image187.png"/><Relationship Id="rId24" Type="http://schemas.openxmlformats.org/officeDocument/2006/relationships/image" Target="../media/image197.jpeg"/><Relationship Id="rId32" Type="http://schemas.openxmlformats.org/officeDocument/2006/relationships/image" Target="../media/image203.png"/><Relationship Id="rId37" Type="http://schemas.openxmlformats.org/officeDocument/2006/relationships/image" Target="../media/image178.png"/><Relationship Id="rId40" Type="http://schemas.openxmlformats.org/officeDocument/2006/relationships/image" Target="../media/image181.png"/><Relationship Id="rId5" Type="http://schemas.openxmlformats.org/officeDocument/2006/relationships/image" Target="../media/image177.png"/><Relationship Id="rId15" Type="http://schemas.openxmlformats.org/officeDocument/2006/relationships/image" Target="../media/image190.jpeg"/><Relationship Id="rId23" Type="http://schemas.openxmlformats.org/officeDocument/2006/relationships/image" Target="../media/image196.png"/><Relationship Id="rId28" Type="http://schemas.openxmlformats.org/officeDocument/2006/relationships/image" Target="../media/image201.png"/><Relationship Id="rId36" Type="http://schemas.openxmlformats.org/officeDocument/2006/relationships/image" Target="../media/image95.png"/><Relationship Id="rId10" Type="http://schemas.openxmlformats.org/officeDocument/2006/relationships/image" Target="../media/image186.png"/><Relationship Id="rId19" Type="http://schemas.openxmlformats.org/officeDocument/2006/relationships/image" Target="../media/image194.png"/><Relationship Id="rId31" Type="http://schemas.openxmlformats.org/officeDocument/2006/relationships/image" Target="../media/image89.png"/><Relationship Id="rId4" Type="http://schemas.openxmlformats.org/officeDocument/2006/relationships/image" Target="../media/image176.png"/><Relationship Id="rId9" Type="http://schemas.openxmlformats.org/officeDocument/2006/relationships/image" Target="../media/image185.png"/><Relationship Id="rId14" Type="http://schemas.openxmlformats.org/officeDocument/2006/relationships/image" Target="../media/image93.png"/><Relationship Id="rId22" Type="http://schemas.openxmlformats.org/officeDocument/2006/relationships/image" Target="../media/image83.png"/><Relationship Id="rId27" Type="http://schemas.openxmlformats.org/officeDocument/2006/relationships/image" Target="../media/image200.png"/><Relationship Id="rId30" Type="http://schemas.openxmlformats.org/officeDocument/2006/relationships/image" Target="../media/image202.png"/><Relationship Id="rId35" Type="http://schemas.openxmlformats.org/officeDocument/2006/relationships/image" Target="../media/image206.png"/><Relationship Id="rId43" Type="http://schemas.openxmlformats.org/officeDocument/2006/relationships/image" Target="../media/image207.jpeg"/></Relationships>
</file>

<file path=ppt/slides/_rels/slide22.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7.png"/><Relationship Id="rId18" Type="http://schemas.openxmlformats.org/officeDocument/2006/relationships/image" Target="../media/image220.png"/><Relationship Id="rId3" Type="http://schemas.openxmlformats.org/officeDocument/2006/relationships/image" Target="../media/image209.png"/><Relationship Id="rId7" Type="http://schemas.openxmlformats.org/officeDocument/2006/relationships/image" Target="../media/image213.emf"/><Relationship Id="rId12" Type="http://schemas.openxmlformats.org/officeDocument/2006/relationships/image" Target="../media/image83.png"/><Relationship Id="rId17" Type="http://schemas.openxmlformats.org/officeDocument/2006/relationships/image" Target="../media/image219.png"/><Relationship Id="rId2" Type="http://schemas.openxmlformats.org/officeDocument/2006/relationships/notesSlide" Target="../notesSlides/notesSlide20.xml"/><Relationship Id="rId16" Type="http://schemas.openxmlformats.org/officeDocument/2006/relationships/image" Target="../media/image95.png"/><Relationship Id="rId20" Type="http://schemas.openxmlformats.org/officeDocument/2006/relationships/image" Target="../media/image2.png"/><Relationship Id="rId1" Type="http://schemas.openxmlformats.org/officeDocument/2006/relationships/slideLayout" Target="../slideLayouts/slideLayout41.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5" Type="http://schemas.openxmlformats.org/officeDocument/2006/relationships/image" Target="../media/image189.png"/><Relationship Id="rId10" Type="http://schemas.microsoft.com/office/2007/relationships/hdphoto" Target="../media/hdphoto5.wdp"/><Relationship Id="rId19" Type="http://schemas.openxmlformats.org/officeDocument/2006/relationships/image" Target="../media/image221.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23.xml"/><Relationship Id="rId1" Type="http://schemas.openxmlformats.org/officeDocument/2006/relationships/slideLayout" Target="../slideLayouts/slideLayout53.xml"/><Relationship Id="rId5" Type="http://schemas.openxmlformats.org/officeDocument/2006/relationships/image" Target="../media/image225.png"/><Relationship Id="rId4" Type="http://schemas.openxmlformats.org/officeDocument/2006/relationships/image" Target="../media/image2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7.xml"/><Relationship Id="rId1" Type="http://schemas.openxmlformats.org/officeDocument/2006/relationships/slideLayout" Target="../slideLayouts/slideLayout36.xml"/><Relationship Id="rId5" Type="http://schemas.openxmlformats.org/officeDocument/2006/relationships/image" Target="../media/image228.png"/><Relationship Id="rId4" Type="http://schemas.openxmlformats.org/officeDocument/2006/relationships/image" Target="../media/image227.png"/></Relationships>
</file>

<file path=ppt/slides/_rels/slide3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8.xml"/><Relationship Id="rId1" Type="http://schemas.openxmlformats.org/officeDocument/2006/relationships/slideLayout" Target="../slideLayouts/slideLayout36.xml"/><Relationship Id="rId4" Type="http://schemas.openxmlformats.org/officeDocument/2006/relationships/image" Target="../media/image230.png"/></Relationships>
</file>

<file path=ppt/slides/_rels/slide3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29.xml"/><Relationship Id="rId1" Type="http://schemas.openxmlformats.org/officeDocument/2006/relationships/slideLayout" Target="../slideLayouts/slideLayout36.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 Id="rId9" Type="http://schemas.openxmlformats.org/officeDocument/2006/relationships/image" Target="../media/image229.png"/></Relationships>
</file>

<file path=ppt/slides/_rels/slide34.xml.rels><?xml version="1.0" encoding="UTF-8" standalone="yes"?>
<Relationships xmlns="http://schemas.openxmlformats.org/package/2006/relationships"><Relationship Id="rId3" Type="http://schemas.openxmlformats.org/officeDocument/2006/relationships/image" Target="../media/image237.tiff"/><Relationship Id="rId2" Type="http://schemas.openxmlformats.org/officeDocument/2006/relationships/notesSlide" Target="../notesSlides/notesSlide30.xml"/><Relationship Id="rId1" Type="http://schemas.openxmlformats.org/officeDocument/2006/relationships/slideLayout" Target="../slideLayouts/slideLayout36.xml"/><Relationship Id="rId6" Type="http://schemas.openxmlformats.org/officeDocument/2006/relationships/image" Target="../media/image229.png"/><Relationship Id="rId5" Type="http://schemas.openxmlformats.org/officeDocument/2006/relationships/image" Target="../media/image239.png"/><Relationship Id="rId4" Type="http://schemas.openxmlformats.org/officeDocument/2006/relationships/image" Target="../media/image238.tiff"/></Relationships>
</file>

<file path=ppt/slides/_rels/slide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1.xml"/><Relationship Id="rId1" Type="http://schemas.openxmlformats.org/officeDocument/2006/relationships/slideLayout" Target="../slideLayouts/slideLayout36.xml"/><Relationship Id="rId5" Type="http://schemas.openxmlformats.org/officeDocument/2006/relationships/image" Target="../media/image229.png"/><Relationship Id="rId4" Type="http://schemas.openxmlformats.org/officeDocument/2006/relationships/image" Target="../media/image241.png"/></Relationships>
</file>

<file path=ppt/slides/_rels/slide3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37.xml.rels><?xml version="1.0" encoding="UTF-8" standalone="yes"?>
<Relationships xmlns="http://schemas.openxmlformats.org/package/2006/relationships"><Relationship Id="rId8" Type="http://schemas.openxmlformats.org/officeDocument/2006/relationships/image" Target="../media/image247.wmf"/><Relationship Id="rId13" Type="http://schemas.openxmlformats.org/officeDocument/2006/relationships/image" Target="../media/image251.png"/><Relationship Id="rId3" Type="http://schemas.openxmlformats.org/officeDocument/2006/relationships/slideLayout" Target="../slideLayouts/slideLayout32.xml"/><Relationship Id="rId7" Type="http://schemas.openxmlformats.org/officeDocument/2006/relationships/image" Target="../media/image246.wmf"/><Relationship Id="rId12" Type="http://schemas.openxmlformats.org/officeDocument/2006/relationships/hyperlink" Target="http://www.microsoft.com/mtc" TargetMode="Externa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1.emf"/><Relationship Id="rId11" Type="http://schemas.openxmlformats.org/officeDocument/2006/relationships/image" Target="../media/image250.wmf"/><Relationship Id="rId5" Type="http://schemas.openxmlformats.org/officeDocument/2006/relationships/oleObject" Target="../embeddings/oleObject3.bin"/><Relationship Id="rId10" Type="http://schemas.openxmlformats.org/officeDocument/2006/relationships/image" Target="../media/image249.wmf"/><Relationship Id="rId4" Type="http://schemas.openxmlformats.org/officeDocument/2006/relationships/notesSlide" Target="../notesSlides/notesSlide33.xml"/><Relationship Id="rId9" Type="http://schemas.openxmlformats.org/officeDocument/2006/relationships/image" Target="../media/image248.w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51.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61.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hyperlink" Target="http://www.yammer.com/mpncloud" TargetMode="External"/><Relationship Id="rId3" Type="http://schemas.openxmlformats.org/officeDocument/2006/relationships/hyperlink" Target="http://www.redhat.com/partners" TargetMode="External"/><Relationship Id="rId7" Type="http://schemas.openxmlformats.org/officeDocument/2006/relationships/hyperlink" Target="aka.ms/noyxnr"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aka.ms/cloudprofit" TargetMode="External"/><Relationship Id="rId5" Type="http://schemas.openxmlformats.org/officeDocument/2006/relationships/hyperlink" Target="https://partner.microsoft.com/" TargetMode="External"/><Relationship Id="rId10" Type="http://schemas.openxmlformats.org/officeDocument/2006/relationships/hyperlink" Target="http://aka.ms/redhatpartners" TargetMode="External"/><Relationship Id="rId4" Type="http://schemas.openxmlformats.org/officeDocument/2006/relationships/image" Target="../media/image252.png"/><Relationship Id="rId9" Type="http://schemas.openxmlformats.org/officeDocument/2006/relationships/hyperlink" Target="https://azure.microsoft.com/en-us/partners/"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aka.ms/intelligentcloudevents"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partner.microsoft.com/"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partner.microsoft.com/en-US/wpc/?gclid=CNOr46y6o8sCFU5ahgodftoNLA" TargetMode="External"/><Relationship Id="rId5" Type="http://schemas.openxmlformats.org/officeDocument/2006/relationships/hyperlink" Target="https://www.redhat.com/en/summit" TargetMode="External"/><Relationship Id="rId4" Type="http://schemas.openxmlformats.org/officeDocument/2006/relationships/hyperlink" Target="http://www.redhat.com/partner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notesSlide" Target="../notesSlides/notesSlide37.xml"/><Relationship Id="rId7" Type="http://schemas.openxmlformats.org/officeDocument/2006/relationships/image" Target="../media/image259.png"/><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 Id="rId9" Type="http://schemas.openxmlformats.org/officeDocument/2006/relationships/image" Target="../media/image261.png"/></Relationships>
</file>

<file path=ppt/slides/_rels/slide45.xml.rels><?xml version="1.0" encoding="UTF-8" standalone="yes"?>
<Relationships xmlns="http://schemas.openxmlformats.org/package/2006/relationships"><Relationship Id="rId8" Type="http://schemas.openxmlformats.org/officeDocument/2006/relationships/hyperlink" Target="https://info.microsoft.com/US-MSFT-WBNR-FY16-05May-31-BestpracticesforadministeringlargeCasandradeploymentsinAzurewithDatastax-Registration.html" TargetMode="External"/><Relationship Id="rId13" Type="http://schemas.openxmlformats.org/officeDocument/2006/relationships/image" Target="../media/image265.png"/><Relationship Id="rId18" Type="http://schemas.openxmlformats.org/officeDocument/2006/relationships/hyperlink" Target="https://info.microsoft.com/US-MSFT-WBNR-FY16-04Apr-AzureSeries-EnjoyMoreOptionswithOpenSourceonAzure-Register.html?CR_CC=200769777&amp;ls=email&amp;lsd=internal" TargetMode="External"/><Relationship Id="rId3" Type="http://schemas.openxmlformats.org/officeDocument/2006/relationships/hyperlink" Target="https://vts.inxpo.com/Launch/QReg.htm?ShowKey=30664&amp;AffiliateData=Sharepoint" TargetMode="External"/><Relationship Id="rId7" Type="http://schemas.openxmlformats.org/officeDocument/2006/relationships/hyperlink" Target="https://info.microsoft.com/US-MSFT-WBNR-FY16-05May-17-RedHatSolutionsonAzurebesidesVMmanagementandAdministration-Registration.html" TargetMode="External"/><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hyperlink" Target="https://vts.inxpo.com/Launch/QReg.htm?ShowKey=30403&amp;AffiliateData=Sharepoint" TargetMode="External"/><Relationship Id="rId16" Type="http://schemas.openxmlformats.org/officeDocument/2006/relationships/image" Target="../media/image268.png"/><Relationship Id="rId1" Type="http://schemas.openxmlformats.org/officeDocument/2006/relationships/slideLayout" Target="../slideLayouts/slideLayout37.xml"/><Relationship Id="rId6" Type="http://schemas.openxmlformats.org/officeDocument/2006/relationships/hyperlink" Target="https://info.microsoft.com/US-MSFT-WBNR-FY16-05May-03-MesosphereandAzureContainerService-Registration.html" TargetMode="External"/><Relationship Id="rId11" Type="http://schemas.openxmlformats.org/officeDocument/2006/relationships/image" Target="../media/image263.png"/><Relationship Id="rId5" Type="http://schemas.openxmlformats.org/officeDocument/2006/relationships/hyperlink" Target="https://info.microsoft.com/US-MSFT-WBNR-FY16-04Apr-20-DeployingApacheHadoopwithHortonworksDataPlatformonAzure-Registration.html" TargetMode="External"/><Relationship Id="rId15" Type="http://schemas.openxmlformats.org/officeDocument/2006/relationships/image" Target="../media/image267.png"/><Relationship Id="rId10" Type="http://schemas.openxmlformats.org/officeDocument/2006/relationships/image" Target="../media/image262.png"/><Relationship Id="rId4" Type="http://schemas.openxmlformats.org/officeDocument/2006/relationships/hyperlink" Target="https://info.microsoft.com/US-MSFT-WBNR-FY16-04Apr-05-AlaparoundLinux-basedapplicationsinMicrosoftAzure-Register.html" TargetMode="External"/><Relationship Id="rId9" Type="http://schemas.openxmlformats.org/officeDocument/2006/relationships/hyperlink" Target="https://info.microsoft.com/US-MSFT-WBNR-FY16-06Jun-14-FasterdeliverywithDockerContainersasServiceonMicrosoftAzure-Registration.html" TargetMode="External"/><Relationship Id="rId14" Type="http://schemas.openxmlformats.org/officeDocument/2006/relationships/image" Target="../media/image266.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microsoft.com/en-us/learning/mcsa-linux-azure-certification.asp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azure.microsoft.com/en-us/blog/more-open-source-innovation-azure/" TargetMode="External"/><Relationship Id="rId13" Type="http://schemas.openxmlformats.org/officeDocument/2006/relationships/hyperlink" Target="http://openness.microsoft.com/blog" TargetMode="External"/><Relationship Id="rId3" Type="http://schemas.openxmlformats.org/officeDocument/2006/relationships/hyperlink" Target="http://www.redhat.com/en/partners/strategic-alliance/microsoft" TargetMode="External"/><Relationship Id="rId7" Type="http://schemas.openxmlformats.org/officeDocument/2006/relationships/hyperlink" Target="https://azure.microsoft.com/campaigns/redhat" TargetMode="External"/><Relationship Id="rId12" Type="http://schemas.openxmlformats.org/officeDocument/2006/relationships/image" Target="../media/image27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hyperlink" Target="http://red.ht/1RMFSf6" TargetMode="External"/><Relationship Id="rId11" Type="http://schemas.openxmlformats.org/officeDocument/2006/relationships/hyperlink" Target="http://www.microsoft.com/Openness" TargetMode="External"/><Relationship Id="rId5" Type="http://schemas.openxmlformats.org/officeDocument/2006/relationships/hyperlink" Target="http://access.redhat.com/ecosystem/partners/ccsp/microsoft-azure" TargetMode="External"/><Relationship Id="rId15" Type="http://schemas.openxmlformats.org/officeDocument/2006/relationships/hyperlink" Target="mailto:opensource@microsoft.com" TargetMode="External"/><Relationship Id="rId10" Type="http://schemas.openxmlformats.org/officeDocument/2006/relationships/hyperlink" Target="https://azure.microsoft.com/trial/free-trial-open-source/" TargetMode="External"/><Relationship Id="rId4" Type="http://schemas.openxmlformats.org/officeDocument/2006/relationships/hyperlink" Target="http://www.redhat.com/en/technologies/cloud-computing/cloud-access" TargetMode="External"/><Relationship Id="rId9" Type="http://schemas.openxmlformats.org/officeDocument/2006/relationships/hyperlink" Target="http://azure.com/opensource" TargetMode="External"/><Relationship Id="rId14" Type="http://schemas.openxmlformats.org/officeDocument/2006/relationships/image" Target="../media/image2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61.png"/><Relationship Id="rId10" Type="http://schemas.openxmlformats.org/officeDocument/2006/relationships/image" Target="../media/image66.png"/><Relationship Id="rId4" Type="http://schemas.microsoft.com/office/2007/relationships/hdphoto" Target="../media/hdphoto1.wdp"/><Relationship Id="rId9" Type="http://schemas.openxmlformats.org/officeDocument/2006/relationships/image" Target="../media/image65.png"/></Relationships>
</file>

<file path=ppt/slides/_rels/slide50.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jpg"/><Relationship Id="rId12" Type="http://schemas.openxmlformats.org/officeDocument/2006/relationships/image" Target="../media/image281.png"/><Relationship Id="rId2" Type="http://schemas.openxmlformats.org/officeDocument/2006/relationships/notesSlide" Target="../notesSlides/notesSlide40.xml"/><Relationship Id="rId1" Type="http://schemas.openxmlformats.org/officeDocument/2006/relationships/slideLayout" Target="../slideLayouts/slideLayout148.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5" Type="http://schemas.openxmlformats.org/officeDocument/2006/relationships/image" Target="../media/image284.png"/><Relationship Id="rId10" Type="http://schemas.openxmlformats.org/officeDocument/2006/relationships/image" Target="../media/image279.png"/><Relationship Id="rId4" Type="http://schemas.openxmlformats.org/officeDocument/2006/relationships/image" Target="../media/image273.emf"/><Relationship Id="rId9" Type="http://schemas.openxmlformats.org/officeDocument/2006/relationships/image" Target="../media/image278.png"/><Relationship Id="rId14" Type="http://schemas.openxmlformats.org/officeDocument/2006/relationships/image" Target="../media/image28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0.xml"/></Relationships>
</file>

<file path=ppt/slides/_rels/slide5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42.xml"/><Relationship Id="rId1" Type="http://schemas.openxmlformats.org/officeDocument/2006/relationships/slideLayout" Target="../slideLayouts/slideLayout160.xml"/></Relationships>
</file>

<file path=ppt/slides/_rels/slide53.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43.xml"/><Relationship Id="rId1" Type="http://schemas.openxmlformats.org/officeDocument/2006/relationships/slideLayout" Target="../slideLayouts/slideLayout160.xml"/><Relationship Id="rId5" Type="http://schemas.openxmlformats.org/officeDocument/2006/relationships/image" Target="../media/image288.jpeg"/><Relationship Id="rId4" Type="http://schemas.openxmlformats.org/officeDocument/2006/relationships/image" Target="../media/image28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60.xml"/><Relationship Id="rId5" Type="http://schemas.openxmlformats.org/officeDocument/2006/relationships/image" Target="../media/image292.jpeg"/><Relationship Id="rId4" Type="http://schemas.openxmlformats.org/officeDocument/2006/relationships/image" Target="../media/image291.jpeg"/></Relationships>
</file>

<file path=ppt/slides/_rels/slide56.xml.rels><?xml version="1.0" encoding="UTF-8" standalone="yes"?>
<Relationships xmlns="http://schemas.openxmlformats.org/package/2006/relationships"><Relationship Id="rId13" Type="http://schemas.openxmlformats.org/officeDocument/2006/relationships/image" Target="../media/image303.png"/><Relationship Id="rId18" Type="http://schemas.openxmlformats.org/officeDocument/2006/relationships/image" Target="../media/image308.png"/><Relationship Id="rId26" Type="http://schemas.openxmlformats.org/officeDocument/2006/relationships/image" Target="../media/image316.png"/><Relationship Id="rId39" Type="http://schemas.openxmlformats.org/officeDocument/2006/relationships/image" Target="../media/image329.png"/><Relationship Id="rId21" Type="http://schemas.openxmlformats.org/officeDocument/2006/relationships/image" Target="../media/image311.png"/><Relationship Id="rId34" Type="http://schemas.openxmlformats.org/officeDocument/2006/relationships/image" Target="../media/image324.png"/><Relationship Id="rId42" Type="http://schemas.openxmlformats.org/officeDocument/2006/relationships/image" Target="../media/image332.png"/><Relationship Id="rId47" Type="http://schemas.openxmlformats.org/officeDocument/2006/relationships/image" Target="../media/image337.png"/><Relationship Id="rId50" Type="http://schemas.openxmlformats.org/officeDocument/2006/relationships/image" Target="../media/image340.png"/><Relationship Id="rId55" Type="http://schemas.openxmlformats.org/officeDocument/2006/relationships/image" Target="../media/image345.pn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5" Type="http://schemas.openxmlformats.org/officeDocument/2006/relationships/image" Target="../media/image315.png"/><Relationship Id="rId33" Type="http://schemas.openxmlformats.org/officeDocument/2006/relationships/image" Target="../media/image323.png"/><Relationship Id="rId38" Type="http://schemas.openxmlformats.org/officeDocument/2006/relationships/image" Target="../media/image328.png"/><Relationship Id="rId46" Type="http://schemas.openxmlformats.org/officeDocument/2006/relationships/image" Target="../media/image336.png"/><Relationship Id="rId2" Type="http://schemas.openxmlformats.org/officeDocument/2006/relationships/notesSlide" Target="../notesSlides/notesSlide45.xml"/><Relationship Id="rId16" Type="http://schemas.openxmlformats.org/officeDocument/2006/relationships/image" Target="../media/image306.png"/><Relationship Id="rId20" Type="http://schemas.openxmlformats.org/officeDocument/2006/relationships/image" Target="../media/image310.png"/><Relationship Id="rId29" Type="http://schemas.openxmlformats.org/officeDocument/2006/relationships/image" Target="../media/image319.png"/><Relationship Id="rId41" Type="http://schemas.openxmlformats.org/officeDocument/2006/relationships/image" Target="../media/image331.png"/><Relationship Id="rId54" Type="http://schemas.openxmlformats.org/officeDocument/2006/relationships/image" Target="../media/image344.png"/><Relationship Id="rId1" Type="http://schemas.openxmlformats.org/officeDocument/2006/relationships/slideLayout" Target="../slideLayouts/slideLayout160.xml"/><Relationship Id="rId6" Type="http://schemas.openxmlformats.org/officeDocument/2006/relationships/image" Target="../media/image296.png"/><Relationship Id="rId11" Type="http://schemas.openxmlformats.org/officeDocument/2006/relationships/image" Target="../media/image301.png"/><Relationship Id="rId24" Type="http://schemas.openxmlformats.org/officeDocument/2006/relationships/image" Target="../media/image314.png"/><Relationship Id="rId32" Type="http://schemas.openxmlformats.org/officeDocument/2006/relationships/image" Target="../media/image322.png"/><Relationship Id="rId37" Type="http://schemas.openxmlformats.org/officeDocument/2006/relationships/image" Target="../media/image327.png"/><Relationship Id="rId40" Type="http://schemas.openxmlformats.org/officeDocument/2006/relationships/image" Target="../media/image330.png"/><Relationship Id="rId45" Type="http://schemas.openxmlformats.org/officeDocument/2006/relationships/image" Target="../media/image335.png"/><Relationship Id="rId53" Type="http://schemas.openxmlformats.org/officeDocument/2006/relationships/image" Target="../media/image343.png"/><Relationship Id="rId5" Type="http://schemas.openxmlformats.org/officeDocument/2006/relationships/image" Target="../media/image295.png"/><Relationship Id="rId15" Type="http://schemas.openxmlformats.org/officeDocument/2006/relationships/image" Target="../media/image305.png"/><Relationship Id="rId23" Type="http://schemas.openxmlformats.org/officeDocument/2006/relationships/image" Target="../media/image313.png"/><Relationship Id="rId28" Type="http://schemas.openxmlformats.org/officeDocument/2006/relationships/image" Target="../media/image318.png"/><Relationship Id="rId36" Type="http://schemas.openxmlformats.org/officeDocument/2006/relationships/image" Target="../media/image326.png"/><Relationship Id="rId49" Type="http://schemas.openxmlformats.org/officeDocument/2006/relationships/image" Target="../media/image339.png"/><Relationship Id="rId57" Type="http://schemas.openxmlformats.org/officeDocument/2006/relationships/image" Target="../media/image347.png"/><Relationship Id="rId10" Type="http://schemas.openxmlformats.org/officeDocument/2006/relationships/image" Target="../media/image300.png"/><Relationship Id="rId19" Type="http://schemas.openxmlformats.org/officeDocument/2006/relationships/image" Target="../media/image309.png"/><Relationship Id="rId31" Type="http://schemas.openxmlformats.org/officeDocument/2006/relationships/image" Target="../media/image321.png"/><Relationship Id="rId44" Type="http://schemas.openxmlformats.org/officeDocument/2006/relationships/image" Target="../media/image334.png"/><Relationship Id="rId52" Type="http://schemas.openxmlformats.org/officeDocument/2006/relationships/image" Target="../media/image342.png"/><Relationship Id="rId4" Type="http://schemas.openxmlformats.org/officeDocument/2006/relationships/image" Target="../media/image294.png"/><Relationship Id="rId9" Type="http://schemas.openxmlformats.org/officeDocument/2006/relationships/image" Target="../media/image299.png"/><Relationship Id="rId14" Type="http://schemas.openxmlformats.org/officeDocument/2006/relationships/image" Target="../media/image304.png"/><Relationship Id="rId22" Type="http://schemas.openxmlformats.org/officeDocument/2006/relationships/image" Target="../media/image312.png"/><Relationship Id="rId27" Type="http://schemas.openxmlformats.org/officeDocument/2006/relationships/image" Target="../media/image317.png"/><Relationship Id="rId30" Type="http://schemas.openxmlformats.org/officeDocument/2006/relationships/image" Target="../media/image320.png"/><Relationship Id="rId35" Type="http://schemas.openxmlformats.org/officeDocument/2006/relationships/image" Target="../media/image325.png"/><Relationship Id="rId43" Type="http://schemas.openxmlformats.org/officeDocument/2006/relationships/image" Target="../media/image333.png"/><Relationship Id="rId48" Type="http://schemas.openxmlformats.org/officeDocument/2006/relationships/image" Target="../media/image338.png"/><Relationship Id="rId56" Type="http://schemas.openxmlformats.org/officeDocument/2006/relationships/image" Target="../media/image346.png"/><Relationship Id="rId8" Type="http://schemas.openxmlformats.org/officeDocument/2006/relationships/image" Target="../media/image298.png"/><Relationship Id="rId51" Type="http://schemas.openxmlformats.org/officeDocument/2006/relationships/image" Target="../media/image341.png"/><Relationship Id="rId3" Type="http://schemas.openxmlformats.org/officeDocument/2006/relationships/image" Target="../media/image293.png"/></Relationships>
</file>

<file path=ppt/slides/_rels/slide57.xml.rels><?xml version="1.0" encoding="UTF-8" standalone="yes"?>
<Relationships xmlns="http://schemas.openxmlformats.org/package/2006/relationships"><Relationship Id="rId13" Type="http://schemas.openxmlformats.org/officeDocument/2006/relationships/image" Target="../media/image303.png"/><Relationship Id="rId18" Type="http://schemas.openxmlformats.org/officeDocument/2006/relationships/image" Target="../media/image308.png"/><Relationship Id="rId26" Type="http://schemas.openxmlformats.org/officeDocument/2006/relationships/image" Target="../media/image316.png"/><Relationship Id="rId39" Type="http://schemas.openxmlformats.org/officeDocument/2006/relationships/image" Target="../media/image329.png"/><Relationship Id="rId21" Type="http://schemas.openxmlformats.org/officeDocument/2006/relationships/image" Target="../media/image311.png"/><Relationship Id="rId34" Type="http://schemas.openxmlformats.org/officeDocument/2006/relationships/image" Target="../media/image324.png"/><Relationship Id="rId42" Type="http://schemas.openxmlformats.org/officeDocument/2006/relationships/image" Target="../media/image332.png"/><Relationship Id="rId47" Type="http://schemas.openxmlformats.org/officeDocument/2006/relationships/image" Target="../media/image337.png"/><Relationship Id="rId50" Type="http://schemas.openxmlformats.org/officeDocument/2006/relationships/image" Target="../media/image340.png"/><Relationship Id="rId55" Type="http://schemas.openxmlformats.org/officeDocument/2006/relationships/image" Target="../media/image345.pn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5" Type="http://schemas.openxmlformats.org/officeDocument/2006/relationships/image" Target="../media/image315.png"/><Relationship Id="rId33" Type="http://schemas.openxmlformats.org/officeDocument/2006/relationships/image" Target="../media/image323.png"/><Relationship Id="rId38" Type="http://schemas.openxmlformats.org/officeDocument/2006/relationships/image" Target="../media/image328.png"/><Relationship Id="rId46" Type="http://schemas.openxmlformats.org/officeDocument/2006/relationships/image" Target="../media/image336.png"/><Relationship Id="rId2" Type="http://schemas.openxmlformats.org/officeDocument/2006/relationships/notesSlide" Target="../notesSlides/notesSlide46.xml"/><Relationship Id="rId16" Type="http://schemas.openxmlformats.org/officeDocument/2006/relationships/image" Target="../media/image306.png"/><Relationship Id="rId20" Type="http://schemas.openxmlformats.org/officeDocument/2006/relationships/image" Target="../media/image310.png"/><Relationship Id="rId29" Type="http://schemas.openxmlformats.org/officeDocument/2006/relationships/image" Target="../media/image319.png"/><Relationship Id="rId41" Type="http://schemas.openxmlformats.org/officeDocument/2006/relationships/image" Target="../media/image331.png"/><Relationship Id="rId54" Type="http://schemas.openxmlformats.org/officeDocument/2006/relationships/image" Target="../media/image344.png"/><Relationship Id="rId1" Type="http://schemas.openxmlformats.org/officeDocument/2006/relationships/slideLayout" Target="../slideLayouts/slideLayout160.xml"/><Relationship Id="rId6" Type="http://schemas.openxmlformats.org/officeDocument/2006/relationships/image" Target="../media/image296.png"/><Relationship Id="rId11" Type="http://schemas.openxmlformats.org/officeDocument/2006/relationships/image" Target="../media/image301.png"/><Relationship Id="rId24" Type="http://schemas.openxmlformats.org/officeDocument/2006/relationships/image" Target="../media/image314.png"/><Relationship Id="rId32" Type="http://schemas.openxmlformats.org/officeDocument/2006/relationships/image" Target="../media/image322.png"/><Relationship Id="rId37" Type="http://schemas.openxmlformats.org/officeDocument/2006/relationships/image" Target="../media/image327.png"/><Relationship Id="rId40" Type="http://schemas.openxmlformats.org/officeDocument/2006/relationships/image" Target="../media/image330.png"/><Relationship Id="rId45" Type="http://schemas.openxmlformats.org/officeDocument/2006/relationships/image" Target="../media/image335.png"/><Relationship Id="rId53" Type="http://schemas.openxmlformats.org/officeDocument/2006/relationships/image" Target="../media/image343.png"/><Relationship Id="rId5" Type="http://schemas.openxmlformats.org/officeDocument/2006/relationships/image" Target="../media/image295.png"/><Relationship Id="rId15" Type="http://schemas.openxmlformats.org/officeDocument/2006/relationships/image" Target="../media/image305.png"/><Relationship Id="rId23" Type="http://schemas.openxmlformats.org/officeDocument/2006/relationships/image" Target="../media/image313.png"/><Relationship Id="rId28" Type="http://schemas.openxmlformats.org/officeDocument/2006/relationships/image" Target="../media/image318.png"/><Relationship Id="rId36" Type="http://schemas.openxmlformats.org/officeDocument/2006/relationships/image" Target="../media/image326.png"/><Relationship Id="rId49" Type="http://schemas.openxmlformats.org/officeDocument/2006/relationships/image" Target="../media/image339.png"/><Relationship Id="rId57" Type="http://schemas.openxmlformats.org/officeDocument/2006/relationships/image" Target="../media/image347.png"/><Relationship Id="rId10" Type="http://schemas.openxmlformats.org/officeDocument/2006/relationships/image" Target="../media/image300.png"/><Relationship Id="rId19" Type="http://schemas.openxmlformats.org/officeDocument/2006/relationships/image" Target="../media/image309.png"/><Relationship Id="rId31" Type="http://schemas.openxmlformats.org/officeDocument/2006/relationships/image" Target="../media/image321.png"/><Relationship Id="rId44" Type="http://schemas.openxmlformats.org/officeDocument/2006/relationships/image" Target="../media/image334.png"/><Relationship Id="rId52" Type="http://schemas.openxmlformats.org/officeDocument/2006/relationships/image" Target="../media/image342.png"/><Relationship Id="rId4" Type="http://schemas.openxmlformats.org/officeDocument/2006/relationships/image" Target="../media/image294.png"/><Relationship Id="rId9" Type="http://schemas.openxmlformats.org/officeDocument/2006/relationships/image" Target="../media/image299.png"/><Relationship Id="rId14" Type="http://schemas.openxmlformats.org/officeDocument/2006/relationships/image" Target="../media/image304.png"/><Relationship Id="rId22" Type="http://schemas.openxmlformats.org/officeDocument/2006/relationships/image" Target="../media/image312.png"/><Relationship Id="rId27" Type="http://schemas.openxmlformats.org/officeDocument/2006/relationships/image" Target="../media/image317.png"/><Relationship Id="rId30" Type="http://schemas.openxmlformats.org/officeDocument/2006/relationships/image" Target="../media/image320.png"/><Relationship Id="rId35" Type="http://schemas.openxmlformats.org/officeDocument/2006/relationships/image" Target="../media/image325.png"/><Relationship Id="rId43" Type="http://schemas.openxmlformats.org/officeDocument/2006/relationships/image" Target="../media/image333.png"/><Relationship Id="rId48" Type="http://schemas.openxmlformats.org/officeDocument/2006/relationships/image" Target="../media/image338.png"/><Relationship Id="rId56" Type="http://schemas.openxmlformats.org/officeDocument/2006/relationships/image" Target="../media/image346.png"/><Relationship Id="rId8" Type="http://schemas.openxmlformats.org/officeDocument/2006/relationships/image" Target="../media/image298.png"/><Relationship Id="rId51" Type="http://schemas.openxmlformats.org/officeDocument/2006/relationships/image" Target="../media/image341.png"/><Relationship Id="rId3" Type="http://schemas.openxmlformats.org/officeDocument/2006/relationships/image" Target="../media/image29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3.xml"/></Relationships>
</file>

<file path=ppt/slides/_rels/slide61.xml.rels><?xml version="1.0" encoding="UTF-8" standalone="yes"?>
<Relationships xmlns="http://schemas.openxmlformats.org/package/2006/relationships"><Relationship Id="rId3" Type="http://schemas.openxmlformats.org/officeDocument/2006/relationships/image" Target="../media/image348.emf"/><Relationship Id="rId2" Type="http://schemas.openxmlformats.org/officeDocument/2006/relationships/notesSlide" Target="../notesSlides/notesSlide49.xml"/><Relationship Id="rId1" Type="http://schemas.openxmlformats.org/officeDocument/2006/relationships/slideLayout" Target="../slideLayouts/slideLayout183.xml"/><Relationship Id="rId6" Type="http://schemas.openxmlformats.org/officeDocument/2006/relationships/image" Target="../media/image350.emf"/><Relationship Id="rId5" Type="http://schemas.openxmlformats.org/officeDocument/2006/relationships/image" Target="../media/image273.emf"/><Relationship Id="rId4" Type="http://schemas.openxmlformats.org/officeDocument/2006/relationships/image" Target="../media/image349.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3.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8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65.xml.rels><?xml version="1.0" encoding="UTF-8" standalone="yes"?>
<Relationships xmlns="http://schemas.openxmlformats.org/package/2006/relationships"><Relationship Id="rId13" Type="http://schemas.openxmlformats.org/officeDocument/2006/relationships/image" Target="../media/image296.png"/><Relationship Id="rId18" Type="http://schemas.openxmlformats.org/officeDocument/2006/relationships/image" Target="../media/image301.png"/><Relationship Id="rId26" Type="http://schemas.openxmlformats.org/officeDocument/2006/relationships/image" Target="../media/image303.png"/><Relationship Id="rId39" Type="http://schemas.openxmlformats.org/officeDocument/2006/relationships/image" Target="../media/image328.png"/><Relationship Id="rId3" Type="http://schemas.openxmlformats.org/officeDocument/2006/relationships/image" Target="../media/image319.png"/><Relationship Id="rId21" Type="http://schemas.openxmlformats.org/officeDocument/2006/relationships/image" Target="../media/image335.png"/><Relationship Id="rId34" Type="http://schemas.openxmlformats.org/officeDocument/2006/relationships/image" Target="../media/image315.png"/><Relationship Id="rId42" Type="http://schemas.openxmlformats.org/officeDocument/2006/relationships/image" Target="../media/image341.png"/><Relationship Id="rId47" Type="http://schemas.openxmlformats.org/officeDocument/2006/relationships/image" Target="../media/image346.png"/><Relationship Id="rId50" Type="http://schemas.openxmlformats.org/officeDocument/2006/relationships/image" Target="../media/image309.png"/><Relationship Id="rId7" Type="http://schemas.openxmlformats.org/officeDocument/2006/relationships/image" Target="../media/image322.png"/><Relationship Id="rId12" Type="http://schemas.openxmlformats.org/officeDocument/2006/relationships/image" Target="../media/image295.png"/><Relationship Id="rId17" Type="http://schemas.openxmlformats.org/officeDocument/2006/relationships/image" Target="../media/image300.png"/><Relationship Id="rId25" Type="http://schemas.openxmlformats.org/officeDocument/2006/relationships/image" Target="../media/image302.png"/><Relationship Id="rId33" Type="http://schemas.openxmlformats.org/officeDocument/2006/relationships/image" Target="../media/image314.png"/><Relationship Id="rId38" Type="http://schemas.openxmlformats.org/officeDocument/2006/relationships/image" Target="../media/image327.png"/><Relationship Id="rId46" Type="http://schemas.openxmlformats.org/officeDocument/2006/relationships/image" Target="../media/image345.png"/><Relationship Id="rId2" Type="http://schemas.openxmlformats.org/officeDocument/2006/relationships/notesSlide" Target="../notesSlides/notesSlide52.xml"/><Relationship Id="rId16" Type="http://schemas.openxmlformats.org/officeDocument/2006/relationships/image" Target="../media/image299.png"/><Relationship Id="rId20" Type="http://schemas.openxmlformats.org/officeDocument/2006/relationships/image" Target="../media/image334.png"/><Relationship Id="rId29" Type="http://schemas.openxmlformats.org/officeDocument/2006/relationships/image" Target="../media/image310.png"/><Relationship Id="rId41" Type="http://schemas.openxmlformats.org/officeDocument/2006/relationships/image" Target="../media/image316.png"/><Relationship Id="rId54" Type="http://schemas.openxmlformats.org/officeDocument/2006/relationships/image" Target="../media/image293.png"/><Relationship Id="rId1" Type="http://schemas.openxmlformats.org/officeDocument/2006/relationships/slideLayout" Target="../slideLayouts/slideLayout167.xml"/><Relationship Id="rId6" Type="http://schemas.openxmlformats.org/officeDocument/2006/relationships/image" Target="../media/image318.png"/><Relationship Id="rId11" Type="http://schemas.openxmlformats.org/officeDocument/2006/relationships/image" Target="../media/image294.png"/><Relationship Id="rId24" Type="http://schemas.openxmlformats.org/officeDocument/2006/relationships/image" Target="../media/image338.png"/><Relationship Id="rId32" Type="http://schemas.openxmlformats.org/officeDocument/2006/relationships/image" Target="../media/image313.png"/><Relationship Id="rId37" Type="http://schemas.openxmlformats.org/officeDocument/2006/relationships/image" Target="../media/image326.png"/><Relationship Id="rId40" Type="http://schemas.openxmlformats.org/officeDocument/2006/relationships/image" Target="../media/image329.png"/><Relationship Id="rId45" Type="http://schemas.openxmlformats.org/officeDocument/2006/relationships/image" Target="../media/image344.png"/><Relationship Id="rId53" Type="http://schemas.openxmlformats.org/officeDocument/2006/relationships/image" Target="../media/image307.png"/><Relationship Id="rId5" Type="http://schemas.openxmlformats.org/officeDocument/2006/relationships/image" Target="../media/image317.png"/><Relationship Id="rId15" Type="http://schemas.openxmlformats.org/officeDocument/2006/relationships/image" Target="../media/image298.png"/><Relationship Id="rId23" Type="http://schemas.openxmlformats.org/officeDocument/2006/relationships/image" Target="../media/image337.png"/><Relationship Id="rId28" Type="http://schemas.openxmlformats.org/officeDocument/2006/relationships/image" Target="../media/image305.png"/><Relationship Id="rId36" Type="http://schemas.openxmlformats.org/officeDocument/2006/relationships/image" Target="../media/image325.png"/><Relationship Id="rId49" Type="http://schemas.openxmlformats.org/officeDocument/2006/relationships/image" Target="../media/image308.png"/><Relationship Id="rId10" Type="http://schemas.openxmlformats.org/officeDocument/2006/relationships/image" Target="../media/image332.png"/><Relationship Id="rId19" Type="http://schemas.openxmlformats.org/officeDocument/2006/relationships/image" Target="../media/image333.png"/><Relationship Id="rId31" Type="http://schemas.openxmlformats.org/officeDocument/2006/relationships/image" Target="../media/image312.png"/><Relationship Id="rId44" Type="http://schemas.openxmlformats.org/officeDocument/2006/relationships/image" Target="../media/image343.png"/><Relationship Id="rId52" Type="http://schemas.openxmlformats.org/officeDocument/2006/relationships/image" Target="../media/image323.png"/><Relationship Id="rId4" Type="http://schemas.openxmlformats.org/officeDocument/2006/relationships/image" Target="../media/image320.png"/><Relationship Id="rId9" Type="http://schemas.openxmlformats.org/officeDocument/2006/relationships/image" Target="../media/image331.png"/><Relationship Id="rId14" Type="http://schemas.openxmlformats.org/officeDocument/2006/relationships/image" Target="../media/image297.png"/><Relationship Id="rId22" Type="http://schemas.openxmlformats.org/officeDocument/2006/relationships/image" Target="../media/image336.png"/><Relationship Id="rId27" Type="http://schemas.openxmlformats.org/officeDocument/2006/relationships/image" Target="../media/image304.png"/><Relationship Id="rId30" Type="http://schemas.openxmlformats.org/officeDocument/2006/relationships/image" Target="../media/image311.png"/><Relationship Id="rId35" Type="http://schemas.openxmlformats.org/officeDocument/2006/relationships/image" Target="../media/image324.png"/><Relationship Id="rId43" Type="http://schemas.openxmlformats.org/officeDocument/2006/relationships/image" Target="../media/image342.png"/><Relationship Id="rId48" Type="http://schemas.openxmlformats.org/officeDocument/2006/relationships/image" Target="../media/image306.png"/><Relationship Id="rId8" Type="http://schemas.openxmlformats.org/officeDocument/2006/relationships/image" Target="../media/image330.png"/><Relationship Id="rId51" Type="http://schemas.openxmlformats.org/officeDocument/2006/relationships/image" Target="../media/image32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32.xml"/><Relationship Id="rId1" Type="http://schemas.openxmlformats.org/officeDocument/2006/relationships/themeOverride" Target="../theme/themeOverride2.xml"/><Relationship Id="rId6" Type="http://schemas.openxmlformats.org/officeDocument/2006/relationships/image" Target="../media/image352.emf"/><Relationship Id="rId5" Type="http://schemas.openxmlformats.org/officeDocument/2006/relationships/image" Target="../media/image273.emf"/><Relationship Id="rId4" Type="http://schemas.openxmlformats.org/officeDocument/2006/relationships/image" Target="../media/image351.png"/></Relationships>
</file>

<file path=ppt/slides/_rels/slide67.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54.xml"/><Relationship Id="rId1" Type="http://schemas.openxmlformats.org/officeDocument/2006/relationships/slideLayout" Target="../slideLayouts/slideLayout233.xml"/><Relationship Id="rId4" Type="http://schemas.openxmlformats.org/officeDocument/2006/relationships/image" Target="../media/image354.png"/></Relationships>
</file>

<file path=ppt/slides/_rels/slide68.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19.xml"/></Relationships>
</file>

<file path=ppt/slides/_rels/slide69.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55.xml"/><Relationship Id="rId1" Type="http://schemas.openxmlformats.org/officeDocument/2006/relationships/slideLayout" Target="../slideLayouts/slideLayout166.xml"/><Relationship Id="rId5" Type="http://schemas.openxmlformats.org/officeDocument/2006/relationships/image" Target="../media/image358.png"/><Relationship Id="rId4" Type="http://schemas.openxmlformats.org/officeDocument/2006/relationships/image" Target="../media/image357.png"/></Relationships>
</file>

<file path=ppt/slides/_rels/slide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jpeg"/><Relationship Id="rId10" Type="http://schemas.openxmlformats.org/officeDocument/2006/relationships/hyperlink" Target="https://opensourcehub.microsoft.com/" TargetMode="External"/><Relationship Id="rId4" Type="http://schemas.openxmlformats.org/officeDocument/2006/relationships/image" Target="../media/image68.jpeg"/><Relationship Id="rId9"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77.emf"/></Relationships>
</file>

<file path=ppt/slides/_rels/slide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7.xml"/><Relationship Id="rId1" Type="http://schemas.openxmlformats.org/officeDocument/2006/relationships/slideLayout" Target="../slideLayouts/slideLayout42.xml"/><Relationship Id="rId5" Type="http://schemas.openxmlformats.org/officeDocument/2006/relationships/image" Target="../media/image77.emf"/><Relationship Id="rId4" Type="http://schemas.openxmlformats.org/officeDocument/2006/relationships/image" Target="../media/image7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01932" y="1562035"/>
            <a:ext cx="8255745" cy="564566"/>
          </a:xfrm>
        </p:spPr>
        <p:txBody>
          <a:bodyPr/>
          <a:lstStyle/>
          <a:p>
            <a:r>
              <a:rPr lang="en-US" sz="4500" spc="-147" dirty="0"/>
              <a:t>Empowering Customers:</a:t>
            </a:r>
            <a:br>
              <a:rPr lang="en-US" sz="4500" spc="-147" dirty="0"/>
            </a:br>
            <a:r>
              <a:rPr lang="en-US" sz="4500" spc="-147" dirty="0"/>
              <a:t>Microsoft, Cloud and Open Source</a:t>
            </a:r>
            <a:br>
              <a:rPr lang="en-US" sz="4500" spc="-147" dirty="0"/>
            </a:br>
            <a:r>
              <a:rPr lang="en-US" sz="4500" spc="-147" dirty="0"/>
              <a:t>&amp; Red Hat Update</a:t>
            </a:r>
            <a:endParaRPr lang="en-US" sz="4500" dirty="0"/>
          </a:p>
        </p:txBody>
      </p:sp>
      <p:sp>
        <p:nvSpPr>
          <p:cNvPr id="10" name="Subtitle 9"/>
          <p:cNvSpPr>
            <a:spLocks noGrp="1"/>
          </p:cNvSpPr>
          <p:nvPr>
            <p:ph type="subTitle" idx="1"/>
          </p:nvPr>
        </p:nvSpPr>
        <p:spPr>
          <a:xfrm>
            <a:off x="201931" y="3288037"/>
            <a:ext cx="4373751" cy="461612"/>
          </a:xfrm>
        </p:spPr>
        <p:txBody>
          <a:bodyPr/>
          <a:lstStyle/>
          <a:p>
            <a:r>
              <a:rPr lang="en-US" sz="2000" dirty="0"/>
              <a:t>Leon Jones</a:t>
            </a:r>
          </a:p>
        </p:txBody>
      </p:sp>
      <p:sp>
        <p:nvSpPr>
          <p:cNvPr id="11" name="Text Placeholder 10"/>
          <p:cNvSpPr>
            <a:spLocks noGrp="1"/>
          </p:cNvSpPr>
          <p:nvPr>
            <p:ph type="body" sz="quarter" idx="11"/>
          </p:nvPr>
        </p:nvSpPr>
        <p:spPr>
          <a:xfrm>
            <a:off x="201931" y="3649238"/>
            <a:ext cx="6697814" cy="615501"/>
          </a:xfrm>
        </p:spPr>
        <p:txBody>
          <a:bodyPr/>
          <a:lstStyle/>
          <a:p>
            <a:r>
              <a:rPr lang="en-US" sz="1400" dirty="0"/>
              <a:t>Director Open Source Sales &amp; Marketing Strategy</a:t>
            </a:r>
          </a:p>
          <a:p>
            <a:r>
              <a:rPr lang="en-US" sz="1400" dirty="0"/>
              <a:t>Microsoft Corporation</a:t>
            </a:r>
          </a:p>
        </p:txBody>
      </p:sp>
      <p:sp>
        <p:nvSpPr>
          <p:cNvPr id="5" name="Subtitle 9"/>
          <p:cNvSpPr txBox="1">
            <a:spLocks/>
          </p:cNvSpPr>
          <p:nvPr/>
        </p:nvSpPr>
        <p:spPr>
          <a:xfrm>
            <a:off x="201931" y="4166798"/>
            <a:ext cx="4373751" cy="461612"/>
          </a:xfrm>
          <a:prstGeom prst="rect">
            <a:avLst/>
          </a:prstGeom>
        </p:spPr>
        <p:txBody>
          <a:bodyPr vert="horz" wrap="square" lIns="146263" tIns="91414" rIns="146263" bIns="91414" rtlCol="0" anchor="ctr">
            <a:spAutoFit/>
          </a:bodyPr>
          <a:lstStyle>
            <a:lvl1pPr marL="0" marR="0" indent="0" algn="l" defTabSz="685647" rtl="0" eaLnBrk="1" fontAlgn="auto" latinLnBrk="0" hangingPunct="1">
              <a:lnSpc>
                <a:spcPct val="90000"/>
              </a:lnSpc>
              <a:spcBef>
                <a:spcPct val="20000"/>
              </a:spcBef>
              <a:spcAft>
                <a:spcPts val="0"/>
              </a:spcAft>
              <a:buClrTx/>
              <a:buSzPct val="90000"/>
              <a:buFont typeface="Arial" pitchFamily="34" charset="0"/>
              <a:buNone/>
              <a:tabLst/>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70"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2pPr>
            <a:lvl3pPr marL="672142"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471" kern="1200" spc="0" baseline="0">
                <a:solidFill>
                  <a:schemeClr val="tx1">
                    <a:tint val="75000"/>
                  </a:schemeClr>
                </a:solidFill>
                <a:latin typeface="+mn-lt"/>
                <a:ea typeface="+mn-ea"/>
                <a:cs typeface="+mn-cs"/>
              </a:defRPr>
            </a:lvl3pPr>
            <a:lvl4pPr marL="1008211"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324" kern="1200" spc="0" baseline="0">
                <a:solidFill>
                  <a:schemeClr val="tx1">
                    <a:tint val="75000"/>
                  </a:schemeClr>
                </a:solidFill>
                <a:latin typeface="+mn-lt"/>
                <a:ea typeface="+mn-ea"/>
                <a:cs typeface="+mn-cs"/>
              </a:defRPr>
            </a:lvl4pPr>
            <a:lvl5pPr marL="1344282"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324" kern="1200" spc="0" baseline="0">
                <a:solidFill>
                  <a:schemeClr val="tx1">
                    <a:tint val="75000"/>
                  </a:schemeClr>
                </a:solidFill>
                <a:latin typeface="+mn-lt"/>
                <a:ea typeface="+mn-ea"/>
                <a:cs typeface="+mn-cs"/>
              </a:defRPr>
            </a:lvl5pPr>
            <a:lvl6pPr marL="1680352"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6pPr>
            <a:lvl7pPr marL="2016424"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7pPr>
            <a:lvl8pPr marL="2352493"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8pPr>
            <a:lvl9pPr marL="2688563"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9pPr>
          </a:lstStyle>
          <a:p>
            <a:r>
              <a:rPr lang="en-US" sz="2000" dirty="0"/>
              <a:t>Jim Zimmerman</a:t>
            </a:r>
          </a:p>
        </p:txBody>
      </p:sp>
      <p:sp>
        <p:nvSpPr>
          <p:cNvPr id="6" name="Text Placeholder 10"/>
          <p:cNvSpPr>
            <a:spLocks noGrp="1"/>
          </p:cNvSpPr>
          <p:nvPr>
            <p:ph type="body" sz="quarter" idx="11"/>
          </p:nvPr>
        </p:nvSpPr>
        <p:spPr>
          <a:xfrm>
            <a:off x="201931" y="4527999"/>
            <a:ext cx="6697814" cy="615501"/>
          </a:xfrm>
        </p:spPr>
        <p:txBody>
          <a:bodyPr/>
          <a:lstStyle/>
          <a:p>
            <a:r>
              <a:rPr lang="en-US" sz="1400" dirty="0"/>
              <a:t>Red Hat Alliance Lead</a:t>
            </a:r>
          </a:p>
          <a:p>
            <a:r>
              <a:rPr lang="en-US" sz="1400" dirty="0"/>
              <a:t>Microsoft Corporation</a:t>
            </a:r>
          </a:p>
        </p:txBody>
      </p:sp>
    </p:spTree>
    <p:extLst>
      <p:ext uri="{BB962C8B-B14F-4D97-AF65-F5344CB8AC3E}">
        <p14:creationId xmlns:p14="http://schemas.microsoft.com/office/powerpoint/2010/main" val="328634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8510" y="283698"/>
            <a:ext cx="7921508" cy="4641167"/>
          </a:xfrm>
          <a:prstGeom prst="rect">
            <a:avLst/>
          </a:prstGeom>
        </p:spPr>
      </p:pic>
      <p:sp>
        <p:nvSpPr>
          <p:cNvPr id="71" name="TextBox 70"/>
          <p:cNvSpPr txBox="1"/>
          <p:nvPr/>
        </p:nvSpPr>
        <p:spPr>
          <a:xfrm>
            <a:off x="155590" y="2627776"/>
            <a:ext cx="2291614" cy="1235491"/>
          </a:xfrm>
          <a:prstGeom prst="rect">
            <a:avLst/>
          </a:prstGeom>
          <a:noFill/>
        </p:spPr>
        <p:txBody>
          <a:bodyPr wrap="none" lIns="208419" tIns="208419" rIns="208419" bIns="208419" rtlCol="0">
            <a:spAutoFit/>
          </a:bodyPr>
          <a:lstStyle/>
          <a:p>
            <a:pPr defTabSz="685845">
              <a:lnSpc>
                <a:spcPct val="90000"/>
              </a:lnSpc>
              <a:spcAft>
                <a:spcPts val="441"/>
              </a:spcAft>
              <a:defRPr/>
            </a:pPr>
            <a:r>
              <a:rPr lang="en-US" sz="2941" kern="1200" dirty="0">
                <a:gradFill>
                  <a:gsLst>
                    <a:gs pos="2917">
                      <a:srgbClr val="ECECEC"/>
                    </a:gs>
                    <a:gs pos="30000">
                      <a:srgbClr val="ECECEC"/>
                    </a:gs>
                  </a:gsLst>
                  <a:lin ang="5400000" scaled="0"/>
                </a:gradFill>
                <a:latin typeface="Segoe UI Light"/>
                <a:ea typeface="MS PGothic" panose="020B0600070205080204" pitchFamily="34" charset="-128"/>
                <a:cs typeface="+mn-cs"/>
              </a:rPr>
              <a:t>Hyper-scale</a:t>
            </a:r>
            <a:br>
              <a:rPr lang="en-US" sz="2941" kern="1200" dirty="0">
                <a:gradFill>
                  <a:gsLst>
                    <a:gs pos="2917">
                      <a:srgbClr val="ECECEC"/>
                    </a:gs>
                    <a:gs pos="30000">
                      <a:srgbClr val="ECECEC"/>
                    </a:gs>
                  </a:gsLst>
                  <a:lin ang="5400000" scaled="0"/>
                </a:gradFill>
                <a:latin typeface="Segoe UI Light"/>
                <a:ea typeface="MS PGothic" panose="020B0600070205080204" pitchFamily="34" charset="-128"/>
                <a:cs typeface="+mn-cs"/>
              </a:rPr>
            </a:br>
            <a:r>
              <a:rPr lang="en-US" sz="2941" kern="1200" dirty="0">
                <a:gradFill>
                  <a:gsLst>
                    <a:gs pos="2917">
                      <a:srgbClr val="ECECEC"/>
                    </a:gs>
                    <a:gs pos="30000">
                      <a:srgbClr val="ECECEC"/>
                    </a:gs>
                  </a:gsLst>
                  <a:lin ang="5400000" scaled="0"/>
                </a:gradFill>
                <a:latin typeface="Segoe UI Light"/>
                <a:ea typeface="MS PGothic" panose="020B0600070205080204" pitchFamily="34" charset="-128"/>
                <a:cs typeface="+mn-cs"/>
              </a:rPr>
              <a:t>footprint</a:t>
            </a:r>
          </a:p>
        </p:txBody>
      </p:sp>
      <p:grpSp>
        <p:nvGrpSpPr>
          <p:cNvPr id="72" name="Group 71"/>
          <p:cNvGrpSpPr/>
          <p:nvPr/>
        </p:nvGrpSpPr>
        <p:grpSpPr>
          <a:xfrm>
            <a:off x="374114" y="3687465"/>
            <a:ext cx="1398791" cy="359783"/>
            <a:chOff x="508821" y="5014712"/>
            <a:chExt cx="1902453" cy="489330"/>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27596" cy="489330"/>
            </a:xfrm>
            <a:prstGeom prst="rect">
              <a:avLst/>
            </a:prstGeom>
            <a:noFill/>
          </p:spPr>
          <p:txBody>
            <a:bodyPr wrap="none" lIns="134464" tIns="107571" rIns="134464" bIns="107571" rtlCol="0">
              <a:spAutoFit/>
            </a:bodyPr>
            <a:lstStyle/>
            <a:p>
              <a:pPr defTabSz="685845">
                <a:lnSpc>
                  <a:spcPct val="90000"/>
                </a:lnSpc>
                <a:spcAft>
                  <a:spcPts val="441"/>
                </a:spcAft>
                <a:defRPr/>
              </a:pPr>
              <a:r>
                <a:rPr lang="en-US" sz="1029" kern="1200" cap="all" dirty="0">
                  <a:solidFill>
                    <a:srgbClr val="FFFFFF">
                      <a:lumMod val="85000"/>
                    </a:srgbClr>
                  </a:solidFill>
                  <a:latin typeface="Segoe UI Semibold" panose="020B0702040204020203" pitchFamily="34" charset="0"/>
                  <a:ea typeface="MS PGothic" panose="020B0600070205080204" pitchFamily="34" charset="-128"/>
                  <a:cs typeface="Segoe UI Semibold" panose="020B0702040204020203" pitchFamily="34" charset="0"/>
                </a:rPr>
                <a:t>Azure regions</a:t>
              </a:r>
            </a:p>
          </p:txBody>
        </p:sp>
      </p:grpSp>
      <p:grpSp>
        <p:nvGrpSpPr>
          <p:cNvPr id="39" name="Group 38"/>
          <p:cNvGrpSpPr/>
          <p:nvPr/>
        </p:nvGrpSpPr>
        <p:grpSpPr>
          <a:xfrm>
            <a:off x="117757" y="1529385"/>
            <a:ext cx="2519794" cy="2063102"/>
            <a:chOff x="-2087057" y="3086116"/>
            <a:chExt cx="4108356" cy="2805962"/>
          </a:xfrm>
        </p:grpSpPr>
        <p:sp>
          <p:nvSpPr>
            <p:cNvPr id="40" name="TextBox 39"/>
            <p:cNvSpPr txBox="1"/>
            <p:nvPr/>
          </p:nvSpPr>
          <p:spPr>
            <a:xfrm>
              <a:off x="-2087057" y="3086116"/>
              <a:ext cx="2534072" cy="2165316"/>
            </a:xfrm>
            <a:prstGeom prst="rect">
              <a:avLst/>
            </a:prstGeom>
            <a:noFill/>
          </p:spPr>
          <p:txBody>
            <a:bodyPr wrap="none" lIns="208419" tIns="208419" rIns="208419" bIns="2084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85845">
                <a:spcAft>
                  <a:spcPts val="441"/>
                </a:spcAft>
                <a:defRPr/>
              </a:pPr>
              <a:r>
                <a:rPr lang="en-US" sz="8456" kern="1200" dirty="0">
                  <a:gradFill>
                    <a:gsLst>
                      <a:gs pos="0">
                        <a:srgbClr val="FFFFFF"/>
                      </a:gs>
                      <a:gs pos="100000">
                        <a:srgbClr val="FFFFFF"/>
                      </a:gs>
                    </a:gsLst>
                    <a:lin ang="5400000" scaled="0"/>
                  </a:gradFill>
                  <a:latin typeface="Segoe UI Light"/>
                  <a:ea typeface="MS PGothic" panose="020B0600070205080204" pitchFamily="34" charset="-128"/>
                  <a:cs typeface="+mn-cs"/>
                </a:rPr>
                <a:t>24</a:t>
              </a:r>
            </a:p>
          </p:txBody>
        </p:sp>
        <p:sp>
          <p:nvSpPr>
            <p:cNvPr id="43" name="TextBox 42"/>
            <p:cNvSpPr txBox="1"/>
            <p:nvPr/>
          </p:nvSpPr>
          <p:spPr>
            <a:xfrm>
              <a:off x="-2006254" y="4543813"/>
              <a:ext cx="4027553" cy="1348265"/>
            </a:xfrm>
            <a:prstGeom prst="rect">
              <a:avLst/>
            </a:prstGeom>
            <a:noFill/>
          </p:spPr>
          <p:txBody>
            <a:bodyPr wrap="square" lIns="208419" tIns="208419" rIns="208419" bIns="2084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85845">
                <a:spcAft>
                  <a:spcPts val="441"/>
                </a:spcAft>
                <a:defRPr/>
              </a:pPr>
              <a:r>
                <a:rPr lang="en-US" sz="2059" kern="120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384253" y="3485947"/>
            <a:ext cx="2143016"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84253" y="4148461"/>
            <a:ext cx="2143016"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87987" y="3425810"/>
            <a:ext cx="2470235" cy="971059"/>
          </a:xfrm>
          <a:prstGeom prst="rect">
            <a:avLst/>
          </a:prstGeom>
          <a:noFill/>
          <a:ln>
            <a:noFill/>
          </a:ln>
        </p:spPr>
        <p:txBody>
          <a:bodyPr wrap="square" lIns="208419" tIns="208419" rIns="208419" bIns="2084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85845">
              <a:spcAft>
                <a:spcPts val="441"/>
              </a:spcAft>
              <a:defRPr/>
            </a:pPr>
            <a:r>
              <a:rPr lang="en-US" sz="1324" kern="120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324" kern="120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324" kern="120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6913268" y="3136420"/>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7130373" y="2098297"/>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7183148" y="1696908"/>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6334837" y="2357875"/>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1923" y="2477708"/>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4684053" y="1548983"/>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4454000" y="1530229"/>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3675575" y="3449978"/>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2597279" y="1895487"/>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2427356" y="1918463"/>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2496804" y="1664940"/>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249268" y="1606372"/>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2842140" y="1643768"/>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246443" y="2128242"/>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1803228" y="1910531"/>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7795519" y="1757308"/>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7606050" y="2043325"/>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7937662" y="3872383"/>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7741622" y="4084780"/>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7016830" y="2340356"/>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228817" y="1838570"/>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6401327" y="2731421"/>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2665195" y="1996300"/>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2738523" y="1861588"/>
            <a:ext cx="227085" cy="227080"/>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909513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rot="18900000">
            <a:off x="5075618" y="2096561"/>
            <a:ext cx="855085" cy="85508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5178954" y="366"/>
            <a:ext cx="3965046" cy="51427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2" name="Picture 71"/>
          <p:cNvPicPr>
            <a:picLocks noChangeAspect="1"/>
          </p:cNvPicPr>
          <p:nvPr/>
        </p:nvPicPr>
        <p:blipFill>
          <a:blip r:embed="rId3"/>
          <a:stretch>
            <a:fillRect/>
          </a:stretch>
        </p:blipFill>
        <p:spPr>
          <a:xfrm>
            <a:off x="613432" y="3845726"/>
            <a:ext cx="1587195" cy="1374954"/>
          </a:xfrm>
          <a:prstGeom prst="rect">
            <a:avLst/>
          </a:prstGeom>
        </p:spPr>
      </p:pic>
      <p:pic>
        <p:nvPicPr>
          <p:cNvPr id="90" name="Picture 89"/>
          <p:cNvPicPr>
            <a:picLocks noChangeAspect="1"/>
          </p:cNvPicPr>
          <p:nvPr/>
        </p:nvPicPr>
        <p:blipFill>
          <a:blip r:embed="rId3"/>
          <a:stretch>
            <a:fillRect/>
          </a:stretch>
        </p:blipFill>
        <p:spPr>
          <a:xfrm>
            <a:off x="622720" y="-212526"/>
            <a:ext cx="1576357" cy="1365566"/>
          </a:xfrm>
          <a:prstGeom prst="rect">
            <a:avLst/>
          </a:prstGeom>
        </p:spPr>
      </p:pic>
      <p:pic>
        <p:nvPicPr>
          <p:cNvPr id="93" name="Picture 92"/>
          <p:cNvPicPr>
            <a:picLocks noChangeAspect="1"/>
          </p:cNvPicPr>
          <p:nvPr/>
        </p:nvPicPr>
        <p:blipFill>
          <a:blip r:embed="rId3"/>
          <a:stretch>
            <a:fillRect/>
          </a:stretch>
        </p:blipFill>
        <p:spPr>
          <a:xfrm>
            <a:off x="1799457" y="438759"/>
            <a:ext cx="1605225" cy="1390574"/>
          </a:xfrm>
          <a:prstGeom prst="rect">
            <a:avLst/>
          </a:prstGeom>
        </p:spPr>
      </p:pic>
      <p:pic>
        <p:nvPicPr>
          <p:cNvPr id="94" name="Picture 93"/>
          <p:cNvPicPr>
            <a:picLocks noChangeAspect="1"/>
          </p:cNvPicPr>
          <p:nvPr/>
        </p:nvPicPr>
        <p:blipFill>
          <a:blip r:embed="rId3"/>
          <a:stretch>
            <a:fillRect/>
          </a:stretch>
        </p:blipFill>
        <p:spPr>
          <a:xfrm>
            <a:off x="2976014" y="2495735"/>
            <a:ext cx="1605225" cy="1390574"/>
          </a:xfrm>
          <a:prstGeom prst="rect">
            <a:avLst/>
          </a:prstGeom>
        </p:spPr>
      </p:pic>
      <p:pic>
        <p:nvPicPr>
          <p:cNvPr id="95" name="Picture 94"/>
          <p:cNvPicPr>
            <a:picLocks noChangeAspect="1"/>
          </p:cNvPicPr>
          <p:nvPr/>
        </p:nvPicPr>
        <p:blipFill>
          <a:blip r:embed="rId3"/>
          <a:stretch>
            <a:fillRect/>
          </a:stretch>
        </p:blipFill>
        <p:spPr>
          <a:xfrm>
            <a:off x="1799457" y="3168053"/>
            <a:ext cx="1605225" cy="1390574"/>
          </a:xfrm>
          <a:prstGeom prst="rect">
            <a:avLst/>
          </a:prstGeom>
        </p:spPr>
      </p:pic>
      <p:sp>
        <p:nvSpPr>
          <p:cNvPr id="96" name="Hexagon 95"/>
          <p:cNvSpPr/>
          <p:nvPr/>
        </p:nvSpPr>
        <p:spPr bwMode="auto">
          <a:xfrm>
            <a:off x="4811615" y="687850"/>
            <a:ext cx="1522259" cy="1312291"/>
          </a:xfrm>
          <a:prstGeom prst="hexagon">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75" eaLnBrk="0" fontAlgn="base" hangingPunct="0">
              <a:lnSpc>
                <a:spcPct val="90000"/>
              </a:lnSpc>
              <a:spcBef>
                <a:spcPct val="0"/>
              </a:spcBef>
              <a:spcAft>
                <a:spcPct val="0"/>
              </a:spcAft>
              <a:defRPr/>
            </a:pPr>
            <a:endParaRPr lang="en-US" sz="1102"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97" name="Picture 96"/>
          <p:cNvPicPr>
            <a:picLocks noChangeAspect="1"/>
          </p:cNvPicPr>
          <p:nvPr/>
        </p:nvPicPr>
        <p:blipFill>
          <a:blip r:embed="rId3"/>
          <a:stretch>
            <a:fillRect/>
          </a:stretch>
        </p:blipFill>
        <p:spPr>
          <a:xfrm>
            <a:off x="-553638" y="455315"/>
            <a:ext cx="1576357" cy="1365566"/>
          </a:xfrm>
          <a:prstGeom prst="rect">
            <a:avLst/>
          </a:prstGeom>
        </p:spPr>
      </p:pic>
      <p:pic>
        <p:nvPicPr>
          <p:cNvPr id="98" name="Picture 97"/>
          <p:cNvPicPr>
            <a:picLocks noChangeAspect="1"/>
          </p:cNvPicPr>
          <p:nvPr/>
        </p:nvPicPr>
        <p:blipFill>
          <a:blip r:embed="rId3"/>
          <a:stretch>
            <a:fillRect/>
          </a:stretch>
        </p:blipFill>
        <p:spPr>
          <a:xfrm>
            <a:off x="-553637" y="-889322"/>
            <a:ext cx="1576357" cy="1365566"/>
          </a:xfrm>
          <a:prstGeom prst="rect">
            <a:avLst/>
          </a:prstGeom>
        </p:spPr>
      </p:pic>
      <p:pic>
        <p:nvPicPr>
          <p:cNvPr id="99" name="Picture 98"/>
          <p:cNvPicPr>
            <a:picLocks noChangeAspect="1"/>
          </p:cNvPicPr>
          <p:nvPr/>
        </p:nvPicPr>
        <p:blipFill>
          <a:blip r:embed="rId3"/>
          <a:stretch>
            <a:fillRect/>
          </a:stretch>
        </p:blipFill>
        <p:spPr>
          <a:xfrm>
            <a:off x="-549094" y="3177107"/>
            <a:ext cx="1576357" cy="1365566"/>
          </a:xfrm>
          <a:prstGeom prst="rect">
            <a:avLst/>
          </a:prstGeom>
        </p:spPr>
      </p:pic>
      <p:pic>
        <p:nvPicPr>
          <p:cNvPr id="100" name="Picture 99"/>
          <p:cNvPicPr>
            <a:picLocks noChangeAspect="1"/>
          </p:cNvPicPr>
          <p:nvPr/>
        </p:nvPicPr>
        <p:blipFill>
          <a:blip r:embed="rId3"/>
          <a:stretch>
            <a:fillRect/>
          </a:stretch>
        </p:blipFill>
        <p:spPr>
          <a:xfrm>
            <a:off x="-549094" y="1810546"/>
            <a:ext cx="1576357" cy="1372625"/>
          </a:xfrm>
          <a:prstGeom prst="rect">
            <a:avLst/>
          </a:prstGeom>
        </p:spPr>
      </p:pic>
      <p:sp>
        <p:nvSpPr>
          <p:cNvPr id="101" name="Rectangle 100"/>
          <p:cNvSpPr/>
          <p:nvPr/>
        </p:nvSpPr>
        <p:spPr bwMode="auto">
          <a:xfrm>
            <a:off x="0" y="366"/>
            <a:ext cx="4840861" cy="5142770"/>
          </a:xfrm>
          <a:prstGeom prst="rect">
            <a:avLst/>
          </a:prstGeom>
          <a:gradFill flip="none" rotWithShape="1">
            <a:gsLst>
              <a:gs pos="0">
                <a:srgbClr val="0078D7">
                  <a:alpha val="0"/>
                </a:srgbClr>
              </a:gs>
              <a:gs pos="100000">
                <a:srgbClr val="0078D7"/>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801937" y="1806068"/>
            <a:ext cx="1585995" cy="1371496"/>
            <a:chOff x="2450758" y="2455881"/>
            <a:chExt cx="2157064" cy="1865330"/>
          </a:xfrm>
        </p:grpSpPr>
        <p:pic>
          <p:nvPicPr>
            <p:cNvPr id="103" name="Picture 102"/>
            <p:cNvPicPr>
              <a:picLocks noChangeAspect="1"/>
            </p:cNvPicPr>
            <p:nvPr/>
          </p:nvPicPr>
          <p:blipFill>
            <a:blip r:embed="rId4"/>
            <a:stretch>
              <a:fillRect/>
            </a:stretch>
          </p:blipFill>
          <p:spPr>
            <a:xfrm>
              <a:off x="2450758" y="2455881"/>
              <a:ext cx="2157064" cy="1865330"/>
            </a:xfrm>
            <a:prstGeom prst="rect">
              <a:avLst/>
            </a:prstGeom>
          </p:spPr>
        </p:pic>
        <p:sp>
          <p:nvSpPr>
            <p:cNvPr id="104" name="Rectangle 103"/>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105" name="Group 104"/>
          <p:cNvGrpSpPr/>
          <p:nvPr/>
        </p:nvGrpSpPr>
        <p:grpSpPr>
          <a:xfrm>
            <a:off x="622755" y="2491996"/>
            <a:ext cx="1585995" cy="1371496"/>
            <a:chOff x="846989" y="3388791"/>
            <a:chExt cx="2157064" cy="1865330"/>
          </a:xfrm>
        </p:grpSpPr>
        <p:pic>
          <p:nvPicPr>
            <p:cNvPr id="106" name="Picture 105"/>
            <p:cNvPicPr>
              <a:picLocks noChangeAspect="1"/>
            </p:cNvPicPr>
            <p:nvPr/>
          </p:nvPicPr>
          <p:blipFill>
            <a:blip r:embed="rId4"/>
            <a:stretch>
              <a:fillRect/>
            </a:stretch>
          </p:blipFill>
          <p:spPr>
            <a:xfrm>
              <a:off x="846989" y="3388791"/>
              <a:ext cx="2157064" cy="1865330"/>
            </a:xfrm>
            <a:prstGeom prst="rect">
              <a:avLst/>
            </a:prstGeom>
          </p:spPr>
        </p:pic>
        <p:sp>
          <p:nvSpPr>
            <p:cNvPr id="107" name="Rectangle 106"/>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108" name="Group 107"/>
          <p:cNvGrpSpPr/>
          <p:nvPr/>
        </p:nvGrpSpPr>
        <p:grpSpPr>
          <a:xfrm>
            <a:off x="617748" y="1137970"/>
            <a:ext cx="1585995" cy="1371496"/>
            <a:chOff x="840179" y="1547221"/>
            <a:chExt cx="2157064" cy="1865330"/>
          </a:xfrm>
        </p:grpSpPr>
        <p:pic>
          <p:nvPicPr>
            <p:cNvPr id="109" name="Picture 108"/>
            <p:cNvPicPr>
              <a:picLocks noChangeAspect="1"/>
            </p:cNvPicPr>
            <p:nvPr/>
          </p:nvPicPr>
          <p:blipFill>
            <a:blip r:embed="rId4"/>
            <a:stretch>
              <a:fillRect/>
            </a:stretch>
          </p:blipFill>
          <p:spPr>
            <a:xfrm>
              <a:off x="840179" y="1547221"/>
              <a:ext cx="2157064" cy="1865330"/>
            </a:xfrm>
            <a:prstGeom prst="rect">
              <a:avLst/>
            </a:prstGeom>
          </p:spPr>
        </p:pic>
        <p:sp>
          <p:nvSpPr>
            <p:cNvPr id="110" name="Rectangle 109"/>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111" name="Picture 110"/>
          <p:cNvPicPr>
            <a:picLocks noChangeAspect="1"/>
          </p:cNvPicPr>
          <p:nvPr/>
        </p:nvPicPr>
        <p:blipFill>
          <a:blip r:embed="rId3"/>
          <a:stretch>
            <a:fillRect/>
          </a:stretch>
        </p:blipFill>
        <p:spPr>
          <a:xfrm>
            <a:off x="-550592" y="4525694"/>
            <a:ext cx="1576357" cy="1365566"/>
          </a:xfrm>
          <a:prstGeom prst="rect">
            <a:avLst/>
          </a:prstGeom>
        </p:spPr>
      </p:pic>
      <p:sp>
        <p:nvSpPr>
          <p:cNvPr id="112" name="TextBox 111"/>
          <p:cNvSpPr txBox="1"/>
          <p:nvPr/>
        </p:nvSpPr>
        <p:spPr>
          <a:xfrm>
            <a:off x="5356372" y="375562"/>
            <a:ext cx="3600243" cy="624534"/>
          </a:xfrm>
          <a:prstGeom prst="rect">
            <a:avLst/>
          </a:prstGeom>
        </p:spPr>
        <p:txBody>
          <a:bodyPr wrap="square" lIns="134464" tIns="107571" rIns="134464" bIns="107571" rtlCol="0">
            <a:spAutoFit/>
          </a:bodyPr>
          <a:lstStyle>
            <a:defPPr>
              <a:defRPr lang="en-US"/>
            </a:defPPr>
            <a:lvl1pPr defTabSz="932372" eaLnBrk="0" fontAlgn="base" hangingPunct="0">
              <a:lnSpc>
                <a:spcPct val="90000"/>
              </a:lnSpc>
              <a:spcBef>
                <a:spcPct val="0"/>
              </a:spcBef>
              <a:spcAft>
                <a:spcPts val="600"/>
              </a:spcAft>
              <a:defRPr sz="4000">
                <a:gradFill>
                  <a:gsLst>
                    <a:gs pos="81416">
                      <a:srgbClr val="0078D7"/>
                    </a:gs>
                    <a:gs pos="68142">
                      <a:srgbClr val="0078D7"/>
                    </a:gs>
                  </a:gsLst>
                  <a:lin ang="0" scaled="0"/>
                </a:gradFill>
                <a:latin typeface="Segoe UI Light"/>
                <a:ea typeface="MS PGothic" panose="020B0600070205080204" pitchFamily="34" charset="-128"/>
              </a:defRPr>
            </a:lvl1pPr>
          </a:lstStyle>
          <a:p>
            <a:pPr defTabSz="685573">
              <a:spcAft>
                <a:spcPts val="441"/>
              </a:spcAft>
              <a:defRPr/>
            </a:pPr>
            <a:r>
              <a:rPr lang="en-US" sz="2941" dirty="0">
                <a:cs typeface="+mn-cs"/>
              </a:rPr>
              <a:t>Open + Flexible</a:t>
            </a:r>
          </a:p>
        </p:txBody>
      </p:sp>
      <p:pic>
        <p:nvPicPr>
          <p:cNvPr id="113" name="Picture 112"/>
          <p:cNvPicPr>
            <a:picLocks noChangeAspect="1"/>
          </p:cNvPicPr>
          <p:nvPr/>
        </p:nvPicPr>
        <p:blipFill>
          <a:blip r:embed="rId5"/>
          <a:stretch>
            <a:fillRect/>
          </a:stretch>
        </p:blipFill>
        <p:spPr>
          <a:xfrm>
            <a:off x="2983571" y="1126603"/>
            <a:ext cx="1583261" cy="1369132"/>
          </a:xfrm>
          <a:prstGeom prst="rect">
            <a:avLst/>
          </a:prstGeom>
        </p:spPr>
      </p:pic>
      <p:sp>
        <p:nvSpPr>
          <p:cNvPr id="114" name="Rectangle 113"/>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grpSp>
        <p:nvGrpSpPr>
          <p:cNvPr id="115" name="Group 114"/>
          <p:cNvGrpSpPr/>
          <p:nvPr/>
        </p:nvGrpSpPr>
        <p:grpSpPr>
          <a:xfrm>
            <a:off x="5562122" y="1899559"/>
            <a:ext cx="3235656" cy="516490"/>
            <a:chOff x="7564871" y="2864621"/>
            <a:chExt cx="4400717" cy="702462"/>
          </a:xfrm>
        </p:grpSpPr>
        <p:pic>
          <p:nvPicPr>
            <p:cNvPr id="116" name="Picture 10" descr="https://encrypted-tbn3.gstatic.com/images?q=tbn:ANd9GcQgAB8I4GUYPGAuHqEufTpFML_JWZior9mwUJP3P5Tro4I_bcL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118" name="Group 117"/>
            <p:cNvGrpSpPr/>
            <p:nvPr/>
          </p:nvGrpSpPr>
          <p:grpSpPr>
            <a:xfrm>
              <a:off x="10621438" y="2918449"/>
              <a:ext cx="497036" cy="568990"/>
              <a:chOff x="11227523" y="2315027"/>
              <a:chExt cx="565700" cy="647594"/>
            </a:xfrm>
          </p:grpSpPr>
          <p:pic>
            <p:nvPicPr>
              <p:cNvPr id="121" name="Picture 12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22" name="Picture 121"/>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19" name="Picture 4" descr="https://tool.microsoftsca.com/Content/assets/clients/928527.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120" name="Picture 2" descr="http://blog.cloudfoundry.com/wp-content/static/cfcom/assets/images/logocf300squar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123" name="Group 122"/>
          <p:cNvGrpSpPr/>
          <p:nvPr/>
        </p:nvGrpSpPr>
        <p:grpSpPr>
          <a:xfrm>
            <a:off x="5577915" y="1143946"/>
            <a:ext cx="3097033" cy="466052"/>
            <a:chOff x="7586351" y="1836934"/>
            <a:chExt cx="4212180" cy="633863"/>
          </a:xfrm>
        </p:grpSpPr>
        <p:pic>
          <p:nvPicPr>
            <p:cNvPr id="124" name="Picture 123"/>
            <p:cNvPicPr>
              <a:picLocks noChangeAspect="1"/>
            </p:cNvPicPr>
            <p:nvPr/>
          </p:nvPicPr>
          <p:blipFill>
            <a:blip r:embed="rId1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125" name="Picture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126" name="Picture 1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127" name="Picture 126"/>
            <p:cNvPicPr>
              <a:picLocks noChangeAspect="1"/>
            </p:cNvPicPr>
            <p:nvPr/>
          </p:nvPicPr>
          <p:blipFill>
            <a:blip r:embed="rId15"/>
            <a:stretch>
              <a:fillRect/>
            </a:stretch>
          </p:blipFill>
          <p:spPr>
            <a:xfrm>
              <a:off x="11175677" y="1839638"/>
              <a:ext cx="622854" cy="631159"/>
            </a:xfrm>
            <a:prstGeom prst="rect">
              <a:avLst/>
            </a:prstGeom>
            <a:solidFill>
              <a:srgbClr val="FFFFFF">
                <a:lumMod val="75000"/>
              </a:srgbClr>
            </a:solidFill>
          </p:spPr>
        </p:pic>
      </p:grpSp>
      <p:grpSp>
        <p:nvGrpSpPr>
          <p:cNvPr id="128" name="Group 127"/>
          <p:cNvGrpSpPr/>
          <p:nvPr/>
        </p:nvGrpSpPr>
        <p:grpSpPr>
          <a:xfrm>
            <a:off x="5591353" y="2582238"/>
            <a:ext cx="3106149" cy="440947"/>
            <a:chOff x="7604627" y="3793110"/>
            <a:chExt cx="4224579" cy="599719"/>
          </a:xfrm>
        </p:grpSpPr>
        <p:pic>
          <p:nvPicPr>
            <p:cNvPr id="129" name="Picture 4" descr="http://www.jbase.com/new/products/images/java.png"/>
            <p:cNvPicPr>
              <a:picLocks noChangeAspect="1" noChangeArrowheads="1"/>
            </p:cNvPicPr>
            <p:nvPr/>
          </p:nvPicPr>
          <p:blipFill>
            <a:blip r:embed="rId16" cstate="print">
              <a:extLst/>
            </a:blip>
            <a:srcRect/>
            <a:stretch>
              <a:fillRect/>
            </a:stretch>
          </p:blipFill>
          <p:spPr bwMode="auto">
            <a:xfrm>
              <a:off x="9849053" y="3793110"/>
              <a:ext cx="296980" cy="584976"/>
            </a:xfrm>
            <a:prstGeom prst="rect">
              <a:avLst/>
            </a:prstGeom>
          </p:spPr>
        </p:pic>
        <p:pic>
          <p:nvPicPr>
            <p:cNvPr id="130" name="Picture 129" descr="PHP.png"/>
            <p:cNvPicPr>
              <a:picLocks noChangeAspect="1"/>
            </p:cNvPicPr>
            <p:nvPr/>
          </p:nvPicPr>
          <p:blipFill>
            <a:blip r:embed="rId17" cstate="print">
              <a:extLst/>
            </a:blip>
            <a:stretch>
              <a:fillRect/>
            </a:stretch>
          </p:blipFill>
          <p:spPr>
            <a:xfrm>
              <a:off x="10488677" y="3994512"/>
              <a:ext cx="651233" cy="361584"/>
            </a:xfrm>
            <a:prstGeom prst="rect">
              <a:avLst/>
            </a:prstGeom>
          </p:spPr>
        </p:pic>
        <p:pic>
          <p:nvPicPr>
            <p:cNvPr id="131" name="Picture 13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132" name="Picture 13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399508" y="3876343"/>
              <a:ext cx="429698" cy="493243"/>
            </a:xfrm>
            <a:prstGeom prst="rect">
              <a:avLst/>
            </a:prstGeom>
          </p:spPr>
        </p:pic>
        <p:pic>
          <p:nvPicPr>
            <p:cNvPr id="133" name="Picture 13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134" name="Group 133"/>
          <p:cNvGrpSpPr/>
          <p:nvPr/>
        </p:nvGrpSpPr>
        <p:grpSpPr>
          <a:xfrm>
            <a:off x="5546959" y="1024438"/>
            <a:ext cx="3280878" cy="2887034"/>
            <a:chOff x="7544249" y="1674394"/>
            <a:chExt cx="4462222" cy="3926567"/>
          </a:xfrm>
        </p:grpSpPr>
        <p:cxnSp>
          <p:nvCxnSpPr>
            <p:cNvPr id="135" name="Straight Connector 134"/>
            <p:cNvCxnSpPr/>
            <p:nvPr/>
          </p:nvCxnSpPr>
          <p:spPr>
            <a:xfrm>
              <a:off x="7544249" y="1674394"/>
              <a:ext cx="4462222" cy="0"/>
            </a:xfrm>
            <a:prstGeom prst="line">
              <a:avLst/>
            </a:prstGeom>
            <a:noFill/>
            <a:ln w="9525" cap="flat" cmpd="sng" algn="ctr">
              <a:solidFill>
                <a:srgbClr val="0078D7"/>
              </a:solidFill>
              <a:prstDash val="dash"/>
            </a:ln>
            <a:effectLst/>
          </p:spPr>
        </p:cxnSp>
        <p:cxnSp>
          <p:nvCxnSpPr>
            <p:cNvPr id="136" name="Straight Connector 135"/>
            <p:cNvCxnSpPr/>
            <p:nvPr/>
          </p:nvCxnSpPr>
          <p:spPr>
            <a:xfrm>
              <a:off x="7544249" y="2656036"/>
              <a:ext cx="4462222" cy="0"/>
            </a:xfrm>
            <a:prstGeom prst="line">
              <a:avLst/>
            </a:prstGeom>
            <a:noFill/>
            <a:ln w="9525" cap="flat" cmpd="sng" algn="ctr">
              <a:solidFill>
                <a:srgbClr val="0078D7"/>
              </a:solidFill>
              <a:prstDash val="dash"/>
            </a:ln>
            <a:effectLst/>
          </p:spPr>
        </p:cxnSp>
        <p:cxnSp>
          <p:nvCxnSpPr>
            <p:cNvPr id="137" name="Straight Connector 136"/>
            <p:cNvCxnSpPr/>
            <p:nvPr/>
          </p:nvCxnSpPr>
          <p:spPr>
            <a:xfrm>
              <a:off x="7544249" y="3637678"/>
              <a:ext cx="4462222" cy="0"/>
            </a:xfrm>
            <a:prstGeom prst="line">
              <a:avLst/>
            </a:prstGeom>
            <a:noFill/>
            <a:ln w="9525" cap="flat" cmpd="sng" algn="ctr">
              <a:solidFill>
                <a:srgbClr val="0078D7"/>
              </a:solidFill>
              <a:prstDash val="dash"/>
            </a:ln>
            <a:effectLst/>
          </p:spPr>
        </p:cxnSp>
        <p:cxnSp>
          <p:nvCxnSpPr>
            <p:cNvPr id="138" name="Straight Connector 137"/>
            <p:cNvCxnSpPr/>
            <p:nvPr/>
          </p:nvCxnSpPr>
          <p:spPr>
            <a:xfrm>
              <a:off x="7544249" y="5600961"/>
              <a:ext cx="4462222" cy="0"/>
            </a:xfrm>
            <a:prstGeom prst="line">
              <a:avLst/>
            </a:prstGeom>
            <a:noFill/>
            <a:ln w="9525" cap="flat" cmpd="sng" algn="ctr">
              <a:solidFill>
                <a:srgbClr val="0078D7"/>
              </a:solidFill>
              <a:prstDash val="dash"/>
            </a:ln>
            <a:effectLst/>
          </p:spPr>
        </p:cxnSp>
        <p:cxnSp>
          <p:nvCxnSpPr>
            <p:cNvPr id="139" name="Straight Connector 138"/>
            <p:cNvCxnSpPr/>
            <p:nvPr/>
          </p:nvCxnSpPr>
          <p:spPr>
            <a:xfrm>
              <a:off x="7544249" y="4619320"/>
              <a:ext cx="4462222" cy="0"/>
            </a:xfrm>
            <a:prstGeom prst="line">
              <a:avLst/>
            </a:prstGeom>
            <a:noFill/>
            <a:ln w="9525" cap="flat" cmpd="sng" algn="ctr">
              <a:solidFill>
                <a:srgbClr val="0078D7"/>
              </a:solidFill>
              <a:prstDash val="dash"/>
            </a:ln>
            <a:effectLst/>
          </p:spPr>
        </p:cxnSp>
      </p:grpSp>
      <p:grpSp>
        <p:nvGrpSpPr>
          <p:cNvPr id="140" name="Group 139"/>
          <p:cNvGrpSpPr/>
          <p:nvPr/>
        </p:nvGrpSpPr>
        <p:grpSpPr>
          <a:xfrm>
            <a:off x="5481188" y="1030473"/>
            <a:ext cx="2150515" cy="3114669"/>
            <a:chOff x="7454796" y="1682603"/>
            <a:chExt cx="2924850" cy="4236166"/>
          </a:xfrm>
        </p:grpSpPr>
        <p:sp>
          <p:nvSpPr>
            <p:cNvPr id="141" name="TextBox 140"/>
            <p:cNvSpPr txBox="1"/>
            <p:nvPr/>
          </p:nvSpPr>
          <p:spPr>
            <a:xfrm>
              <a:off x="7454796" y="2662483"/>
              <a:ext cx="1599115" cy="294936"/>
            </a:xfrm>
            <a:prstGeom prst="rect">
              <a:avLst/>
            </a:prstGeom>
            <a:noFill/>
          </p:spPr>
          <p:txBody>
            <a:bodyPr wrap="square" rtlCol="0">
              <a:spAutoFit/>
            </a:bodyPr>
            <a:lstStyle/>
            <a:p>
              <a:pPr defTabSz="685271" eaLnBrk="0" fontAlgn="base" hangingPunct="0">
                <a:spcBef>
                  <a:spcPct val="0"/>
                </a:spcBef>
                <a:spcAft>
                  <a:spcPct val="0"/>
                </a:spcAft>
                <a:defRPr/>
              </a:pPr>
              <a:r>
                <a:rPr lang="en-US" sz="809" kern="120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142" name="TextBox 141"/>
            <p:cNvSpPr txBox="1"/>
            <p:nvPr/>
          </p:nvSpPr>
          <p:spPr>
            <a:xfrm>
              <a:off x="7454796" y="5623833"/>
              <a:ext cx="1282827" cy="294936"/>
            </a:xfrm>
            <a:prstGeom prst="rect">
              <a:avLst/>
            </a:prstGeom>
            <a:noFill/>
          </p:spPr>
          <p:txBody>
            <a:bodyPr wrap="square" rtlCol="0">
              <a:spAutoFit/>
            </a:bodyPr>
            <a:lstStyle/>
            <a:p>
              <a:pPr defTabSz="685271" eaLnBrk="0" fontAlgn="base" hangingPunct="0">
                <a:spcBef>
                  <a:spcPct val="0"/>
                </a:spcBef>
                <a:spcAft>
                  <a:spcPct val="0"/>
                </a:spcAft>
                <a:defRPr/>
              </a:pPr>
              <a:r>
                <a:rPr lang="en-US" sz="809" kern="120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Infrastructure</a:t>
              </a:r>
            </a:p>
          </p:txBody>
        </p:sp>
        <p:sp>
          <p:nvSpPr>
            <p:cNvPr id="143" name="TextBox 142"/>
            <p:cNvSpPr txBox="1"/>
            <p:nvPr/>
          </p:nvSpPr>
          <p:spPr>
            <a:xfrm>
              <a:off x="7454796" y="1682603"/>
              <a:ext cx="1330570" cy="294936"/>
            </a:xfrm>
            <a:prstGeom prst="rect">
              <a:avLst/>
            </a:prstGeom>
            <a:noFill/>
          </p:spPr>
          <p:txBody>
            <a:bodyPr wrap="square" rtlCol="0">
              <a:spAutoFit/>
            </a:bodyPr>
            <a:lstStyle/>
            <a:p>
              <a:pPr defTabSz="685271" eaLnBrk="0" fontAlgn="base" hangingPunct="0">
                <a:spcBef>
                  <a:spcPct val="0"/>
                </a:spcBef>
                <a:spcAft>
                  <a:spcPct val="0"/>
                </a:spcAft>
                <a:defRPr/>
              </a:pPr>
              <a:r>
                <a:rPr lang="en-US" sz="809" kern="120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Management</a:t>
              </a:r>
            </a:p>
          </p:txBody>
        </p:sp>
        <p:sp>
          <p:nvSpPr>
            <p:cNvPr id="144" name="TextBox 143"/>
            <p:cNvSpPr txBox="1"/>
            <p:nvPr/>
          </p:nvSpPr>
          <p:spPr>
            <a:xfrm>
              <a:off x="7454796" y="4646098"/>
              <a:ext cx="2924850" cy="294936"/>
            </a:xfrm>
            <a:prstGeom prst="rect">
              <a:avLst/>
            </a:prstGeom>
            <a:noFill/>
          </p:spPr>
          <p:txBody>
            <a:bodyPr wrap="square" rtlCol="0">
              <a:spAutoFit/>
            </a:bodyPr>
            <a:lstStyle/>
            <a:p>
              <a:pPr defTabSz="685271" eaLnBrk="0" fontAlgn="base" hangingPunct="0">
                <a:spcBef>
                  <a:spcPct val="0"/>
                </a:spcBef>
                <a:spcAft>
                  <a:spcPct val="0"/>
                </a:spcAft>
                <a:defRPr/>
              </a:pPr>
              <a:r>
                <a:rPr lang="en-US" sz="809" kern="120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Databases &amp; Middleware</a:t>
              </a:r>
            </a:p>
          </p:txBody>
        </p:sp>
        <p:sp>
          <p:nvSpPr>
            <p:cNvPr id="145" name="TextBox 144"/>
            <p:cNvSpPr txBox="1"/>
            <p:nvPr/>
          </p:nvSpPr>
          <p:spPr>
            <a:xfrm>
              <a:off x="7454796" y="3648041"/>
              <a:ext cx="1599115" cy="294936"/>
            </a:xfrm>
            <a:prstGeom prst="rect">
              <a:avLst/>
            </a:prstGeom>
            <a:noFill/>
          </p:spPr>
          <p:txBody>
            <a:bodyPr wrap="square" rtlCol="0">
              <a:spAutoFit/>
            </a:bodyPr>
            <a:lstStyle/>
            <a:p>
              <a:pPr defTabSz="685271" eaLnBrk="0" fontAlgn="base" hangingPunct="0">
                <a:spcBef>
                  <a:spcPct val="0"/>
                </a:spcBef>
                <a:spcAft>
                  <a:spcPct val="0"/>
                </a:spcAft>
                <a:defRPr/>
              </a:pPr>
              <a:r>
                <a:rPr lang="en-US" sz="809" kern="120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 Frameworks</a:t>
              </a:r>
            </a:p>
          </p:txBody>
        </p:sp>
      </p:grpSp>
      <p:grpSp>
        <p:nvGrpSpPr>
          <p:cNvPr id="146" name="Group 145"/>
          <p:cNvGrpSpPr/>
          <p:nvPr/>
        </p:nvGrpSpPr>
        <p:grpSpPr>
          <a:xfrm>
            <a:off x="5613055" y="4070405"/>
            <a:ext cx="3269670" cy="686330"/>
            <a:chOff x="7634144" y="5817120"/>
            <a:chExt cx="4446978" cy="933457"/>
          </a:xfrm>
        </p:grpSpPr>
        <p:pic>
          <p:nvPicPr>
            <p:cNvPr id="147" name="Picture 14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148" name="Group 147"/>
            <p:cNvGrpSpPr/>
            <p:nvPr/>
          </p:nvGrpSpPr>
          <p:grpSpPr>
            <a:xfrm>
              <a:off x="9143365" y="5868346"/>
              <a:ext cx="1035987" cy="882231"/>
              <a:chOff x="8932263" y="5481436"/>
              <a:chExt cx="1035987" cy="882231"/>
            </a:xfrm>
          </p:grpSpPr>
          <p:sp>
            <p:nvSpPr>
              <p:cNvPr id="150"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34371" tIns="107497" rIns="134371" bIns="107497" numCol="1" spcCol="0" rtlCol="0" fromWordArt="0" anchor="t" anchorCtr="0" forceAA="0" compatLnSpc="1">
                <a:prstTxWarp prst="textNoShape">
                  <a:avLst/>
                </a:prstTxWarp>
                <a:noAutofit/>
              </a:bodyPr>
              <a:lstStyle/>
              <a:p>
                <a:pPr algn="ctr" defTabSz="671613" eaLnBrk="0" fontAlgn="base" hangingPunct="0">
                  <a:lnSpc>
                    <a:spcPct val="90000"/>
                  </a:lnSpc>
                  <a:spcBef>
                    <a:spcPct val="0"/>
                  </a:spcBef>
                  <a:spcAft>
                    <a:spcPct val="0"/>
                  </a:spcAft>
                  <a:defRPr/>
                </a:pPr>
                <a:endParaRPr lang="en-US" sz="1470" spc="-37" dirty="0">
                  <a:gradFill>
                    <a:gsLst>
                      <a:gs pos="1250">
                        <a:srgbClr val="EFEFEF"/>
                      </a:gs>
                      <a:gs pos="10417">
                        <a:srgbClr val="EFEFEF"/>
                      </a:gs>
                    </a:gsLst>
                    <a:lin ang="5400000" scaled="0"/>
                  </a:gradFill>
                  <a:latin typeface="Segoe UI Light"/>
                  <a:ea typeface="MS PGothic" panose="020B0600070205080204" pitchFamily="34" charset="-128"/>
                  <a:cs typeface="+mn-cs"/>
                </a:endParaRPr>
              </a:p>
            </p:txBody>
          </p:sp>
          <p:sp>
            <p:nvSpPr>
              <p:cNvPr id="151" name="TextBox 150"/>
              <p:cNvSpPr txBox="1"/>
              <p:nvPr/>
            </p:nvSpPr>
            <p:spPr>
              <a:xfrm>
                <a:off x="8932263" y="5846694"/>
                <a:ext cx="1035987" cy="516973"/>
              </a:xfrm>
              <a:prstGeom prst="rect">
                <a:avLst/>
              </a:prstGeom>
              <a:noFill/>
            </p:spPr>
            <p:txBody>
              <a:bodyPr wrap="square" lIns="134464" tIns="107571" rIns="134464" bIns="107571" rtlCol="0">
                <a:spAutoFit/>
              </a:bodyPr>
              <a:lstStyle/>
              <a:p>
                <a:pPr defTabSz="685199" eaLnBrk="0" fontAlgn="base" hangingPunct="0">
                  <a:lnSpc>
                    <a:spcPct val="90000"/>
                  </a:lnSpc>
                  <a:spcBef>
                    <a:spcPct val="0"/>
                  </a:spcBef>
                  <a:spcAft>
                    <a:spcPts val="441"/>
                  </a:spcAft>
                  <a:defRPr/>
                </a:pPr>
                <a:r>
                  <a:rPr lang="en-US" sz="1176" dirty="0">
                    <a:solidFill>
                      <a:srgbClr val="505050">
                        <a:lumMod val="50000"/>
                      </a:srgbClr>
                    </a:solidFill>
                    <a:latin typeface="Segoe UI"/>
                    <a:ea typeface="MS PGothic" panose="020B0600070205080204" pitchFamily="34" charset="-128"/>
                    <a:cs typeface="+mn-cs"/>
                  </a:rPr>
                  <a:t>Linux</a:t>
                </a:r>
              </a:p>
            </p:txBody>
          </p:sp>
        </p:grpSp>
        <p:pic>
          <p:nvPicPr>
            <p:cNvPr id="149" name="Picture 148"/>
            <p:cNvPicPr>
              <a:picLocks noChangeAspect="1"/>
            </p:cNvPicPr>
            <p:nvPr/>
          </p:nvPicPr>
          <p:blipFill>
            <a:blip r:embed="rId22">
              <a:clrChange>
                <a:clrFrom>
                  <a:srgbClr val="FFFFFF"/>
                </a:clrFrom>
                <a:clrTo>
                  <a:srgbClr val="FFFFFF">
                    <a:alpha val="0"/>
                  </a:srgbClr>
                </a:clrTo>
              </a:clrChange>
            </a:blip>
            <a:stretch>
              <a:fillRect/>
            </a:stretch>
          </p:blipFill>
          <p:spPr>
            <a:xfrm>
              <a:off x="7634144" y="5938494"/>
              <a:ext cx="1236431" cy="469159"/>
            </a:xfrm>
            <a:prstGeom prst="rect">
              <a:avLst/>
            </a:prstGeom>
          </p:spPr>
        </p:pic>
      </p:grpSp>
      <p:grpSp>
        <p:nvGrpSpPr>
          <p:cNvPr id="152" name="Group 151"/>
          <p:cNvGrpSpPr/>
          <p:nvPr/>
        </p:nvGrpSpPr>
        <p:grpSpPr>
          <a:xfrm>
            <a:off x="5572744" y="3381430"/>
            <a:ext cx="3286187" cy="359081"/>
            <a:chOff x="7579318" y="4598483"/>
            <a:chExt cx="4469443" cy="488375"/>
          </a:xfrm>
        </p:grpSpPr>
        <p:pic>
          <p:nvPicPr>
            <p:cNvPr id="153" name="Picture 152"/>
            <p:cNvPicPr>
              <a:picLocks noChangeAspect="1"/>
            </p:cNvPicPr>
            <p:nvPr/>
          </p:nvPicPr>
          <p:blipFill>
            <a:blip r:embed="rId23">
              <a:clrChange>
                <a:clrFrom>
                  <a:srgbClr val="F9F9F9"/>
                </a:clrFrom>
                <a:clrTo>
                  <a:srgbClr val="F9F9F9">
                    <a:alpha val="0"/>
                  </a:srgbClr>
                </a:clrTo>
              </a:clrChange>
            </a:blip>
            <a:stretch>
              <a:fillRect/>
            </a:stretch>
          </p:blipFill>
          <p:spPr>
            <a:xfrm>
              <a:off x="11049295" y="4598483"/>
              <a:ext cx="999466" cy="488375"/>
            </a:xfrm>
            <a:prstGeom prst="rect">
              <a:avLst/>
            </a:prstGeom>
          </p:spPr>
        </p:pic>
        <p:pic>
          <p:nvPicPr>
            <p:cNvPr id="154" name="Picture 153"/>
            <p:cNvPicPr>
              <a:picLocks noChangeAspect="1"/>
            </p:cNvPicPr>
            <p:nvPr/>
          </p:nvPicPr>
          <p:blipFill>
            <a:blip r:embed="rId24">
              <a:clrChange>
                <a:clrFrom>
                  <a:srgbClr val="F9F9F9"/>
                </a:clrFrom>
                <a:clrTo>
                  <a:srgbClr val="F9F9F9">
                    <a:alpha val="0"/>
                  </a:srgbClr>
                </a:clrTo>
              </a:clrChange>
            </a:blip>
            <a:stretch>
              <a:fillRect/>
            </a:stretch>
          </p:blipFill>
          <p:spPr>
            <a:xfrm>
              <a:off x="9771733" y="4737063"/>
              <a:ext cx="1042561" cy="320241"/>
            </a:xfrm>
            <a:prstGeom prst="rect">
              <a:avLst/>
            </a:prstGeom>
          </p:spPr>
        </p:pic>
        <p:pic>
          <p:nvPicPr>
            <p:cNvPr id="155" name="Picture 154"/>
            <p:cNvPicPr>
              <a:picLocks noChangeAspect="1"/>
            </p:cNvPicPr>
            <p:nvPr/>
          </p:nvPicPr>
          <p:blipFill>
            <a:blip r:embed="rId25"/>
            <a:stretch>
              <a:fillRect/>
            </a:stretch>
          </p:blipFill>
          <p:spPr>
            <a:xfrm>
              <a:off x="8745314" y="4719597"/>
              <a:ext cx="789080" cy="360896"/>
            </a:xfrm>
            <a:prstGeom prst="rect">
              <a:avLst/>
            </a:prstGeom>
          </p:spPr>
        </p:pic>
        <p:pic>
          <p:nvPicPr>
            <p:cNvPr id="156" name="Picture 15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79318" y="4708631"/>
              <a:ext cx="871261" cy="329316"/>
            </a:xfrm>
            <a:prstGeom prst="rect">
              <a:avLst/>
            </a:prstGeom>
          </p:spPr>
        </p:pic>
      </p:grpSp>
      <p:pic>
        <p:nvPicPr>
          <p:cNvPr id="3" name="Picture 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36581" y="4526786"/>
            <a:ext cx="1086139" cy="351185"/>
          </a:xfrm>
          <a:prstGeom prst="rect">
            <a:avLst/>
          </a:prstGeom>
        </p:spPr>
      </p:pic>
      <p:pic>
        <p:nvPicPr>
          <p:cNvPr id="73" name="Picture 72"/>
          <p:cNvPicPr>
            <a:picLocks noChangeAspect="1"/>
          </p:cNvPicPr>
          <p:nvPr/>
        </p:nvPicPr>
        <p:blipFill>
          <a:blip r:embed="rId3"/>
          <a:stretch>
            <a:fillRect/>
          </a:stretch>
        </p:blipFill>
        <p:spPr>
          <a:xfrm>
            <a:off x="613432" y="3845726"/>
            <a:ext cx="1587195" cy="1374954"/>
          </a:xfrm>
          <a:prstGeom prst="rect">
            <a:avLst/>
          </a:prstGeom>
        </p:spPr>
      </p:pic>
      <p:pic>
        <p:nvPicPr>
          <p:cNvPr id="74" name="Picture 73"/>
          <p:cNvPicPr>
            <a:picLocks noChangeAspect="1"/>
          </p:cNvPicPr>
          <p:nvPr/>
        </p:nvPicPr>
        <p:blipFill>
          <a:blip r:embed="rId3"/>
          <a:stretch>
            <a:fillRect/>
          </a:stretch>
        </p:blipFill>
        <p:spPr>
          <a:xfrm>
            <a:off x="1799457" y="438759"/>
            <a:ext cx="1605225" cy="1390574"/>
          </a:xfrm>
          <a:prstGeom prst="rect">
            <a:avLst/>
          </a:prstGeom>
        </p:spPr>
      </p:pic>
      <p:pic>
        <p:nvPicPr>
          <p:cNvPr id="76" name="Picture 75"/>
          <p:cNvPicPr>
            <a:picLocks noChangeAspect="1"/>
          </p:cNvPicPr>
          <p:nvPr/>
        </p:nvPicPr>
        <p:blipFill>
          <a:blip r:embed="rId3"/>
          <a:stretch>
            <a:fillRect/>
          </a:stretch>
        </p:blipFill>
        <p:spPr>
          <a:xfrm>
            <a:off x="1799457" y="3168053"/>
            <a:ext cx="1605225" cy="1390574"/>
          </a:xfrm>
          <a:prstGeom prst="rect">
            <a:avLst/>
          </a:prstGeom>
        </p:spPr>
      </p:pic>
      <p:grpSp>
        <p:nvGrpSpPr>
          <p:cNvPr id="77" name="Group 76"/>
          <p:cNvGrpSpPr/>
          <p:nvPr/>
        </p:nvGrpSpPr>
        <p:grpSpPr>
          <a:xfrm>
            <a:off x="1801937" y="1806068"/>
            <a:ext cx="1585995" cy="1371496"/>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80" name="Group 79"/>
          <p:cNvGrpSpPr/>
          <p:nvPr/>
        </p:nvGrpSpPr>
        <p:grpSpPr>
          <a:xfrm>
            <a:off x="622755" y="2491996"/>
            <a:ext cx="1585995" cy="1371496"/>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83" name="Group 82"/>
          <p:cNvGrpSpPr/>
          <p:nvPr/>
        </p:nvGrpSpPr>
        <p:grpSpPr>
          <a:xfrm>
            <a:off x="617748" y="1137970"/>
            <a:ext cx="1585995" cy="1371496"/>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86" name="Picture 85"/>
          <p:cNvPicPr>
            <a:picLocks noChangeAspect="1"/>
          </p:cNvPicPr>
          <p:nvPr/>
        </p:nvPicPr>
        <p:blipFill>
          <a:blip r:embed="rId5"/>
          <a:stretch>
            <a:fillRect/>
          </a:stretch>
        </p:blipFill>
        <p:spPr>
          <a:xfrm>
            <a:off x="2983571" y="1126603"/>
            <a:ext cx="1583261" cy="1369132"/>
          </a:xfrm>
          <a:prstGeom prst="rect">
            <a:avLst/>
          </a:prstGeom>
        </p:spPr>
      </p:pic>
      <p:sp>
        <p:nvSpPr>
          <p:cNvPr id="87" name="Rectangle 86"/>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pic>
        <p:nvPicPr>
          <p:cNvPr id="88" name="Picture 87"/>
          <p:cNvPicPr>
            <a:picLocks noChangeAspect="1"/>
          </p:cNvPicPr>
          <p:nvPr/>
        </p:nvPicPr>
        <p:blipFill>
          <a:blip r:embed="rId3"/>
          <a:stretch>
            <a:fillRect/>
          </a:stretch>
        </p:blipFill>
        <p:spPr>
          <a:xfrm>
            <a:off x="613432" y="3845726"/>
            <a:ext cx="1587195" cy="1374954"/>
          </a:xfrm>
          <a:prstGeom prst="rect">
            <a:avLst/>
          </a:prstGeom>
        </p:spPr>
      </p:pic>
      <p:pic>
        <p:nvPicPr>
          <p:cNvPr id="89" name="Picture 88"/>
          <p:cNvPicPr>
            <a:picLocks noChangeAspect="1"/>
          </p:cNvPicPr>
          <p:nvPr/>
        </p:nvPicPr>
        <p:blipFill>
          <a:blip r:embed="rId3"/>
          <a:stretch>
            <a:fillRect/>
          </a:stretch>
        </p:blipFill>
        <p:spPr>
          <a:xfrm>
            <a:off x="1799457" y="438759"/>
            <a:ext cx="1605225" cy="1390574"/>
          </a:xfrm>
          <a:prstGeom prst="rect">
            <a:avLst/>
          </a:prstGeom>
        </p:spPr>
      </p:pic>
      <p:pic>
        <p:nvPicPr>
          <p:cNvPr id="91" name="Picture 90"/>
          <p:cNvPicPr>
            <a:picLocks noChangeAspect="1"/>
          </p:cNvPicPr>
          <p:nvPr/>
        </p:nvPicPr>
        <p:blipFill>
          <a:blip r:embed="rId3"/>
          <a:stretch>
            <a:fillRect/>
          </a:stretch>
        </p:blipFill>
        <p:spPr>
          <a:xfrm>
            <a:off x="2976014" y="1119083"/>
            <a:ext cx="1605225" cy="1390574"/>
          </a:xfrm>
          <a:prstGeom prst="rect">
            <a:avLst/>
          </a:prstGeom>
        </p:spPr>
      </p:pic>
      <p:pic>
        <p:nvPicPr>
          <p:cNvPr id="92" name="Picture 91"/>
          <p:cNvPicPr>
            <a:picLocks noChangeAspect="1"/>
          </p:cNvPicPr>
          <p:nvPr/>
        </p:nvPicPr>
        <p:blipFill>
          <a:blip r:embed="rId3"/>
          <a:stretch>
            <a:fillRect/>
          </a:stretch>
        </p:blipFill>
        <p:spPr>
          <a:xfrm>
            <a:off x="1799457" y="3168053"/>
            <a:ext cx="1605225" cy="1390574"/>
          </a:xfrm>
          <a:prstGeom prst="rect">
            <a:avLst/>
          </a:prstGeom>
        </p:spPr>
      </p:pic>
      <p:pic>
        <p:nvPicPr>
          <p:cNvPr id="158" name="Picture 157"/>
          <p:cNvPicPr>
            <a:picLocks noChangeAspect="1"/>
          </p:cNvPicPr>
          <p:nvPr/>
        </p:nvPicPr>
        <p:blipFill>
          <a:blip r:embed="rId4"/>
          <a:stretch>
            <a:fillRect/>
          </a:stretch>
        </p:blipFill>
        <p:spPr>
          <a:xfrm>
            <a:off x="1801937" y="1806068"/>
            <a:ext cx="1585995" cy="1371496"/>
          </a:xfrm>
          <a:prstGeom prst="rect">
            <a:avLst/>
          </a:prstGeom>
        </p:spPr>
      </p:pic>
      <p:pic>
        <p:nvPicPr>
          <p:cNvPr id="161" name="Picture 160"/>
          <p:cNvPicPr>
            <a:picLocks noChangeAspect="1"/>
          </p:cNvPicPr>
          <p:nvPr/>
        </p:nvPicPr>
        <p:blipFill>
          <a:blip r:embed="rId4"/>
          <a:stretch>
            <a:fillRect/>
          </a:stretch>
        </p:blipFill>
        <p:spPr>
          <a:xfrm>
            <a:off x="622755" y="2491996"/>
            <a:ext cx="1585995" cy="1371496"/>
          </a:xfrm>
          <a:prstGeom prst="rect">
            <a:avLst/>
          </a:prstGeom>
        </p:spPr>
      </p:pic>
      <p:pic>
        <p:nvPicPr>
          <p:cNvPr id="164" name="Picture 163"/>
          <p:cNvPicPr>
            <a:picLocks noChangeAspect="1"/>
          </p:cNvPicPr>
          <p:nvPr/>
        </p:nvPicPr>
        <p:blipFill>
          <a:blip r:embed="rId4"/>
          <a:stretch>
            <a:fillRect/>
          </a:stretch>
        </p:blipFill>
        <p:spPr>
          <a:xfrm>
            <a:off x="617748" y="1132504"/>
            <a:ext cx="1585995" cy="1371496"/>
          </a:xfrm>
          <a:prstGeom prst="rect">
            <a:avLst/>
          </a:prstGeom>
        </p:spPr>
      </p:pic>
      <p:pic>
        <p:nvPicPr>
          <p:cNvPr id="166" name="Picture 165"/>
          <p:cNvPicPr>
            <a:picLocks noChangeAspect="1"/>
          </p:cNvPicPr>
          <p:nvPr/>
        </p:nvPicPr>
        <p:blipFill>
          <a:blip r:embed="rId4"/>
          <a:stretch>
            <a:fillRect/>
          </a:stretch>
        </p:blipFill>
        <p:spPr>
          <a:xfrm>
            <a:off x="2987540" y="1132504"/>
            <a:ext cx="1585995" cy="1371496"/>
          </a:xfrm>
          <a:prstGeom prst="rect">
            <a:avLst/>
          </a:prstGeom>
        </p:spPr>
      </p:pic>
      <p:pic>
        <p:nvPicPr>
          <p:cNvPr id="170" name="Picture 169"/>
          <p:cNvPicPr>
            <a:picLocks noChangeAspect="1"/>
          </p:cNvPicPr>
          <p:nvPr/>
        </p:nvPicPr>
        <p:blipFill>
          <a:blip r:embed="rId4"/>
          <a:stretch>
            <a:fillRect/>
          </a:stretch>
        </p:blipFill>
        <p:spPr>
          <a:xfrm>
            <a:off x="1804065" y="3166721"/>
            <a:ext cx="1585995" cy="1371496"/>
          </a:xfrm>
          <a:prstGeom prst="rect">
            <a:avLst/>
          </a:prstGeom>
        </p:spPr>
      </p:pic>
      <p:pic>
        <p:nvPicPr>
          <p:cNvPr id="172" name="Picture 171"/>
          <p:cNvPicPr>
            <a:picLocks noChangeAspect="1"/>
          </p:cNvPicPr>
          <p:nvPr/>
        </p:nvPicPr>
        <p:blipFill>
          <a:blip r:embed="rId4"/>
          <a:stretch>
            <a:fillRect/>
          </a:stretch>
        </p:blipFill>
        <p:spPr>
          <a:xfrm>
            <a:off x="1801823" y="450216"/>
            <a:ext cx="1585995" cy="1371496"/>
          </a:xfrm>
          <a:prstGeom prst="rect">
            <a:avLst/>
          </a:prstGeom>
        </p:spPr>
      </p:pic>
      <p:pic>
        <p:nvPicPr>
          <p:cNvPr id="175" name="Picture 174"/>
          <p:cNvPicPr>
            <a:picLocks noChangeAspect="1"/>
          </p:cNvPicPr>
          <p:nvPr/>
        </p:nvPicPr>
        <p:blipFill>
          <a:blip r:embed="rId4"/>
          <a:stretch>
            <a:fillRect/>
          </a:stretch>
        </p:blipFill>
        <p:spPr>
          <a:xfrm>
            <a:off x="2977435" y="2488394"/>
            <a:ext cx="1585995" cy="1371496"/>
          </a:xfrm>
          <a:prstGeom prst="rect">
            <a:avLst/>
          </a:prstGeom>
        </p:spPr>
      </p:pic>
      <p:pic>
        <p:nvPicPr>
          <p:cNvPr id="160" name="Picture 159"/>
          <p:cNvPicPr>
            <a:picLocks noChangeAspect="1"/>
          </p:cNvPicPr>
          <p:nvPr/>
        </p:nvPicPr>
        <p:blipFill>
          <a:blip r:embed="rId3"/>
          <a:stretch>
            <a:fillRect/>
          </a:stretch>
        </p:blipFill>
        <p:spPr>
          <a:xfrm>
            <a:off x="1799457" y="438759"/>
            <a:ext cx="1605225" cy="1390574"/>
          </a:xfrm>
          <a:prstGeom prst="rect">
            <a:avLst/>
          </a:prstGeom>
        </p:spPr>
      </p:pic>
      <p:pic>
        <p:nvPicPr>
          <p:cNvPr id="162" name="Picture 161"/>
          <p:cNvPicPr>
            <a:picLocks noChangeAspect="1"/>
          </p:cNvPicPr>
          <p:nvPr/>
        </p:nvPicPr>
        <p:blipFill>
          <a:blip r:embed="rId3"/>
          <a:stretch>
            <a:fillRect/>
          </a:stretch>
        </p:blipFill>
        <p:spPr>
          <a:xfrm>
            <a:off x="2976014" y="1119083"/>
            <a:ext cx="1605225" cy="1390574"/>
          </a:xfrm>
          <a:prstGeom prst="rect">
            <a:avLst/>
          </a:prstGeom>
        </p:spPr>
      </p:pic>
      <p:pic>
        <p:nvPicPr>
          <p:cNvPr id="168" name="Picture 167"/>
          <p:cNvPicPr>
            <a:picLocks noChangeAspect="1"/>
          </p:cNvPicPr>
          <p:nvPr/>
        </p:nvPicPr>
        <p:blipFill>
          <a:blip r:embed="rId3"/>
          <a:stretch>
            <a:fillRect/>
          </a:stretch>
        </p:blipFill>
        <p:spPr>
          <a:xfrm>
            <a:off x="1799457" y="3168053"/>
            <a:ext cx="1605225" cy="1390574"/>
          </a:xfrm>
          <a:prstGeom prst="rect">
            <a:avLst/>
          </a:prstGeom>
        </p:spPr>
      </p:pic>
      <p:pic>
        <p:nvPicPr>
          <p:cNvPr id="169" name="Picture 168"/>
          <p:cNvPicPr>
            <a:picLocks noChangeAspect="1"/>
          </p:cNvPicPr>
          <p:nvPr/>
        </p:nvPicPr>
        <p:blipFill>
          <a:blip r:embed="rId3"/>
          <a:stretch>
            <a:fillRect/>
          </a:stretch>
        </p:blipFill>
        <p:spPr>
          <a:xfrm>
            <a:off x="-553638" y="455315"/>
            <a:ext cx="1576357" cy="1365566"/>
          </a:xfrm>
          <a:prstGeom prst="rect">
            <a:avLst/>
          </a:prstGeom>
        </p:spPr>
      </p:pic>
      <p:pic>
        <p:nvPicPr>
          <p:cNvPr id="171" name="Picture 170"/>
          <p:cNvPicPr>
            <a:picLocks noChangeAspect="1"/>
          </p:cNvPicPr>
          <p:nvPr/>
        </p:nvPicPr>
        <p:blipFill>
          <a:blip r:embed="rId3"/>
          <a:stretch>
            <a:fillRect/>
          </a:stretch>
        </p:blipFill>
        <p:spPr>
          <a:xfrm>
            <a:off x="-549094" y="3177107"/>
            <a:ext cx="1576357" cy="1365566"/>
          </a:xfrm>
          <a:prstGeom prst="rect">
            <a:avLst/>
          </a:prstGeom>
        </p:spPr>
      </p:pic>
      <p:pic>
        <p:nvPicPr>
          <p:cNvPr id="173" name="Picture 172"/>
          <p:cNvPicPr>
            <a:picLocks noChangeAspect="1"/>
          </p:cNvPicPr>
          <p:nvPr/>
        </p:nvPicPr>
        <p:blipFill>
          <a:blip r:embed="rId3"/>
          <a:stretch>
            <a:fillRect/>
          </a:stretch>
        </p:blipFill>
        <p:spPr>
          <a:xfrm>
            <a:off x="-549094" y="1810546"/>
            <a:ext cx="1576357" cy="1372625"/>
          </a:xfrm>
          <a:prstGeom prst="rect">
            <a:avLst/>
          </a:prstGeom>
        </p:spPr>
      </p:pic>
      <p:grpSp>
        <p:nvGrpSpPr>
          <p:cNvPr id="174" name="Group 173"/>
          <p:cNvGrpSpPr/>
          <p:nvPr/>
        </p:nvGrpSpPr>
        <p:grpSpPr>
          <a:xfrm>
            <a:off x="1801937" y="1806068"/>
            <a:ext cx="1585995" cy="1371496"/>
            <a:chOff x="2450758" y="2455881"/>
            <a:chExt cx="2157064" cy="1865330"/>
          </a:xfrm>
        </p:grpSpPr>
        <p:pic>
          <p:nvPicPr>
            <p:cNvPr id="176" name="Picture 175"/>
            <p:cNvPicPr>
              <a:picLocks noChangeAspect="1"/>
            </p:cNvPicPr>
            <p:nvPr/>
          </p:nvPicPr>
          <p:blipFill>
            <a:blip r:embed="rId4"/>
            <a:stretch>
              <a:fillRect/>
            </a:stretch>
          </p:blipFill>
          <p:spPr>
            <a:xfrm>
              <a:off x="2450758" y="2455881"/>
              <a:ext cx="2157064" cy="1865330"/>
            </a:xfrm>
            <a:prstGeom prst="rect">
              <a:avLst/>
            </a:prstGeom>
          </p:spPr>
        </p:pic>
        <p:sp>
          <p:nvSpPr>
            <p:cNvPr id="177" name="Rectangle 176"/>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179" name="Group 178"/>
          <p:cNvGrpSpPr/>
          <p:nvPr/>
        </p:nvGrpSpPr>
        <p:grpSpPr>
          <a:xfrm>
            <a:off x="622755" y="2491996"/>
            <a:ext cx="1585995" cy="1371496"/>
            <a:chOff x="846989" y="3388791"/>
            <a:chExt cx="2157064" cy="1865330"/>
          </a:xfrm>
        </p:grpSpPr>
        <p:pic>
          <p:nvPicPr>
            <p:cNvPr id="181" name="Picture 180"/>
            <p:cNvPicPr>
              <a:picLocks noChangeAspect="1"/>
            </p:cNvPicPr>
            <p:nvPr/>
          </p:nvPicPr>
          <p:blipFill>
            <a:blip r:embed="rId4"/>
            <a:stretch>
              <a:fillRect/>
            </a:stretch>
          </p:blipFill>
          <p:spPr>
            <a:xfrm>
              <a:off x="846989" y="3388791"/>
              <a:ext cx="2157064" cy="1865330"/>
            </a:xfrm>
            <a:prstGeom prst="rect">
              <a:avLst/>
            </a:prstGeom>
          </p:spPr>
        </p:pic>
        <p:sp>
          <p:nvSpPr>
            <p:cNvPr id="182" name="Rectangle 181"/>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183" name="Group 182"/>
          <p:cNvGrpSpPr/>
          <p:nvPr/>
        </p:nvGrpSpPr>
        <p:grpSpPr>
          <a:xfrm>
            <a:off x="617748" y="1132504"/>
            <a:ext cx="1585995" cy="1371496"/>
            <a:chOff x="840179" y="1547221"/>
            <a:chExt cx="2157064" cy="1865330"/>
          </a:xfrm>
        </p:grpSpPr>
        <p:pic>
          <p:nvPicPr>
            <p:cNvPr id="184" name="Picture 183"/>
            <p:cNvPicPr>
              <a:picLocks noChangeAspect="1"/>
            </p:cNvPicPr>
            <p:nvPr/>
          </p:nvPicPr>
          <p:blipFill>
            <a:blip r:embed="rId4"/>
            <a:stretch>
              <a:fillRect/>
            </a:stretch>
          </p:blipFill>
          <p:spPr>
            <a:xfrm>
              <a:off x="840179" y="1547221"/>
              <a:ext cx="2157064" cy="1865330"/>
            </a:xfrm>
            <a:prstGeom prst="rect">
              <a:avLst/>
            </a:prstGeom>
          </p:spPr>
        </p:pic>
        <p:sp>
          <p:nvSpPr>
            <p:cNvPr id="185" name="Rectangle 184"/>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186" name="Picture 185"/>
          <p:cNvPicPr>
            <a:picLocks noChangeAspect="1"/>
          </p:cNvPicPr>
          <p:nvPr/>
        </p:nvPicPr>
        <p:blipFill>
          <a:blip r:embed="rId4"/>
          <a:stretch>
            <a:fillRect/>
          </a:stretch>
        </p:blipFill>
        <p:spPr>
          <a:xfrm>
            <a:off x="2983571" y="1126175"/>
            <a:ext cx="1585995" cy="1371496"/>
          </a:xfrm>
          <a:prstGeom prst="rect">
            <a:avLst/>
          </a:prstGeom>
        </p:spPr>
      </p:pic>
      <p:sp>
        <p:nvSpPr>
          <p:cNvPr id="187" name="Rectangle 186"/>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pic>
        <p:nvPicPr>
          <p:cNvPr id="188" name="Picture 187"/>
          <p:cNvPicPr>
            <a:picLocks noChangeAspect="1"/>
          </p:cNvPicPr>
          <p:nvPr/>
        </p:nvPicPr>
        <p:blipFill>
          <a:blip r:embed="rId4"/>
          <a:stretch>
            <a:fillRect/>
          </a:stretch>
        </p:blipFill>
        <p:spPr>
          <a:xfrm>
            <a:off x="1804065" y="3166721"/>
            <a:ext cx="1585995" cy="1371496"/>
          </a:xfrm>
          <a:prstGeom prst="rect">
            <a:avLst/>
          </a:prstGeom>
        </p:spPr>
      </p:pic>
      <p:grpSp>
        <p:nvGrpSpPr>
          <p:cNvPr id="189" name="Group 188"/>
          <p:cNvGrpSpPr/>
          <p:nvPr/>
        </p:nvGrpSpPr>
        <p:grpSpPr>
          <a:xfrm>
            <a:off x="1801823" y="450216"/>
            <a:ext cx="1585995" cy="1371496"/>
            <a:chOff x="4043295" y="3385445"/>
            <a:chExt cx="2157064" cy="1865330"/>
          </a:xfrm>
        </p:grpSpPr>
        <p:pic>
          <p:nvPicPr>
            <p:cNvPr id="190" name="Picture 189"/>
            <p:cNvPicPr>
              <a:picLocks noChangeAspect="1"/>
            </p:cNvPicPr>
            <p:nvPr/>
          </p:nvPicPr>
          <p:blipFill>
            <a:blip r:embed="rId4"/>
            <a:stretch>
              <a:fillRect/>
            </a:stretch>
          </p:blipFill>
          <p:spPr>
            <a:xfrm>
              <a:off x="4043295" y="3385445"/>
              <a:ext cx="2157064" cy="1865330"/>
            </a:xfrm>
            <a:prstGeom prst="rect">
              <a:avLst/>
            </a:prstGeom>
          </p:spPr>
        </p:pic>
        <p:sp>
          <p:nvSpPr>
            <p:cNvPr id="191" name="Rectangle 190"/>
            <p:cNvSpPr/>
            <p:nvPr/>
          </p:nvSpPr>
          <p:spPr>
            <a:xfrm>
              <a:off x="4177354" y="4059704"/>
              <a:ext cx="1895873" cy="568595"/>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Developer &amp; IT productivity </a:t>
              </a:r>
            </a:p>
          </p:txBody>
        </p:sp>
      </p:grpSp>
      <p:pic>
        <p:nvPicPr>
          <p:cNvPr id="192" name="Picture 191"/>
          <p:cNvPicPr>
            <a:picLocks noChangeAspect="1"/>
          </p:cNvPicPr>
          <p:nvPr/>
        </p:nvPicPr>
        <p:blipFill>
          <a:blip r:embed="rId4"/>
          <a:stretch>
            <a:fillRect/>
          </a:stretch>
        </p:blipFill>
        <p:spPr>
          <a:xfrm>
            <a:off x="2991350" y="2481762"/>
            <a:ext cx="1585995" cy="1371496"/>
          </a:xfrm>
          <a:prstGeom prst="rect">
            <a:avLst/>
          </a:prstGeom>
        </p:spPr>
      </p:pic>
      <p:sp>
        <p:nvSpPr>
          <p:cNvPr id="193" name="Rectangle 192"/>
          <p:cNvSpPr/>
          <p:nvPr/>
        </p:nvSpPr>
        <p:spPr>
          <a:xfrm>
            <a:off x="1871779" y="3733260"/>
            <a:ext cx="1418978" cy="418063"/>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Platform for SaaS </a:t>
            </a:r>
            <a:b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extensibility</a:t>
            </a:r>
          </a:p>
        </p:txBody>
      </p:sp>
      <p:sp>
        <p:nvSpPr>
          <p:cNvPr id="194" name="Rectangle 193"/>
          <p:cNvSpPr/>
          <p:nvPr/>
        </p:nvSpPr>
        <p:spPr>
          <a:xfrm>
            <a:off x="3209180" y="3049147"/>
            <a:ext cx="1103187" cy="275717"/>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Trustworthy</a:t>
            </a:r>
          </a:p>
        </p:txBody>
      </p:sp>
      <p:grpSp>
        <p:nvGrpSpPr>
          <p:cNvPr id="195" name="Group 194"/>
          <p:cNvGrpSpPr/>
          <p:nvPr/>
        </p:nvGrpSpPr>
        <p:grpSpPr>
          <a:xfrm>
            <a:off x="2998807" y="1124591"/>
            <a:ext cx="1583261" cy="1369132"/>
            <a:chOff x="2992313" y="1126603"/>
            <a:chExt cx="1583261" cy="1369132"/>
          </a:xfrm>
        </p:grpSpPr>
        <p:pic>
          <p:nvPicPr>
            <p:cNvPr id="196" name="Picture 195"/>
            <p:cNvPicPr>
              <a:picLocks noChangeAspect="1"/>
            </p:cNvPicPr>
            <p:nvPr/>
          </p:nvPicPr>
          <p:blipFill>
            <a:blip r:embed="rId5"/>
            <a:stretch>
              <a:fillRect/>
            </a:stretch>
          </p:blipFill>
          <p:spPr>
            <a:xfrm>
              <a:off x="2992313" y="1126603"/>
              <a:ext cx="1583261" cy="1369132"/>
            </a:xfrm>
            <a:prstGeom prst="rect">
              <a:avLst/>
            </a:prstGeom>
          </p:spPr>
        </p:pic>
        <p:sp>
          <p:nvSpPr>
            <p:cNvPr id="197" name="Rectangle 196"/>
            <p:cNvSpPr/>
            <p:nvPr/>
          </p:nvSpPr>
          <p:spPr>
            <a:xfrm>
              <a:off x="3332963" y="1590937"/>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grpSp>
    </p:spTree>
    <p:extLst>
      <p:ext uri="{BB962C8B-B14F-4D97-AF65-F5344CB8AC3E}">
        <p14:creationId xmlns:p14="http://schemas.microsoft.com/office/powerpoint/2010/main" val="208816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250"/>
                                        <p:tgtEl>
                                          <p:spTgt spid="114"/>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250"/>
                                        <p:tgtEl>
                                          <p:spTgt spid="11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wipe(left)">
                                      <p:cBhvr>
                                        <p:cTn id="19" dur="500"/>
                                        <p:tgtEl>
                                          <p:spTgt spid="13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500"/>
                                        <p:tgtEl>
                                          <p:spTgt spid="140"/>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250"/>
                                        <p:tgtEl>
                                          <p:spTgt spid="123"/>
                                        </p:tgtEl>
                                      </p:cBhvr>
                                    </p:animEffect>
                                  </p:childTnLst>
                                </p:cTn>
                              </p:par>
                            </p:childTnLst>
                          </p:cTn>
                        </p:par>
                        <p:par>
                          <p:cTn id="28" fill="hold">
                            <p:stCondLst>
                              <p:cond delay="2250"/>
                            </p:stCondLst>
                            <p:childTnLst>
                              <p:par>
                                <p:cTn id="29" presetID="10" presetClass="entr" presetSubtype="0" fill="hold" nodeType="after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250"/>
                                        <p:tgtEl>
                                          <p:spTgt spid="115"/>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128"/>
                                        </p:tgtEl>
                                        <p:attrNameLst>
                                          <p:attrName>style.visibility</p:attrName>
                                        </p:attrNameLst>
                                      </p:cBhvr>
                                      <p:to>
                                        <p:strVal val="visible"/>
                                      </p:to>
                                    </p:set>
                                    <p:animEffect transition="in" filter="fade">
                                      <p:cBhvr>
                                        <p:cTn id="35" dur="250"/>
                                        <p:tgtEl>
                                          <p:spTgt spid="128"/>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152"/>
                                        </p:tgtEl>
                                        <p:attrNameLst>
                                          <p:attrName>style.visibility</p:attrName>
                                        </p:attrNameLst>
                                      </p:cBhvr>
                                      <p:to>
                                        <p:strVal val="visible"/>
                                      </p:to>
                                    </p:set>
                                    <p:animEffect transition="in" filter="fade">
                                      <p:cBhvr>
                                        <p:cTn id="39" dur="250"/>
                                        <p:tgtEl>
                                          <p:spTgt spid="152"/>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250"/>
                                        <p:tgtEl>
                                          <p:spTgt spid="146"/>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14387" y="-335794"/>
            <a:ext cx="2100996" cy="700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26" tIns="33612" rIns="67226" bIns="33612" numCol="1" anchor="t" anchorCtr="0" compatLnSpc="1">
            <a:prstTxWarp prst="textNoShape">
              <a:avLst/>
            </a:prstTxWarp>
          </a:bodyPr>
          <a:lstStyle/>
          <a:p>
            <a:pPr marL="0" marR="0" lvl="0" indent="0" algn="l" defTabSz="67229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cs typeface="Arial"/>
              <a:sym typeface="Arial"/>
            </a:endParaRPr>
          </a:p>
        </p:txBody>
      </p:sp>
      <p:sp>
        <p:nvSpPr>
          <p:cNvPr id="79" name="Title 1"/>
          <p:cNvSpPr txBox="1">
            <a:spLocks/>
          </p:cNvSpPr>
          <p:nvPr/>
        </p:nvSpPr>
        <p:spPr>
          <a:xfrm>
            <a:off x="89503" y="217470"/>
            <a:ext cx="9143999" cy="485318"/>
          </a:xfrm>
          <a:prstGeom prst="rect">
            <a:avLst/>
          </a:prstGeom>
        </p:spPr>
        <p:txBody>
          <a:bodyPr vert="horz" wrap="square" lIns="107531" tIns="67206" rIns="107531" bIns="67206" rtlCol="0" anchor="t">
            <a:noAutofit/>
          </a:bodyPr>
          <a:lstStyle>
            <a:lvl1pPr algn="l" defTabSz="93247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lvl="0" indent="0" defTabSz="685573" eaLnBrk="0" fontAlgn="base" latinLnBrk="0" hangingPunct="0">
              <a:spcAft>
                <a:spcPts val="441"/>
              </a:spcAft>
              <a:buClrTx/>
              <a:buSzTx/>
              <a:tabLst/>
              <a:defRPr/>
            </a:pPr>
            <a:r>
              <a:rPr lang="en-US" sz="2941" dirty="0">
                <a:gradFill>
                  <a:gsLst>
                    <a:gs pos="81416">
                      <a:srgbClr val="0078D7"/>
                    </a:gs>
                    <a:gs pos="68142">
                      <a:srgbClr val="0078D7"/>
                    </a:gs>
                  </a:gsLst>
                  <a:lin ang="0" scaled="0"/>
                </a:gradFill>
                <a:latin typeface="Segoe UI Light"/>
                <a:ea typeface="MS PGothic" panose="020B0600070205080204" pitchFamily="34" charset="-128"/>
                <a:cs typeface="+mn-cs"/>
              </a:rPr>
              <a:t>Azure is an open cloud</a:t>
            </a:r>
          </a:p>
        </p:txBody>
      </p:sp>
      <p:pic>
        <p:nvPicPr>
          <p:cNvPr id="22" name="Picture 21"/>
          <p:cNvPicPr>
            <a:picLocks noChangeAspect="1"/>
          </p:cNvPicPr>
          <p:nvPr/>
        </p:nvPicPr>
        <p:blipFill>
          <a:blip r:embed="rId3"/>
          <a:stretch>
            <a:fillRect/>
          </a:stretch>
        </p:blipFill>
        <p:spPr>
          <a:xfrm>
            <a:off x="300037" y="790802"/>
            <a:ext cx="8596313" cy="3866743"/>
          </a:xfrm>
          <a:prstGeom prst="rect">
            <a:avLst/>
          </a:prstGeom>
        </p:spPr>
      </p:pic>
      <p:grpSp>
        <p:nvGrpSpPr>
          <p:cNvPr id="23" name="Group 22"/>
          <p:cNvGrpSpPr/>
          <p:nvPr/>
        </p:nvGrpSpPr>
        <p:grpSpPr>
          <a:xfrm>
            <a:off x="2063633" y="1451961"/>
            <a:ext cx="5842118" cy="2544423"/>
            <a:chOff x="2063633" y="1451961"/>
            <a:chExt cx="5842118" cy="2544423"/>
          </a:xfrm>
        </p:grpSpPr>
        <p:sp>
          <p:nvSpPr>
            <p:cNvPr id="242" name="Oval 241"/>
            <p:cNvSpPr/>
            <p:nvPr/>
          </p:nvSpPr>
          <p:spPr bwMode="auto">
            <a:xfrm>
              <a:off x="2063633" y="1451961"/>
              <a:ext cx="5842118" cy="2544423"/>
            </a:xfrm>
            <a:prstGeom prst="ellipse">
              <a:avLst/>
            </a:prstGeom>
            <a:gradFill flip="none" rotWithShape="1">
              <a:gsLst>
                <a:gs pos="0">
                  <a:srgbClr val="002050">
                    <a:lumMod val="67000"/>
                  </a:srgbClr>
                </a:gs>
                <a:gs pos="48000">
                  <a:srgbClr val="002050">
                    <a:lumMod val="97000"/>
                    <a:lumOff val="3000"/>
                  </a:srgbClr>
                </a:gs>
                <a:gs pos="100000">
                  <a:srgbClr val="002050">
                    <a:lumMod val="60000"/>
                    <a:lumOff val="40000"/>
                  </a:srgbClr>
                </a:gs>
              </a:gsLst>
              <a:lin ang="16200000" scaled="1"/>
              <a:tileRect/>
            </a:gradFill>
            <a:ln>
              <a:noFill/>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Arial"/>
                <a:sym typeface="Arial"/>
              </a:endParaRPr>
            </a:p>
          </p:txBody>
        </p:sp>
        <p:sp>
          <p:nvSpPr>
            <p:cNvPr id="243" name="TextBox 242"/>
            <p:cNvSpPr txBox="1"/>
            <p:nvPr/>
          </p:nvSpPr>
          <p:spPr>
            <a:xfrm>
              <a:off x="2304875" y="2015553"/>
              <a:ext cx="5448475" cy="1403461"/>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40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Light"/>
                  <a:cs typeface="Arial"/>
                  <a:sym typeface="Arial"/>
                </a:rPr>
                <a:t>One in Four VMs on Azure Run Linux Today!</a:t>
              </a:r>
            </a:p>
          </p:txBody>
        </p:sp>
      </p:grpSp>
    </p:spTree>
    <p:extLst>
      <p:ext uri="{BB962C8B-B14F-4D97-AF65-F5344CB8AC3E}">
        <p14:creationId xmlns:p14="http://schemas.microsoft.com/office/powerpoint/2010/main" val="397573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grpSp>
        <p:nvGrpSpPr>
          <p:cNvPr id="3" name="Group 2"/>
          <p:cNvGrpSpPr/>
          <p:nvPr/>
        </p:nvGrpSpPr>
        <p:grpSpPr>
          <a:xfrm>
            <a:off x="611197" y="2488377"/>
            <a:ext cx="1591663" cy="1376397"/>
            <a:chOff x="609582" y="2493457"/>
            <a:chExt cx="1591663" cy="1376397"/>
          </a:xfrm>
        </p:grpSpPr>
        <p:pic>
          <p:nvPicPr>
            <p:cNvPr id="67" name="Picture 66"/>
            <p:cNvPicPr>
              <a:picLocks noChangeAspect="1"/>
            </p:cNvPicPr>
            <p:nvPr/>
          </p:nvPicPr>
          <p:blipFill>
            <a:blip r:embed="rId3"/>
            <a:stretch>
              <a:fillRect/>
            </a:stretch>
          </p:blipFill>
          <p:spPr>
            <a:xfrm>
              <a:off x="609582" y="2493457"/>
              <a:ext cx="1591663" cy="1376397"/>
            </a:xfrm>
            <a:prstGeom prst="rect">
              <a:avLst/>
            </a:prstGeom>
          </p:spPr>
        </p:pic>
        <p:sp>
          <p:nvSpPr>
            <p:cNvPr id="68" name="Rectangle 67"/>
            <p:cNvSpPr/>
            <p:nvPr/>
          </p:nvSpPr>
          <p:spPr>
            <a:xfrm>
              <a:off x="1040713" y="3063383"/>
              <a:ext cx="708848" cy="275717"/>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sp>
        <p:nvSpPr>
          <p:cNvPr id="39" name="Rectangle 38"/>
          <p:cNvSpPr/>
          <p:nvPr/>
        </p:nvSpPr>
        <p:spPr bwMode="auto">
          <a:xfrm rot="18900000">
            <a:off x="5075618" y="2096561"/>
            <a:ext cx="855085" cy="8550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0" fontAlgn="base" latinLnBrk="0" hangingPunct="0">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sp>
        <p:nvSpPr>
          <p:cNvPr id="41" name="Rectangle 40"/>
          <p:cNvSpPr/>
          <p:nvPr/>
        </p:nvSpPr>
        <p:spPr bwMode="auto">
          <a:xfrm>
            <a:off x="5178954" y="366"/>
            <a:ext cx="3965046"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0" fontAlgn="base" latinLnBrk="0" hangingPunct="0">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pic>
        <p:nvPicPr>
          <p:cNvPr id="87" name="Picture 86"/>
          <p:cNvPicPr>
            <a:picLocks noChangeAspect="1"/>
          </p:cNvPicPr>
          <p:nvPr/>
        </p:nvPicPr>
        <p:blipFill>
          <a:blip r:embed="rId4"/>
          <a:stretch>
            <a:fillRect/>
          </a:stretch>
        </p:blipFill>
        <p:spPr>
          <a:xfrm>
            <a:off x="613432" y="3845726"/>
            <a:ext cx="1587195" cy="1374954"/>
          </a:xfrm>
          <a:prstGeom prst="rect">
            <a:avLst/>
          </a:prstGeom>
        </p:spPr>
      </p:pic>
      <p:pic>
        <p:nvPicPr>
          <p:cNvPr id="88" name="Picture 87"/>
          <p:cNvPicPr>
            <a:picLocks noChangeAspect="1"/>
          </p:cNvPicPr>
          <p:nvPr/>
        </p:nvPicPr>
        <p:blipFill>
          <a:blip r:embed="rId4"/>
          <a:stretch>
            <a:fillRect/>
          </a:stretch>
        </p:blipFill>
        <p:spPr>
          <a:xfrm>
            <a:off x="622720" y="-212526"/>
            <a:ext cx="1576357" cy="1365566"/>
          </a:xfrm>
          <a:prstGeom prst="rect">
            <a:avLst/>
          </a:prstGeom>
        </p:spPr>
      </p:pic>
      <p:pic>
        <p:nvPicPr>
          <p:cNvPr id="89" name="Picture 88"/>
          <p:cNvPicPr>
            <a:picLocks noChangeAspect="1"/>
          </p:cNvPicPr>
          <p:nvPr/>
        </p:nvPicPr>
        <p:blipFill>
          <a:blip r:embed="rId4"/>
          <a:stretch>
            <a:fillRect/>
          </a:stretch>
        </p:blipFill>
        <p:spPr>
          <a:xfrm>
            <a:off x="1799457" y="438759"/>
            <a:ext cx="1605225" cy="1390574"/>
          </a:xfrm>
          <a:prstGeom prst="rect">
            <a:avLst/>
          </a:prstGeom>
        </p:spPr>
      </p:pic>
      <p:pic>
        <p:nvPicPr>
          <p:cNvPr id="90" name="Picture 89"/>
          <p:cNvPicPr>
            <a:picLocks noChangeAspect="1"/>
          </p:cNvPicPr>
          <p:nvPr/>
        </p:nvPicPr>
        <p:blipFill>
          <a:blip r:embed="rId4"/>
          <a:stretch>
            <a:fillRect/>
          </a:stretch>
        </p:blipFill>
        <p:spPr>
          <a:xfrm>
            <a:off x="2976014" y="1119083"/>
            <a:ext cx="1605225" cy="1390574"/>
          </a:xfrm>
          <a:prstGeom prst="rect">
            <a:avLst/>
          </a:prstGeom>
        </p:spPr>
      </p:pic>
      <p:pic>
        <p:nvPicPr>
          <p:cNvPr id="91" name="Picture 90"/>
          <p:cNvPicPr>
            <a:picLocks noChangeAspect="1"/>
          </p:cNvPicPr>
          <p:nvPr/>
        </p:nvPicPr>
        <p:blipFill>
          <a:blip r:embed="rId4"/>
          <a:stretch>
            <a:fillRect/>
          </a:stretch>
        </p:blipFill>
        <p:spPr>
          <a:xfrm>
            <a:off x="2976014" y="2495735"/>
            <a:ext cx="1605225" cy="1390574"/>
          </a:xfrm>
          <a:prstGeom prst="rect">
            <a:avLst/>
          </a:prstGeom>
        </p:spPr>
      </p:pic>
      <p:pic>
        <p:nvPicPr>
          <p:cNvPr id="92" name="Picture 91"/>
          <p:cNvPicPr>
            <a:picLocks noChangeAspect="1"/>
          </p:cNvPicPr>
          <p:nvPr/>
        </p:nvPicPr>
        <p:blipFill>
          <a:blip r:embed="rId4"/>
          <a:stretch>
            <a:fillRect/>
          </a:stretch>
        </p:blipFill>
        <p:spPr>
          <a:xfrm>
            <a:off x="1799457" y="3168053"/>
            <a:ext cx="1605225" cy="1390574"/>
          </a:xfrm>
          <a:prstGeom prst="rect">
            <a:avLst/>
          </a:prstGeom>
        </p:spPr>
      </p:pic>
      <p:pic>
        <p:nvPicPr>
          <p:cNvPr id="63" name="Picture 62"/>
          <p:cNvPicPr>
            <a:picLocks noChangeAspect="1"/>
          </p:cNvPicPr>
          <p:nvPr/>
        </p:nvPicPr>
        <p:blipFill>
          <a:blip r:embed="rId4"/>
          <a:stretch>
            <a:fillRect/>
          </a:stretch>
        </p:blipFill>
        <p:spPr>
          <a:xfrm>
            <a:off x="-553638" y="455315"/>
            <a:ext cx="1576357" cy="1365566"/>
          </a:xfrm>
          <a:prstGeom prst="rect">
            <a:avLst/>
          </a:prstGeom>
        </p:spPr>
      </p:pic>
      <p:pic>
        <p:nvPicPr>
          <p:cNvPr id="73" name="Picture 72"/>
          <p:cNvPicPr>
            <a:picLocks noChangeAspect="1"/>
          </p:cNvPicPr>
          <p:nvPr/>
        </p:nvPicPr>
        <p:blipFill>
          <a:blip r:embed="rId4"/>
          <a:stretch>
            <a:fillRect/>
          </a:stretch>
        </p:blipFill>
        <p:spPr>
          <a:xfrm>
            <a:off x="-553637" y="-889322"/>
            <a:ext cx="1576357" cy="1365566"/>
          </a:xfrm>
          <a:prstGeom prst="rect">
            <a:avLst/>
          </a:prstGeom>
        </p:spPr>
      </p:pic>
      <p:pic>
        <p:nvPicPr>
          <p:cNvPr id="74" name="Picture 73"/>
          <p:cNvPicPr>
            <a:picLocks noChangeAspect="1"/>
          </p:cNvPicPr>
          <p:nvPr/>
        </p:nvPicPr>
        <p:blipFill>
          <a:blip r:embed="rId4"/>
          <a:stretch>
            <a:fillRect/>
          </a:stretch>
        </p:blipFill>
        <p:spPr>
          <a:xfrm>
            <a:off x="-549094" y="3177107"/>
            <a:ext cx="1576357" cy="1365566"/>
          </a:xfrm>
          <a:prstGeom prst="rect">
            <a:avLst/>
          </a:prstGeom>
        </p:spPr>
      </p:pic>
      <p:pic>
        <p:nvPicPr>
          <p:cNvPr id="75" name="Picture 74"/>
          <p:cNvPicPr>
            <a:picLocks noChangeAspect="1"/>
          </p:cNvPicPr>
          <p:nvPr/>
        </p:nvPicPr>
        <p:blipFill>
          <a:blip r:embed="rId4"/>
          <a:stretch>
            <a:fillRect/>
          </a:stretch>
        </p:blipFill>
        <p:spPr>
          <a:xfrm>
            <a:off x="-549094" y="1810546"/>
            <a:ext cx="1576357" cy="1372625"/>
          </a:xfrm>
          <a:prstGeom prst="rect">
            <a:avLst/>
          </a:prstGeom>
        </p:spPr>
      </p:pic>
      <p:sp>
        <p:nvSpPr>
          <p:cNvPr id="76" name="Rectangle 75"/>
          <p:cNvSpPr/>
          <p:nvPr/>
        </p:nvSpPr>
        <p:spPr bwMode="auto">
          <a:xfrm>
            <a:off x="-1097930" y="-448497"/>
            <a:ext cx="4840861" cy="5142770"/>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0" fontAlgn="base" latinLnBrk="0" hangingPunct="0">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grpSp>
        <p:nvGrpSpPr>
          <p:cNvPr id="77" name="Group 76"/>
          <p:cNvGrpSpPr/>
          <p:nvPr/>
        </p:nvGrpSpPr>
        <p:grpSpPr>
          <a:xfrm>
            <a:off x="1801937" y="1806068"/>
            <a:ext cx="1585995" cy="1371496"/>
            <a:chOff x="2450758" y="2455881"/>
            <a:chExt cx="2157064" cy="1865330"/>
          </a:xfrm>
        </p:grpSpPr>
        <p:pic>
          <p:nvPicPr>
            <p:cNvPr id="78" name="Picture 77"/>
            <p:cNvPicPr>
              <a:picLocks noChangeAspect="1"/>
            </p:cNvPicPr>
            <p:nvPr/>
          </p:nvPicPr>
          <p:blipFill>
            <a:blip r:embed="rId5"/>
            <a:stretch>
              <a:fillRect/>
            </a:stretch>
          </p:blipFill>
          <p:spPr>
            <a:xfrm>
              <a:off x="2450758" y="2455881"/>
              <a:ext cx="2157064" cy="1865330"/>
            </a:xfrm>
            <a:prstGeom prst="rect">
              <a:avLst/>
            </a:prstGeom>
          </p:spPr>
        </p:pic>
        <p:sp>
          <p:nvSpPr>
            <p:cNvPr id="79" name="Rectangle 78"/>
            <p:cNvSpPr/>
            <p:nvPr/>
          </p:nvSpPr>
          <p:spPr>
            <a:xfrm>
              <a:off x="2806866" y="3045749"/>
              <a:ext cx="1343765" cy="679872"/>
            </a:xfrm>
            <a:prstGeom prst="rect">
              <a:avLst/>
            </a:prstGeom>
          </p:spPr>
          <p:txBody>
            <a:bodyPr wrap="square">
              <a:spAutoFit/>
            </a:bodyPr>
            <a:lstStyle/>
            <a:p>
              <a:pPr marL="0" marR="0" lvl="0" indent="0" algn="ctr" defTabSz="685573" rtl="0" eaLnBrk="0" fontAlgn="base" latinLnBrk="0" hangingPunct="0">
                <a:lnSpc>
                  <a:spcPct val="100000"/>
                </a:lnSpc>
                <a:spcBef>
                  <a:spcPct val="0"/>
                </a:spcBef>
                <a:spcAft>
                  <a:spcPts val="882"/>
                </a:spcAft>
                <a:buClrTx/>
                <a:buSzTx/>
                <a:buFontTx/>
                <a:buNone/>
                <a:tabLst/>
                <a:defRPr/>
              </a:pPr>
              <a:r>
                <a:rPr kumimoji="0" lang="en-US" sz="1324" b="0" i="0" u="none" strike="noStrike" kern="1200" cap="none" spc="0" normalizeH="0" baseline="0" noProof="0" dirty="0">
                  <a:ln>
                    <a:noFill/>
                  </a:ln>
                  <a:solidFill>
                    <a:srgbClr val="002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Enterprise proven</a:t>
              </a:r>
            </a:p>
          </p:txBody>
        </p:sp>
      </p:grpSp>
      <p:grpSp>
        <p:nvGrpSpPr>
          <p:cNvPr id="83" name="Group 82"/>
          <p:cNvGrpSpPr/>
          <p:nvPr/>
        </p:nvGrpSpPr>
        <p:grpSpPr>
          <a:xfrm>
            <a:off x="617748" y="1137970"/>
            <a:ext cx="1585995" cy="1371496"/>
            <a:chOff x="840179" y="1547221"/>
            <a:chExt cx="2157064" cy="1865330"/>
          </a:xfrm>
        </p:grpSpPr>
        <p:pic>
          <p:nvPicPr>
            <p:cNvPr id="84" name="Picture 83"/>
            <p:cNvPicPr>
              <a:picLocks noChangeAspect="1"/>
            </p:cNvPicPr>
            <p:nvPr/>
          </p:nvPicPr>
          <p:blipFill>
            <a:blip r:embed="rId5"/>
            <a:stretch>
              <a:fillRect/>
            </a:stretch>
          </p:blipFill>
          <p:spPr>
            <a:xfrm>
              <a:off x="840179" y="1547221"/>
              <a:ext cx="2157064" cy="1865330"/>
            </a:xfrm>
            <a:prstGeom prst="rect">
              <a:avLst/>
            </a:prstGeom>
          </p:spPr>
        </p:pic>
        <p:sp>
          <p:nvSpPr>
            <p:cNvPr id="85" name="Rectangle 84"/>
            <p:cNvSpPr/>
            <p:nvPr/>
          </p:nvSpPr>
          <p:spPr>
            <a:xfrm>
              <a:off x="1169467" y="2309069"/>
              <a:ext cx="1491691" cy="374994"/>
            </a:xfrm>
            <a:prstGeom prst="rect">
              <a:avLst/>
            </a:prstGeom>
          </p:spPr>
          <p:txBody>
            <a:bodyPr wrap="none">
              <a:spAutoFit/>
            </a:bodyPr>
            <a:lstStyle/>
            <a:p>
              <a:pPr marL="0" marR="0" lvl="0" indent="0" algn="ctr" defTabSz="685375" rtl="0" eaLnBrk="0" fontAlgn="base" latinLnBrk="0" hangingPunct="0">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solidFill>
                    <a:srgbClr val="002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Hyper-scale</a:t>
              </a:r>
            </a:p>
          </p:txBody>
        </p:sp>
      </p:grpSp>
      <p:pic>
        <p:nvPicPr>
          <p:cNvPr id="86" name="Picture 85"/>
          <p:cNvPicPr>
            <a:picLocks noChangeAspect="1"/>
          </p:cNvPicPr>
          <p:nvPr/>
        </p:nvPicPr>
        <p:blipFill>
          <a:blip r:embed="rId4"/>
          <a:stretch>
            <a:fillRect/>
          </a:stretch>
        </p:blipFill>
        <p:spPr>
          <a:xfrm>
            <a:off x="-550592" y="4525694"/>
            <a:ext cx="1576357" cy="1365566"/>
          </a:xfrm>
          <a:prstGeom prst="rect">
            <a:avLst/>
          </a:prstGeom>
        </p:spPr>
      </p:pic>
      <p:pic>
        <p:nvPicPr>
          <p:cNvPr id="13" name="Picture 12"/>
          <p:cNvPicPr>
            <a:picLocks noChangeAspect="1"/>
          </p:cNvPicPr>
          <p:nvPr/>
        </p:nvPicPr>
        <p:blipFill>
          <a:blip r:embed="rId6"/>
          <a:stretch>
            <a:fillRect/>
          </a:stretch>
        </p:blipFill>
        <p:spPr>
          <a:xfrm>
            <a:off x="6388229" y="1134046"/>
            <a:ext cx="2300140" cy="1307366"/>
          </a:xfrm>
          <a:prstGeom prst="rect">
            <a:avLst/>
          </a:prstGeom>
        </p:spPr>
      </p:pic>
      <p:sp>
        <p:nvSpPr>
          <p:cNvPr id="48" name="TextBox 47"/>
          <p:cNvSpPr txBox="1"/>
          <p:nvPr/>
        </p:nvSpPr>
        <p:spPr>
          <a:xfrm>
            <a:off x="5356372" y="582599"/>
            <a:ext cx="3600243" cy="624534"/>
          </a:xfrm>
          <a:prstGeom prst="rect">
            <a:avLst/>
          </a:prstGeom>
          <a:noFill/>
        </p:spPr>
        <p:txBody>
          <a:bodyPr wrap="square" lIns="134464" tIns="107571" rIns="134464" bIns="107571" rtlCol="0">
            <a:spAutoFit/>
          </a:bodyPr>
          <a:lstStyle/>
          <a:p>
            <a:pPr marL="0" marR="0" lvl="0" indent="0" algn="l" defTabSz="685573" rtl="0" eaLnBrk="0" fontAlgn="base" latinLnBrk="0" hangingPunct="0">
              <a:lnSpc>
                <a:spcPct val="90000"/>
              </a:lnSpc>
              <a:spcBef>
                <a:spcPct val="0"/>
              </a:spcBef>
              <a:spcAft>
                <a:spcPts val="441"/>
              </a:spcAft>
              <a:buClrTx/>
              <a:buSzTx/>
              <a:buFontTx/>
              <a:buNone/>
              <a:tabLst/>
              <a:defRPr/>
            </a:pPr>
            <a:r>
              <a:rPr kumimoji="0" lang="en-US" sz="2941" b="0" i="0" u="none" strike="noStrike" kern="1200" cap="none" spc="0" normalizeH="0" baseline="0" noProof="0" dirty="0">
                <a:ln>
                  <a:noFill/>
                </a:ln>
                <a:solidFill>
                  <a:srgbClr val="0078D7"/>
                </a:solidFill>
                <a:effectLst/>
                <a:uLnTx/>
                <a:uFillTx/>
                <a:latin typeface="Segoe UI Light"/>
                <a:ea typeface="MS PGothic" panose="020B0600070205080204" pitchFamily="34" charset="-128"/>
                <a:cs typeface="Arial"/>
                <a:sym typeface="Arial"/>
              </a:rPr>
              <a:t>Hybrid</a:t>
            </a:r>
          </a:p>
        </p:txBody>
      </p:sp>
      <p:sp>
        <p:nvSpPr>
          <p:cNvPr id="10" name="TextBox 9"/>
          <p:cNvSpPr txBox="1"/>
          <p:nvPr/>
        </p:nvSpPr>
        <p:spPr>
          <a:xfrm>
            <a:off x="6480890" y="4043416"/>
            <a:ext cx="1018554" cy="359783"/>
          </a:xfrm>
          <a:prstGeom prst="rect">
            <a:avLst/>
          </a:prstGeom>
          <a:noFill/>
        </p:spPr>
        <p:txBody>
          <a:bodyPr wrap="none" lIns="134464" tIns="107571" rIns="134464" bIns="107571" rtlCol="0">
            <a:spAutoFit/>
          </a:bodyPr>
          <a:lstStyle/>
          <a:p>
            <a:pPr marL="0" marR="0" lvl="0" indent="0" algn="l" defTabSz="685199" rtl="0" eaLnBrk="0" fontAlgn="base" latinLnBrk="0" hangingPunct="0">
              <a:lnSpc>
                <a:spcPct val="90000"/>
              </a:lnSpc>
              <a:spcBef>
                <a:spcPct val="0"/>
              </a:spcBef>
              <a:spcAft>
                <a:spcPts val="441"/>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panose="020B0502040204020203" pitchFamily="34" charset="0"/>
                <a:ea typeface="MS PGothic" panose="020B0600070205080204" pitchFamily="34" charset="-128"/>
                <a:cs typeface="Arial"/>
                <a:sym typeface="Arial"/>
              </a:rPr>
              <a:t>On-premises</a:t>
            </a:r>
          </a:p>
        </p:txBody>
      </p:sp>
      <p:pic>
        <p:nvPicPr>
          <p:cNvPr id="34" name="Picture 33"/>
          <p:cNvPicPr>
            <a:picLocks noChangeAspect="1"/>
          </p:cNvPicPr>
          <p:nvPr/>
        </p:nvPicPr>
        <p:blipFill>
          <a:blip r:embed="rId4"/>
          <a:stretch>
            <a:fillRect/>
          </a:stretch>
        </p:blipFill>
        <p:spPr>
          <a:xfrm>
            <a:off x="1799457" y="438759"/>
            <a:ext cx="1605225" cy="1390574"/>
          </a:xfrm>
          <a:prstGeom prst="rect">
            <a:avLst/>
          </a:prstGeom>
        </p:spPr>
      </p:pic>
      <p:pic>
        <p:nvPicPr>
          <p:cNvPr id="35" name="Picture 34"/>
          <p:cNvPicPr>
            <a:picLocks noChangeAspect="1"/>
          </p:cNvPicPr>
          <p:nvPr/>
        </p:nvPicPr>
        <p:blipFill>
          <a:blip r:embed="rId4"/>
          <a:stretch>
            <a:fillRect/>
          </a:stretch>
        </p:blipFill>
        <p:spPr>
          <a:xfrm>
            <a:off x="2976014" y="1119083"/>
            <a:ext cx="1605225" cy="1390574"/>
          </a:xfrm>
          <a:prstGeom prst="rect">
            <a:avLst/>
          </a:prstGeom>
        </p:spPr>
      </p:pic>
      <p:pic>
        <p:nvPicPr>
          <p:cNvPr id="36" name="Picture 35"/>
          <p:cNvPicPr>
            <a:picLocks noChangeAspect="1"/>
          </p:cNvPicPr>
          <p:nvPr/>
        </p:nvPicPr>
        <p:blipFill>
          <a:blip r:embed="rId4"/>
          <a:stretch>
            <a:fillRect/>
          </a:stretch>
        </p:blipFill>
        <p:spPr>
          <a:xfrm>
            <a:off x="1799457" y="3168053"/>
            <a:ext cx="1605225" cy="1390574"/>
          </a:xfrm>
          <a:prstGeom prst="rect">
            <a:avLst/>
          </a:prstGeom>
        </p:spPr>
      </p:pic>
      <p:pic>
        <p:nvPicPr>
          <p:cNvPr id="37" name="Picture 36"/>
          <p:cNvPicPr>
            <a:picLocks noChangeAspect="1"/>
          </p:cNvPicPr>
          <p:nvPr/>
        </p:nvPicPr>
        <p:blipFill>
          <a:blip r:embed="rId4"/>
          <a:stretch>
            <a:fillRect/>
          </a:stretch>
        </p:blipFill>
        <p:spPr>
          <a:xfrm>
            <a:off x="-553638" y="455315"/>
            <a:ext cx="1576357" cy="1365566"/>
          </a:xfrm>
          <a:prstGeom prst="rect">
            <a:avLst/>
          </a:prstGeom>
        </p:spPr>
      </p:pic>
      <p:pic>
        <p:nvPicPr>
          <p:cNvPr id="38" name="Picture 37"/>
          <p:cNvPicPr>
            <a:picLocks noChangeAspect="1"/>
          </p:cNvPicPr>
          <p:nvPr/>
        </p:nvPicPr>
        <p:blipFill>
          <a:blip r:embed="rId4"/>
          <a:stretch>
            <a:fillRect/>
          </a:stretch>
        </p:blipFill>
        <p:spPr>
          <a:xfrm>
            <a:off x="-549094" y="3177107"/>
            <a:ext cx="1576357" cy="1365566"/>
          </a:xfrm>
          <a:prstGeom prst="rect">
            <a:avLst/>
          </a:prstGeom>
        </p:spPr>
      </p:pic>
      <p:pic>
        <p:nvPicPr>
          <p:cNvPr id="40" name="Picture 39"/>
          <p:cNvPicPr>
            <a:picLocks noChangeAspect="1"/>
          </p:cNvPicPr>
          <p:nvPr/>
        </p:nvPicPr>
        <p:blipFill>
          <a:blip r:embed="rId4"/>
          <a:stretch>
            <a:fillRect/>
          </a:stretch>
        </p:blipFill>
        <p:spPr>
          <a:xfrm>
            <a:off x="-549094" y="1810546"/>
            <a:ext cx="1576357" cy="1372625"/>
          </a:xfrm>
          <a:prstGeom prst="rect">
            <a:avLst/>
          </a:prstGeom>
        </p:spPr>
      </p:pic>
      <p:grpSp>
        <p:nvGrpSpPr>
          <p:cNvPr id="42" name="Group 41"/>
          <p:cNvGrpSpPr/>
          <p:nvPr/>
        </p:nvGrpSpPr>
        <p:grpSpPr>
          <a:xfrm>
            <a:off x="1801937" y="1806068"/>
            <a:ext cx="1585995" cy="1371496"/>
            <a:chOff x="2450758" y="2455881"/>
            <a:chExt cx="2157064" cy="1865330"/>
          </a:xfrm>
        </p:grpSpPr>
        <p:pic>
          <p:nvPicPr>
            <p:cNvPr id="43" name="Picture 42"/>
            <p:cNvPicPr>
              <a:picLocks noChangeAspect="1"/>
            </p:cNvPicPr>
            <p:nvPr/>
          </p:nvPicPr>
          <p:blipFill>
            <a:blip r:embed="rId5"/>
            <a:stretch>
              <a:fillRect/>
            </a:stretch>
          </p:blipFill>
          <p:spPr>
            <a:xfrm>
              <a:off x="2450758" y="2455881"/>
              <a:ext cx="2157064" cy="1865330"/>
            </a:xfrm>
            <a:prstGeom prst="rect">
              <a:avLst/>
            </a:prstGeom>
          </p:spPr>
        </p:pic>
        <p:sp>
          <p:nvSpPr>
            <p:cNvPr id="44" name="Rectangle 43"/>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46" name="Group 45"/>
          <p:cNvGrpSpPr/>
          <p:nvPr/>
        </p:nvGrpSpPr>
        <p:grpSpPr>
          <a:xfrm>
            <a:off x="622985" y="2484267"/>
            <a:ext cx="1585995" cy="1371496"/>
            <a:chOff x="846989" y="3388791"/>
            <a:chExt cx="2157064" cy="1865330"/>
          </a:xfrm>
        </p:grpSpPr>
        <p:pic>
          <p:nvPicPr>
            <p:cNvPr id="49" name="Picture 48"/>
            <p:cNvPicPr>
              <a:picLocks noChangeAspect="1"/>
            </p:cNvPicPr>
            <p:nvPr/>
          </p:nvPicPr>
          <p:blipFill>
            <a:blip r:embed="rId5"/>
            <a:stretch>
              <a:fillRect/>
            </a:stretch>
          </p:blipFill>
          <p:spPr>
            <a:xfrm>
              <a:off x="846989" y="3388791"/>
              <a:ext cx="2157064" cy="1865330"/>
            </a:xfrm>
            <a:prstGeom prst="rect">
              <a:avLst/>
            </a:prstGeom>
          </p:spPr>
        </p:pic>
        <p:sp>
          <p:nvSpPr>
            <p:cNvPr id="50" name="Rectangle 49"/>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51" name="Group 50"/>
          <p:cNvGrpSpPr/>
          <p:nvPr/>
        </p:nvGrpSpPr>
        <p:grpSpPr>
          <a:xfrm>
            <a:off x="617748" y="1132504"/>
            <a:ext cx="1585995" cy="1371496"/>
            <a:chOff x="840179" y="1547221"/>
            <a:chExt cx="2157064" cy="1865330"/>
          </a:xfrm>
        </p:grpSpPr>
        <p:pic>
          <p:nvPicPr>
            <p:cNvPr id="52" name="Picture 51"/>
            <p:cNvPicPr>
              <a:picLocks noChangeAspect="1"/>
            </p:cNvPicPr>
            <p:nvPr/>
          </p:nvPicPr>
          <p:blipFill>
            <a:blip r:embed="rId5"/>
            <a:stretch>
              <a:fillRect/>
            </a:stretch>
          </p:blipFill>
          <p:spPr>
            <a:xfrm>
              <a:off x="840179" y="1547221"/>
              <a:ext cx="2157064" cy="1865330"/>
            </a:xfrm>
            <a:prstGeom prst="rect">
              <a:avLst/>
            </a:prstGeom>
          </p:spPr>
        </p:pic>
        <p:sp>
          <p:nvSpPr>
            <p:cNvPr id="53" name="Rectangle 52"/>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54" name="Picture 53"/>
          <p:cNvPicPr>
            <a:picLocks noChangeAspect="1"/>
          </p:cNvPicPr>
          <p:nvPr/>
        </p:nvPicPr>
        <p:blipFill>
          <a:blip r:embed="rId5"/>
          <a:stretch>
            <a:fillRect/>
          </a:stretch>
        </p:blipFill>
        <p:spPr>
          <a:xfrm>
            <a:off x="2983571" y="1126175"/>
            <a:ext cx="1585995" cy="1371496"/>
          </a:xfrm>
          <a:prstGeom prst="rect">
            <a:avLst/>
          </a:prstGeom>
        </p:spPr>
      </p:pic>
      <p:sp>
        <p:nvSpPr>
          <p:cNvPr id="55" name="Rectangle 54"/>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pic>
        <p:nvPicPr>
          <p:cNvPr id="58" name="Picture 57"/>
          <p:cNvPicPr>
            <a:picLocks noChangeAspect="1"/>
          </p:cNvPicPr>
          <p:nvPr/>
        </p:nvPicPr>
        <p:blipFill>
          <a:blip r:embed="rId5"/>
          <a:stretch>
            <a:fillRect/>
          </a:stretch>
        </p:blipFill>
        <p:spPr>
          <a:xfrm>
            <a:off x="1804065" y="3166721"/>
            <a:ext cx="1585995" cy="1371496"/>
          </a:xfrm>
          <a:prstGeom prst="rect">
            <a:avLst/>
          </a:prstGeom>
        </p:spPr>
      </p:pic>
      <p:pic>
        <p:nvPicPr>
          <p:cNvPr id="60" name="Picture 59"/>
          <p:cNvPicPr>
            <a:picLocks noChangeAspect="1"/>
          </p:cNvPicPr>
          <p:nvPr/>
        </p:nvPicPr>
        <p:blipFill>
          <a:blip r:embed="rId5"/>
          <a:stretch>
            <a:fillRect/>
          </a:stretch>
        </p:blipFill>
        <p:spPr>
          <a:xfrm>
            <a:off x="1801823" y="450216"/>
            <a:ext cx="1585995" cy="1371496"/>
          </a:xfrm>
          <a:prstGeom prst="rect">
            <a:avLst/>
          </a:prstGeom>
        </p:spPr>
      </p:pic>
      <p:pic>
        <p:nvPicPr>
          <p:cNvPr id="64" name="Picture 63"/>
          <p:cNvPicPr>
            <a:picLocks noChangeAspect="1"/>
          </p:cNvPicPr>
          <p:nvPr/>
        </p:nvPicPr>
        <p:blipFill>
          <a:blip r:embed="rId5"/>
          <a:stretch>
            <a:fillRect/>
          </a:stretch>
        </p:blipFill>
        <p:spPr>
          <a:xfrm>
            <a:off x="2983571" y="2491011"/>
            <a:ext cx="1585995" cy="1371496"/>
          </a:xfrm>
          <a:prstGeom prst="rect">
            <a:avLst/>
          </a:prstGeom>
        </p:spPr>
      </p:pic>
      <p:grpSp>
        <p:nvGrpSpPr>
          <p:cNvPr id="4" name="Group 3"/>
          <p:cNvGrpSpPr/>
          <p:nvPr/>
        </p:nvGrpSpPr>
        <p:grpSpPr>
          <a:xfrm>
            <a:off x="613432" y="2487390"/>
            <a:ext cx="1591663" cy="1376397"/>
            <a:chOff x="846053" y="3394724"/>
            <a:chExt cx="2164772" cy="1871996"/>
          </a:xfrm>
        </p:grpSpPr>
        <p:pic>
          <p:nvPicPr>
            <p:cNvPr id="45" name="Picture 44"/>
            <p:cNvPicPr>
              <a:picLocks noChangeAspect="1"/>
            </p:cNvPicPr>
            <p:nvPr/>
          </p:nvPicPr>
          <p:blipFill>
            <a:blip r:embed="rId3"/>
            <a:stretch>
              <a:fillRect/>
            </a:stretch>
          </p:blipFill>
          <p:spPr>
            <a:xfrm>
              <a:off x="846053" y="3394724"/>
              <a:ext cx="2164772" cy="1871996"/>
            </a:xfrm>
            <a:prstGeom prst="rect">
              <a:avLst/>
            </a:prstGeom>
          </p:spPr>
        </p:pic>
        <p:sp>
          <p:nvSpPr>
            <p:cNvPr id="47" name="Rectangle 46"/>
            <p:cNvSpPr/>
            <p:nvPr/>
          </p:nvSpPr>
          <p:spPr>
            <a:xfrm>
              <a:off x="1379070" y="4158020"/>
              <a:ext cx="964082" cy="374994"/>
            </a:xfrm>
            <a:prstGeom prst="rect">
              <a:avLst/>
            </a:prstGeom>
          </p:spPr>
          <p:txBody>
            <a:bodyPr wrap="none">
              <a:spAutoFit/>
            </a:bodyPr>
            <a:lstStyle/>
            <a:p>
              <a:pPr marL="0" marR="0" lvl="0" indent="0" algn="ctr" defTabSz="685375" rtl="0" eaLnBrk="0" fontAlgn="base" latinLnBrk="0" hangingPunct="0">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Hybrid</a:t>
              </a:r>
            </a:p>
          </p:txBody>
        </p:sp>
      </p:grpSp>
      <p:grpSp>
        <p:nvGrpSpPr>
          <p:cNvPr id="717" name="Group 663"/>
          <p:cNvGrpSpPr>
            <a:grpSpLocks noChangeAspect="1"/>
          </p:cNvGrpSpPr>
          <p:nvPr/>
        </p:nvGrpSpPr>
        <p:grpSpPr bwMode="auto">
          <a:xfrm>
            <a:off x="5357814" y="3602037"/>
            <a:ext cx="3614738" cy="1558924"/>
            <a:chOff x="3375" y="2269"/>
            <a:chExt cx="2277" cy="982"/>
          </a:xfrm>
        </p:grpSpPr>
        <p:sp>
          <p:nvSpPr>
            <p:cNvPr id="718" name="AutoShape 662"/>
            <p:cNvSpPr>
              <a:spLocks noChangeAspect="1" noChangeArrowheads="1" noTextEdit="1"/>
            </p:cNvSpPr>
            <p:nvPr/>
          </p:nvSpPr>
          <p:spPr bwMode="auto">
            <a:xfrm>
              <a:off x="3375" y="2269"/>
              <a:ext cx="2276" cy="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19" name="Group 864"/>
            <p:cNvGrpSpPr>
              <a:grpSpLocks/>
            </p:cNvGrpSpPr>
            <p:nvPr/>
          </p:nvGrpSpPr>
          <p:grpSpPr bwMode="auto">
            <a:xfrm>
              <a:off x="3558" y="2269"/>
              <a:ext cx="2094" cy="982"/>
              <a:chOff x="3558" y="2269"/>
              <a:chExt cx="2094" cy="982"/>
            </a:xfrm>
          </p:grpSpPr>
          <p:sp>
            <p:nvSpPr>
              <p:cNvPr id="1175" name="Rectangle 664"/>
              <p:cNvSpPr>
                <a:spLocks noChangeArrowheads="1"/>
              </p:cNvSpPr>
              <p:nvPr/>
            </p:nvSpPr>
            <p:spPr bwMode="auto">
              <a:xfrm>
                <a:off x="5416" y="2467"/>
                <a:ext cx="236" cy="78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Line 665"/>
              <p:cNvSpPr>
                <a:spLocks noChangeShapeType="1"/>
              </p:cNvSpPr>
              <p:nvPr/>
            </p:nvSpPr>
            <p:spPr bwMode="auto">
              <a:xfrm>
                <a:off x="5416" y="2499"/>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7" name="Line 666"/>
              <p:cNvSpPr>
                <a:spLocks noChangeShapeType="1"/>
              </p:cNvSpPr>
              <p:nvPr/>
            </p:nvSpPr>
            <p:spPr bwMode="auto">
              <a:xfrm>
                <a:off x="5416" y="2534"/>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8" name="Line 667"/>
              <p:cNvSpPr>
                <a:spLocks noChangeShapeType="1"/>
              </p:cNvSpPr>
              <p:nvPr/>
            </p:nvSpPr>
            <p:spPr bwMode="auto">
              <a:xfrm>
                <a:off x="5416" y="2569"/>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9" name="Line 668"/>
              <p:cNvSpPr>
                <a:spLocks noChangeShapeType="1"/>
              </p:cNvSpPr>
              <p:nvPr/>
            </p:nvSpPr>
            <p:spPr bwMode="auto">
              <a:xfrm>
                <a:off x="5416" y="2604"/>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0" name="Line 669"/>
              <p:cNvSpPr>
                <a:spLocks noChangeShapeType="1"/>
              </p:cNvSpPr>
              <p:nvPr/>
            </p:nvSpPr>
            <p:spPr bwMode="auto">
              <a:xfrm>
                <a:off x="5416" y="2639"/>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1" name="Line 670"/>
              <p:cNvSpPr>
                <a:spLocks noChangeShapeType="1"/>
              </p:cNvSpPr>
              <p:nvPr/>
            </p:nvSpPr>
            <p:spPr bwMode="auto">
              <a:xfrm>
                <a:off x="5416" y="2674"/>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2" name="Line 671"/>
              <p:cNvSpPr>
                <a:spLocks noChangeShapeType="1"/>
              </p:cNvSpPr>
              <p:nvPr/>
            </p:nvSpPr>
            <p:spPr bwMode="auto">
              <a:xfrm>
                <a:off x="5416" y="2711"/>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3" name="Line 672"/>
              <p:cNvSpPr>
                <a:spLocks noChangeShapeType="1"/>
              </p:cNvSpPr>
              <p:nvPr/>
            </p:nvSpPr>
            <p:spPr bwMode="auto">
              <a:xfrm>
                <a:off x="5416" y="2746"/>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4" name="Line 673"/>
              <p:cNvSpPr>
                <a:spLocks noChangeShapeType="1"/>
              </p:cNvSpPr>
              <p:nvPr/>
            </p:nvSpPr>
            <p:spPr bwMode="auto">
              <a:xfrm>
                <a:off x="5416" y="2781"/>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5" name="Line 674"/>
              <p:cNvSpPr>
                <a:spLocks noChangeShapeType="1"/>
              </p:cNvSpPr>
              <p:nvPr/>
            </p:nvSpPr>
            <p:spPr bwMode="auto">
              <a:xfrm>
                <a:off x="5416" y="2816"/>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6" name="Line 675"/>
              <p:cNvSpPr>
                <a:spLocks noChangeShapeType="1"/>
              </p:cNvSpPr>
              <p:nvPr/>
            </p:nvSpPr>
            <p:spPr bwMode="auto">
              <a:xfrm>
                <a:off x="5416" y="2851"/>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7" name="Line 676"/>
              <p:cNvSpPr>
                <a:spLocks noChangeShapeType="1"/>
              </p:cNvSpPr>
              <p:nvPr/>
            </p:nvSpPr>
            <p:spPr bwMode="auto">
              <a:xfrm>
                <a:off x="5416" y="2886"/>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8" name="Line 677"/>
              <p:cNvSpPr>
                <a:spLocks noChangeShapeType="1"/>
              </p:cNvSpPr>
              <p:nvPr/>
            </p:nvSpPr>
            <p:spPr bwMode="auto">
              <a:xfrm>
                <a:off x="5416" y="2921"/>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9" name="Line 678"/>
              <p:cNvSpPr>
                <a:spLocks noChangeShapeType="1"/>
              </p:cNvSpPr>
              <p:nvPr/>
            </p:nvSpPr>
            <p:spPr bwMode="auto">
              <a:xfrm>
                <a:off x="5416" y="2956"/>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0" name="Line 679"/>
              <p:cNvSpPr>
                <a:spLocks noChangeShapeType="1"/>
              </p:cNvSpPr>
              <p:nvPr/>
            </p:nvSpPr>
            <p:spPr bwMode="auto">
              <a:xfrm>
                <a:off x="5416" y="2991"/>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1" name="Line 680"/>
              <p:cNvSpPr>
                <a:spLocks noChangeShapeType="1"/>
              </p:cNvSpPr>
              <p:nvPr/>
            </p:nvSpPr>
            <p:spPr bwMode="auto">
              <a:xfrm>
                <a:off x="5416" y="3026"/>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2" name="Line 681"/>
              <p:cNvSpPr>
                <a:spLocks noChangeShapeType="1"/>
              </p:cNvSpPr>
              <p:nvPr/>
            </p:nvSpPr>
            <p:spPr bwMode="auto">
              <a:xfrm>
                <a:off x="5416" y="3061"/>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3" name="Line 682"/>
              <p:cNvSpPr>
                <a:spLocks noChangeShapeType="1"/>
              </p:cNvSpPr>
              <p:nvPr/>
            </p:nvSpPr>
            <p:spPr bwMode="auto">
              <a:xfrm>
                <a:off x="5416" y="3097"/>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4" name="Line 683"/>
              <p:cNvSpPr>
                <a:spLocks noChangeShapeType="1"/>
              </p:cNvSpPr>
              <p:nvPr/>
            </p:nvSpPr>
            <p:spPr bwMode="auto">
              <a:xfrm>
                <a:off x="5416" y="3132"/>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5" name="Line 684"/>
              <p:cNvSpPr>
                <a:spLocks noChangeShapeType="1"/>
              </p:cNvSpPr>
              <p:nvPr/>
            </p:nvSpPr>
            <p:spPr bwMode="auto">
              <a:xfrm>
                <a:off x="5416" y="3167"/>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6" name="Line 685"/>
              <p:cNvSpPr>
                <a:spLocks noChangeShapeType="1"/>
              </p:cNvSpPr>
              <p:nvPr/>
            </p:nvSpPr>
            <p:spPr bwMode="auto">
              <a:xfrm>
                <a:off x="5416" y="3202"/>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7" name="Line 686"/>
              <p:cNvSpPr>
                <a:spLocks noChangeShapeType="1"/>
              </p:cNvSpPr>
              <p:nvPr/>
            </p:nvSpPr>
            <p:spPr bwMode="auto">
              <a:xfrm>
                <a:off x="5416" y="3237"/>
                <a:ext cx="236"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8" name="Freeform 687"/>
              <p:cNvSpPr>
                <a:spLocks/>
              </p:cNvSpPr>
              <p:nvPr/>
            </p:nvSpPr>
            <p:spPr bwMode="auto">
              <a:xfrm>
                <a:off x="5444" y="2401"/>
                <a:ext cx="177" cy="66"/>
              </a:xfrm>
              <a:custGeom>
                <a:avLst/>
                <a:gdLst>
                  <a:gd name="T0" fmla="*/ 177 w 177"/>
                  <a:gd name="T1" fmla="*/ 0 h 66"/>
                  <a:gd name="T2" fmla="*/ 0 w 177"/>
                  <a:gd name="T3" fmla="*/ 24 h 66"/>
                  <a:gd name="T4" fmla="*/ 0 w 177"/>
                  <a:gd name="T5" fmla="*/ 66 h 66"/>
                  <a:gd name="T6" fmla="*/ 177 w 177"/>
                  <a:gd name="T7" fmla="*/ 66 h 66"/>
                  <a:gd name="T8" fmla="*/ 177 w 177"/>
                  <a:gd name="T9" fmla="*/ 0 h 66"/>
                </a:gdLst>
                <a:ahLst/>
                <a:cxnLst>
                  <a:cxn ang="0">
                    <a:pos x="T0" y="T1"/>
                  </a:cxn>
                  <a:cxn ang="0">
                    <a:pos x="T2" y="T3"/>
                  </a:cxn>
                  <a:cxn ang="0">
                    <a:pos x="T4" y="T5"/>
                  </a:cxn>
                  <a:cxn ang="0">
                    <a:pos x="T6" y="T7"/>
                  </a:cxn>
                  <a:cxn ang="0">
                    <a:pos x="T8" y="T9"/>
                  </a:cxn>
                </a:cxnLst>
                <a:rect l="0" t="0" r="r" b="b"/>
                <a:pathLst>
                  <a:path w="177" h="66">
                    <a:moveTo>
                      <a:pt x="177" y="0"/>
                    </a:moveTo>
                    <a:lnTo>
                      <a:pt x="0" y="24"/>
                    </a:lnTo>
                    <a:lnTo>
                      <a:pt x="0" y="66"/>
                    </a:lnTo>
                    <a:lnTo>
                      <a:pt x="177" y="66"/>
                    </a:lnTo>
                    <a:lnTo>
                      <a:pt x="177"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Rectangle 688"/>
              <p:cNvSpPr>
                <a:spLocks noChangeArrowheads="1"/>
              </p:cNvSpPr>
              <p:nvPr/>
            </p:nvSpPr>
            <p:spPr bwMode="auto">
              <a:xfrm>
                <a:off x="5118" y="2332"/>
                <a:ext cx="232" cy="917"/>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Freeform 689"/>
              <p:cNvSpPr>
                <a:spLocks/>
              </p:cNvSpPr>
              <p:nvPr/>
            </p:nvSpPr>
            <p:spPr bwMode="auto">
              <a:xfrm>
                <a:off x="5118" y="2332"/>
                <a:ext cx="232" cy="101"/>
              </a:xfrm>
              <a:custGeom>
                <a:avLst/>
                <a:gdLst>
                  <a:gd name="T0" fmla="*/ 0 w 232"/>
                  <a:gd name="T1" fmla="*/ 0 h 101"/>
                  <a:gd name="T2" fmla="*/ 51 w 232"/>
                  <a:gd name="T3" fmla="*/ 101 h 101"/>
                  <a:gd name="T4" fmla="*/ 174 w 232"/>
                  <a:gd name="T5" fmla="*/ 101 h 101"/>
                  <a:gd name="T6" fmla="*/ 232 w 232"/>
                  <a:gd name="T7" fmla="*/ 0 h 101"/>
                  <a:gd name="T8" fmla="*/ 0 w 232"/>
                  <a:gd name="T9" fmla="*/ 0 h 101"/>
                </a:gdLst>
                <a:ahLst/>
                <a:cxnLst>
                  <a:cxn ang="0">
                    <a:pos x="T0" y="T1"/>
                  </a:cxn>
                  <a:cxn ang="0">
                    <a:pos x="T2" y="T3"/>
                  </a:cxn>
                  <a:cxn ang="0">
                    <a:pos x="T4" y="T5"/>
                  </a:cxn>
                  <a:cxn ang="0">
                    <a:pos x="T6" y="T7"/>
                  </a:cxn>
                  <a:cxn ang="0">
                    <a:pos x="T8" y="T9"/>
                  </a:cxn>
                </a:cxnLst>
                <a:rect l="0" t="0" r="r" b="b"/>
                <a:pathLst>
                  <a:path w="232" h="101">
                    <a:moveTo>
                      <a:pt x="0" y="0"/>
                    </a:moveTo>
                    <a:lnTo>
                      <a:pt x="51" y="101"/>
                    </a:lnTo>
                    <a:lnTo>
                      <a:pt x="174" y="101"/>
                    </a:lnTo>
                    <a:lnTo>
                      <a:pt x="232" y="0"/>
                    </a:lnTo>
                    <a:lnTo>
                      <a:pt x="0" y="0"/>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Rectangle 690"/>
              <p:cNvSpPr>
                <a:spLocks noChangeArrowheads="1"/>
              </p:cNvSpPr>
              <p:nvPr/>
            </p:nvSpPr>
            <p:spPr bwMode="auto">
              <a:xfrm>
                <a:off x="5169" y="2451"/>
                <a:ext cx="123" cy="1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Rectangle 691"/>
              <p:cNvSpPr>
                <a:spLocks noChangeArrowheads="1"/>
              </p:cNvSpPr>
              <p:nvPr/>
            </p:nvSpPr>
            <p:spPr bwMode="auto">
              <a:xfrm>
                <a:off x="5169" y="2483"/>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Rectangle 692"/>
              <p:cNvSpPr>
                <a:spLocks noChangeArrowheads="1"/>
              </p:cNvSpPr>
              <p:nvPr/>
            </p:nvSpPr>
            <p:spPr bwMode="auto">
              <a:xfrm>
                <a:off x="5169" y="2515"/>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Rectangle 693"/>
              <p:cNvSpPr>
                <a:spLocks noChangeArrowheads="1"/>
              </p:cNvSpPr>
              <p:nvPr/>
            </p:nvSpPr>
            <p:spPr bwMode="auto">
              <a:xfrm>
                <a:off x="5169" y="2548"/>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Rectangle 694"/>
              <p:cNvSpPr>
                <a:spLocks noChangeArrowheads="1"/>
              </p:cNvSpPr>
              <p:nvPr/>
            </p:nvSpPr>
            <p:spPr bwMode="auto">
              <a:xfrm>
                <a:off x="5169" y="2580"/>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Rectangle 695"/>
              <p:cNvSpPr>
                <a:spLocks noChangeArrowheads="1"/>
              </p:cNvSpPr>
              <p:nvPr/>
            </p:nvSpPr>
            <p:spPr bwMode="auto">
              <a:xfrm>
                <a:off x="5169" y="2613"/>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Rectangle 696"/>
              <p:cNvSpPr>
                <a:spLocks noChangeArrowheads="1"/>
              </p:cNvSpPr>
              <p:nvPr/>
            </p:nvSpPr>
            <p:spPr bwMode="auto">
              <a:xfrm>
                <a:off x="5169" y="2645"/>
                <a:ext cx="123" cy="1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Rectangle 697"/>
              <p:cNvSpPr>
                <a:spLocks noChangeArrowheads="1"/>
              </p:cNvSpPr>
              <p:nvPr/>
            </p:nvSpPr>
            <p:spPr bwMode="auto">
              <a:xfrm>
                <a:off x="5169" y="2678"/>
                <a:ext cx="123" cy="1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Rectangle 698"/>
              <p:cNvSpPr>
                <a:spLocks noChangeArrowheads="1"/>
              </p:cNvSpPr>
              <p:nvPr/>
            </p:nvSpPr>
            <p:spPr bwMode="auto">
              <a:xfrm>
                <a:off x="5169" y="2709"/>
                <a:ext cx="123" cy="1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Rectangle 699"/>
              <p:cNvSpPr>
                <a:spLocks noChangeArrowheads="1"/>
              </p:cNvSpPr>
              <p:nvPr/>
            </p:nvSpPr>
            <p:spPr bwMode="auto">
              <a:xfrm>
                <a:off x="5169" y="2742"/>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Rectangle 700"/>
              <p:cNvSpPr>
                <a:spLocks noChangeArrowheads="1"/>
              </p:cNvSpPr>
              <p:nvPr/>
            </p:nvSpPr>
            <p:spPr bwMode="auto">
              <a:xfrm>
                <a:off x="5169" y="2775"/>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701"/>
              <p:cNvSpPr>
                <a:spLocks noChangeArrowheads="1"/>
              </p:cNvSpPr>
              <p:nvPr/>
            </p:nvSpPr>
            <p:spPr bwMode="auto">
              <a:xfrm>
                <a:off x="5169" y="2807"/>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Rectangle 702"/>
              <p:cNvSpPr>
                <a:spLocks noChangeArrowheads="1"/>
              </p:cNvSpPr>
              <p:nvPr/>
            </p:nvSpPr>
            <p:spPr bwMode="auto">
              <a:xfrm>
                <a:off x="5169" y="2840"/>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Rectangle 703"/>
              <p:cNvSpPr>
                <a:spLocks noChangeArrowheads="1"/>
              </p:cNvSpPr>
              <p:nvPr/>
            </p:nvSpPr>
            <p:spPr bwMode="auto">
              <a:xfrm>
                <a:off x="5169" y="2872"/>
                <a:ext cx="123" cy="1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Rectangle 704"/>
              <p:cNvSpPr>
                <a:spLocks noChangeArrowheads="1"/>
              </p:cNvSpPr>
              <p:nvPr/>
            </p:nvSpPr>
            <p:spPr bwMode="auto">
              <a:xfrm>
                <a:off x="5169" y="2905"/>
                <a:ext cx="123" cy="1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Rectangle 705"/>
              <p:cNvSpPr>
                <a:spLocks noChangeArrowheads="1"/>
              </p:cNvSpPr>
              <p:nvPr/>
            </p:nvSpPr>
            <p:spPr bwMode="auto">
              <a:xfrm>
                <a:off x="5169" y="2936"/>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Rectangle 706"/>
              <p:cNvSpPr>
                <a:spLocks noChangeArrowheads="1"/>
              </p:cNvSpPr>
              <p:nvPr/>
            </p:nvSpPr>
            <p:spPr bwMode="auto">
              <a:xfrm>
                <a:off x="5169" y="2969"/>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Rectangle 707"/>
              <p:cNvSpPr>
                <a:spLocks noChangeArrowheads="1"/>
              </p:cNvSpPr>
              <p:nvPr/>
            </p:nvSpPr>
            <p:spPr bwMode="auto">
              <a:xfrm>
                <a:off x="5169" y="3001"/>
                <a:ext cx="123" cy="1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Rectangle 708"/>
              <p:cNvSpPr>
                <a:spLocks noChangeArrowheads="1"/>
              </p:cNvSpPr>
              <p:nvPr/>
            </p:nvSpPr>
            <p:spPr bwMode="auto">
              <a:xfrm>
                <a:off x="5169" y="3034"/>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Rectangle 709"/>
              <p:cNvSpPr>
                <a:spLocks noChangeArrowheads="1"/>
              </p:cNvSpPr>
              <p:nvPr/>
            </p:nvSpPr>
            <p:spPr bwMode="auto">
              <a:xfrm>
                <a:off x="5169" y="3067"/>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Rectangle 710"/>
              <p:cNvSpPr>
                <a:spLocks noChangeArrowheads="1"/>
              </p:cNvSpPr>
              <p:nvPr/>
            </p:nvSpPr>
            <p:spPr bwMode="auto">
              <a:xfrm>
                <a:off x="5169" y="3099"/>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Rectangle 711"/>
              <p:cNvSpPr>
                <a:spLocks noChangeArrowheads="1"/>
              </p:cNvSpPr>
              <p:nvPr/>
            </p:nvSpPr>
            <p:spPr bwMode="auto">
              <a:xfrm>
                <a:off x="5169" y="3132"/>
                <a:ext cx="123" cy="1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Rectangle 712"/>
              <p:cNvSpPr>
                <a:spLocks noChangeArrowheads="1"/>
              </p:cNvSpPr>
              <p:nvPr/>
            </p:nvSpPr>
            <p:spPr bwMode="auto">
              <a:xfrm>
                <a:off x="5169" y="3164"/>
                <a:ext cx="123" cy="1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Rectangle 713"/>
              <p:cNvSpPr>
                <a:spLocks noChangeArrowheads="1"/>
              </p:cNvSpPr>
              <p:nvPr/>
            </p:nvSpPr>
            <p:spPr bwMode="auto">
              <a:xfrm>
                <a:off x="5169" y="3196"/>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Rectangle 714"/>
              <p:cNvSpPr>
                <a:spLocks noChangeArrowheads="1"/>
              </p:cNvSpPr>
              <p:nvPr/>
            </p:nvSpPr>
            <p:spPr bwMode="auto">
              <a:xfrm>
                <a:off x="5169" y="3228"/>
                <a:ext cx="123" cy="1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Rectangle 715"/>
              <p:cNvSpPr>
                <a:spLocks noChangeArrowheads="1"/>
              </p:cNvSpPr>
              <p:nvPr/>
            </p:nvSpPr>
            <p:spPr bwMode="auto">
              <a:xfrm>
                <a:off x="4818" y="2888"/>
                <a:ext cx="228" cy="18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Freeform 716"/>
              <p:cNvSpPr>
                <a:spLocks/>
              </p:cNvSpPr>
              <p:nvPr/>
            </p:nvSpPr>
            <p:spPr bwMode="auto">
              <a:xfrm>
                <a:off x="4949" y="2554"/>
                <a:ext cx="194" cy="697"/>
              </a:xfrm>
              <a:custGeom>
                <a:avLst/>
                <a:gdLst>
                  <a:gd name="T0" fmla="*/ 0 w 194"/>
                  <a:gd name="T1" fmla="*/ 0 h 697"/>
                  <a:gd name="T2" fmla="*/ 194 w 194"/>
                  <a:gd name="T3" fmla="*/ 0 h 697"/>
                  <a:gd name="T4" fmla="*/ 194 w 194"/>
                  <a:gd name="T5" fmla="*/ 697 h 697"/>
                  <a:gd name="T6" fmla="*/ 0 w 194"/>
                  <a:gd name="T7" fmla="*/ 697 h 697"/>
                  <a:gd name="T8" fmla="*/ 0 w 194"/>
                  <a:gd name="T9" fmla="*/ 453 h 697"/>
                  <a:gd name="T10" fmla="*/ 0 w 194"/>
                  <a:gd name="T11" fmla="*/ 0 h 697"/>
                </a:gdLst>
                <a:ahLst/>
                <a:cxnLst>
                  <a:cxn ang="0">
                    <a:pos x="T0" y="T1"/>
                  </a:cxn>
                  <a:cxn ang="0">
                    <a:pos x="T2" y="T3"/>
                  </a:cxn>
                  <a:cxn ang="0">
                    <a:pos x="T4" y="T5"/>
                  </a:cxn>
                  <a:cxn ang="0">
                    <a:pos x="T6" y="T7"/>
                  </a:cxn>
                  <a:cxn ang="0">
                    <a:pos x="T8" y="T9"/>
                  </a:cxn>
                  <a:cxn ang="0">
                    <a:pos x="T10" y="T11"/>
                  </a:cxn>
                </a:cxnLst>
                <a:rect l="0" t="0" r="r" b="b"/>
                <a:pathLst>
                  <a:path w="194" h="697">
                    <a:moveTo>
                      <a:pt x="0" y="0"/>
                    </a:moveTo>
                    <a:lnTo>
                      <a:pt x="194" y="0"/>
                    </a:lnTo>
                    <a:lnTo>
                      <a:pt x="194" y="697"/>
                    </a:lnTo>
                    <a:lnTo>
                      <a:pt x="0" y="697"/>
                    </a:lnTo>
                    <a:lnTo>
                      <a:pt x="0" y="453"/>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Freeform 717"/>
              <p:cNvSpPr>
                <a:spLocks/>
              </p:cNvSpPr>
              <p:nvPr/>
            </p:nvSpPr>
            <p:spPr bwMode="auto">
              <a:xfrm>
                <a:off x="4818" y="2890"/>
                <a:ext cx="131" cy="361"/>
              </a:xfrm>
              <a:custGeom>
                <a:avLst/>
                <a:gdLst>
                  <a:gd name="T0" fmla="*/ 0 w 131"/>
                  <a:gd name="T1" fmla="*/ 180 h 361"/>
                  <a:gd name="T2" fmla="*/ 0 w 131"/>
                  <a:gd name="T3" fmla="*/ 361 h 361"/>
                  <a:gd name="T4" fmla="*/ 131 w 131"/>
                  <a:gd name="T5" fmla="*/ 361 h 361"/>
                  <a:gd name="T6" fmla="*/ 131 w 131"/>
                  <a:gd name="T7" fmla="*/ 0 h 361"/>
                  <a:gd name="T8" fmla="*/ 0 w 131"/>
                  <a:gd name="T9" fmla="*/ 180 h 361"/>
                </a:gdLst>
                <a:ahLst/>
                <a:cxnLst>
                  <a:cxn ang="0">
                    <a:pos x="T0" y="T1"/>
                  </a:cxn>
                  <a:cxn ang="0">
                    <a:pos x="T2" y="T3"/>
                  </a:cxn>
                  <a:cxn ang="0">
                    <a:pos x="T4" y="T5"/>
                  </a:cxn>
                  <a:cxn ang="0">
                    <a:pos x="T6" y="T7"/>
                  </a:cxn>
                  <a:cxn ang="0">
                    <a:pos x="T8" y="T9"/>
                  </a:cxn>
                </a:cxnLst>
                <a:rect l="0" t="0" r="r" b="b"/>
                <a:pathLst>
                  <a:path w="131" h="361">
                    <a:moveTo>
                      <a:pt x="0" y="180"/>
                    </a:moveTo>
                    <a:lnTo>
                      <a:pt x="0" y="361"/>
                    </a:lnTo>
                    <a:lnTo>
                      <a:pt x="131" y="361"/>
                    </a:lnTo>
                    <a:lnTo>
                      <a:pt x="131" y="0"/>
                    </a:lnTo>
                    <a:lnTo>
                      <a:pt x="0" y="18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Rectangle 718"/>
              <p:cNvSpPr>
                <a:spLocks noChangeArrowheads="1"/>
              </p:cNvSpPr>
              <p:nvPr/>
            </p:nvSpPr>
            <p:spPr bwMode="auto">
              <a:xfrm>
                <a:off x="4973" y="2592"/>
                <a:ext cx="20"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Rectangle 719"/>
              <p:cNvSpPr>
                <a:spLocks noChangeArrowheads="1"/>
              </p:cNvSpPr>
              <p:nvPr/>
            </p:nvSpPr>
            <p:spPr bwMode="auto">
              <a:xfrm>
                <a:off x="5015" y="2592"/>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Rectangle 720"/>
              <p:cNvSpPr>
                <a:spLocks noChangeArrowheads="1"/>
              </p:cNvSpPr>
              <p:nvPr/>
            </p:nvSpPr>
            <p:spPr bwMode="auto">
              <a:xfrm>
                <a:off x="5058" y="2592"/>
                <a:ext cx="19"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Rectangle 721"/>
              <p:cNvSpPr>
                <a:spLocks noChangeArrowheads="1"/>
              </p:cNvSpPr>
              <p:nvPr/>
            </p:nvSpPr>
            <p:spPr bwMode="auto">
              <a:xfrm>
                <a:off x="5100" y="2592"/>
                <a:ext cx="18"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Rectangle 722"/>
              <p:cNvSpPr>
                <a:spLocks noChangeArrowheads="1"/>
              </p:cNvSpPr>
              <p:nvPr/>
            </p:nvSpPr>
            <p:spPr bwMode="auto">
              <a:xfrm>
                <a:off x="4973" y="2647"/>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Rectangle 723"/>
              <p:cNvSpPr>
                <a:spLocks noChangeArrowheads="1"/>
              </p:cNvSpPr>
              <p:nvPr/>
            </p:nvSpPr>
            <p:spPr bwMode="auto">
              <a:xfrm>
                <a:off x="5015" y="2647"/>
                <a:ext cx="20"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Rectangle 724"/>
              <p:cNvSpPr>
                <a:spLocks noChangeArrowheads="1"/>
              </p:cNvSpPr>
              <p:nvPr/>
            </p:nvSpPr>
            <p:spPr bwMode="auto">
              <a:xfrm>
                <a:off x="5058" y="2647"/>
                <a:ext cx="19"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Rectangle 725"/>
              <p:cNvSpPr>
                <a:spLocks noChangeArrowheads="1"/>
              </p:cNvSpPr>
              <p:nvPr/>
            </p:nvSpPr>
            <p:spPr bwMode="auto">
              <a:xfrm>
                <a:off x="5100" y="2647"/>
                <a:ext cx="18"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Rectangle 726"/>
              <p:cNvSpPr>
                <a:spLocks noChangeArrowheads="1"/>
              </p:cNvSpPr>
              <p:nvPr/>
            </p:nvSpPr>
            <p:spPr bwMode="auto">
              <a:xfrm>
                <a:off x="4973" y="2702"/>
                <a:ext cx="20"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Rectangle 727"/>
              <p:cNvSpPr>
                <a:spLocks noChangeArrowheads="1"/>
              </p:cNvSpPr>
              <p:nvPr/>
            </p:nvSpPr>
            <p:spPr bwMode="auto">
              <a:xfrm>
                <a:off x="5015" y="2702"/>
                <a:ext cx="20"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Rectangle 728"/>
              <p:cNvSpPr>
                <a:spLocks noChangeArrowheads="1"/>
              </p:cNvSpPr>
              <p:nvPr/>
            </p:nvSpPr>
            <p:spPr bwMode="auto">
              <a:xfrm>
                <a:off x="5058" y="2702"/>
                <a:ext cx="19"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Rectangle 729"/>
              <p:cNvSpPr>
                <a:spLocks noChangeArrowheads="1"/>
              </p:cNvSpPr>
              <p:nvPr/>
            </p:nvSpPr>
            <p:spPr bwMode="auto">
              <a:xfrm>
                <a:off x="5100" y="2702"/>
                <a:ext cx="18"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Rectangle 730"/>
              <p:cNvSpPr>
                <a:spLocks noChangeArrowheads="1"/>
              </p:cNvSpPr>
              <p:nvPr/>
            </p:nvSpPr>
            <p:spPr bwMode="auto">
              <a:xfrm>
                <a:off x="4973" y="2756"/>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731"/>
              <p:cNvSpPr>
                <a:spLocks noChangeArrowheads="1"/>
              </p:cNvSpPr>
              <p:nvPr/>
            </p:nvSpPr>
            <p:spPr bwMode="auto">
              <a:xfrm>
                <a:off x="5015" y="2756"/>
                <a:ext cx="20"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Rectangle 732"/>
              <p:cNvSpPr>
                <a:spLocks noChangeArrowheads="1"/>
              </p:cNvSpPr>
              <p:nvPr/>
            </p:nvSpPr>
            <p:spPr bwMode="auto">
              <a:xfrm>
                <a:off x="5058" y="2756"/>
                <a:ext cx="19"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Rectangle 733"/>
              <p:cNvSpPr>
                <a:spLocks noChangeArrowheads="1"/>
              </p:cNvSpPr>
              <p:nvPr/>
            </p:nvSpPr>
            <p:spPr bwMode="auto">
              <a:xfrm>
                <a:off x="5100" y="2756"/>
                <a:ext cx="18"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Rectangle 734"/>
              <p:cNvSpPr>
                <a:spLocks noChangeArrowheads="1"/>
              </p:cNvSpPr>
              <p:nvPr/>
            </p:nvSpPr>
            <p:spPr bwMode="auto">
              <a:xfrm>
                <a:off x="4973" y="2812"/>
                <a:ext cx="20"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Rectangle 735"/>
              <p:cNvSpPr>
                <a:spLocks noChangeArrowheads="1"/>
              </p:cNvSpPr>
              <p:nvPr/>
            </p:nvSpPr>
            <p:spPr bwMode="auto">
              <a:xfrm>
                <a:off x="5015" y="2812"/>
                <a:ext cx="20"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Rectangle 736"/>
              <p:cNvSpPr>
                <a:spLocks noChangeArrowheads="1"/>
              </p:cNvSpPr>
              <p:nvPr/>
            </p:nvSpPr>
            <p:spPr bwMode="auto">
              <a:xfrm>
                <a:off x="5058" y="2812"/>
                <a:ext cx="19"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Rectangle 737"/>
              <p:cNvSpPr>
                <a:spLocks noChangeArrowheads="1"/>
              </p:cNvSpPr>
              <p:nvPr/>
            </p:nvSpPr>
            <p:spPr bwMode="auto">
              <a:xfrm>
                <a:off x="5100" y="2812"/>
                <a:ext cx="18"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Rectangle 738"/>
              <p:cNvSpPr>
                <a:spLocks noChangeArrowheads="1"/>
              </p:cNvSpPr>
              <p:nvPr/>
            </p:nvSpPr>
            <p:spPr bwMode="auto">
              <a:xfrm>
                <a:off x="4973" y="2866"/>
                <a:ext cx="20"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Rectangle 739"/>
              <p:cNvSpPr>
                <a:spLocks noChangeArrowheads="1"/>
              </p:cNvSpPr>
              <p:nvPr/>
            </p:nvSpPr>
            <p:spPr bwMode="auto">
              <a:xfrm>
                <a:off x="5015" y="2866"/>
                <a:ext cx="20"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Rectangle 740"/>
              <p:cNvSpPr>
                <a:spLocks noChangeArrowheads="1"/>
              </p:cNvSpPr>
              <p:nvPr/>
            </p:nvSpPr>
            <p:spPr bwMode="auto">
              <a:xfrm>
                <a:off x="5058" y="2866"/>
                <a:ext cx="19"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Rectangle 741"/>
              <p:cNvSpPr>
                <a:spLocks noChangeArrowheads="1"/>
              </p:cNvSpPr>
              <p:nvPr/>
            </p:nvSpPr>
            <p:spPr bwMode="auto">
              <a:xfrm>
                <a:off x="5100" y="2866"/>
                <a:ext cx="18"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Rectangle 742"/>
              <p:cNvSpPr>
                <a:spLocks noChangeArrowheads="1"/>
              </p:cNvSpPr>
              <p:nvPr/>
            </p:nvSpPr>
            <p:spPr bwMode="auto">
              <a:xfrm>
                <a:off x="4973" y="2921"/>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Rectangle 743"/>
              <p:cNvSpPr>
                <a:spLocks noChangeArrowheads="1"/>
              </p:cNvSpPr>
              <p:nvPr/>
            </p:nvSpPr>
            <p:spPr bwMode="auto">
              <a:xfrm>
                <a:off x="5015" y="2921"/>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Rectangle 744"/>
              <p:cNvSpPr>
                <a:spLocks noChangeArrowheads="1"/>
              </p:cNvSpPr>
              <p:nvPr/>
            </p:nvSpPr>
            <p:spPr bwMode="auto">
              <a:xfrm>
                <a:off x="5058" y="2921"/>
                <a:ext cx="19"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Rectangle 745"/>
              <p:cNvSpPr>
                <a:spLocks noChangeArrowheads="1"/>
              </p:cNvSpPr>
              <p:nvPr/>
            </p:nvSpPr>
            <p:spPr bwMode="auto">
              <a:xfrm>
                <a:off x="5100" y="2921"/>
                <a:ext cx="18"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Rectangle 746"/>
              <p:cNvSpPr>
                <a:spLocks noChangeArrowheads="1"/>
              </p:cNvSpPr>
              <p:nvPr/>
            </p:nvSpPr>
            <p:spPr bwMode="auto">
              <a:xfrm>
                <a:off x="4973" y="3028"/>
                <a:ext cx="20"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Rectangle 747"/>
              <p:cNvSpPr>
                <a:spLocks noChangeArrowheads="1"/>
              </p:cNvSpPr>
              <p:nvPr/>
            </p:nvSpPr>
            <p:spPr bwMode="auto">
              <a:xfrm>
                <a:off x="5015" y="3028"/>
                <a:ext cx="20"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Rectangle 748"/>
              <p:cNvSpPr>
                <a:spLocks noChangeArrowheads="1"/>
              </p:cNvSpPr>
              <p:nvPr/>
            </p:nvSpPr>
            <p:spPr bwMode="auto">
              <a:xfrm>
                <a:off x="5058" y="3028"/>
                <a:ext cx="19"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Rectangle 749"/>
              <p:cNvSpPr>
                <a:spLocks noChangeArrowheads="1"/>
              </p:cNvSpPr>
              <p:nvPr/>
            </p:nvSpPr>
            <p:spPr bwMode="auto">
              <a:xfrm>
                <a:off x="5100" y="3028"/>
                <a:ext cx="18"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Rectangle 750"/>
              <p:cNvSpPr>
                <a:spLocks noChangeArrowheads="1"/>
              </p:cNvSpPr>
              <p:nvPr/>
            </p:nvSpPr>
            <p:spPr bwMode="auto">
              <a:xfrm>
                <a:off x="4973" y="2972"/>
                <a:ext cx="20"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Rectangle 751"/>
              <p:cNvSpPr>
                <a:spLocks noChangeArrowheads="1"/>
              </p:cNvSpPr>
              <p:nvPr/>
            </p:nvSpPr>
            <p:spPr bwMode="auto">
              <a:xfrm>
                <a:off x="5015" y="2972"/>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Rectangle 752"/>
              <p:cNvSpPr>
                <a:spLocks noChangeArrowheads="1"/>
              </p:cNvSpPr>
              <p:nvPr/>
            </p:nvSpPr>
            <p:spPr bwMode="auto">
              <a:xfrm>
                <a:off x="5058" y="2972"/>
                <a:ext cx="19"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Rectangle 753"/>
              <p:cNvSpPr>
                <a:spLocks noChangeArrowheads="1"/>
              </p:cNvSpPr>
              <p:nvPr/>
            </p:nvSpPr>
            <p:spPr bwMode="auto">
              <a:xfrm>
                <a:off x="5100" y="2972"/>
                <a:ext cx="18"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Rectangle 754"/>
              <p:cNvSpPr>
                <a:spLocks noChangeArrowheads="1"/>
              </p:cNvSpPr>
              <p:nvPr/>
            </p:nvSpPr>
            <p:spPr bwMode="auto">
              <a:xfrm>
                <a:off x="4973" y="3083"/>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Rectangle 755"/>
              <p:cNvSpPr>
                <a:spLocks noChangeArrowheads="1"/>
              </p:cNvSpPr>
              <p:nvPr/>
            </p:nvSpPr>
            <p:spPr bwMode="auto">
              <a:xfrm>
                <a:off x="5015" y="3083"/>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Rectangle 756"/>
              <p:cNvSpPr>
                <a:spLocks noChangeArrowheads="1"/>
              </p:cNvSpPr>
              <p:nvPr/>
            </p:nvSpPr>
            <p:spPr bwMode="auto">
              <a:xfrm>
                <a:off x="5058" y="3083"/>
                <a:ext cx="19"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Rectangle 757"/>
              <p:cNvSpPr>
                <a:spLocks noChangeArrowheads="1"/>
              </p:cNvSpPr>
              <p:nvPr/>
            </p:nvSpPr>
            <p:spPr bwMode="auto">
              <a:xfrm>
                <a:off x="5100" y="3083"/>
                <a:ext cx="18"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Rectangle 758"/>
              <p:cNvSpPr>
                <a:spLocks noChangeArrowheads="1"/>
              </p:cNvSpPr>
              <p:nvPr/>
            </p:nvSpPr>
            <p:spPr bwMode="auto">
              <a:xfrm>
                <a:off x="4973" y="3139"/>
                <a:ext cx="20"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Rectangle 759"/>
              <p:cNvSpPr>
                <a:spLocks noChangeArrowheads="1"/>
              </p:cNvSpPr>
              <p:nvPr/>
            </p:nvSpPr>
            <p:spPr bwMode="auto">
              <a:xfrm>
                <a:off x="5015" y="3139"/>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Rectangle 760"/>
              <p:cNvSpPr>
                <a:spLocks noChangeArrowheads="1"/>
              </p:cNvSpPr>
              <p:nvPr/>
            </p:nvSpPr>
            <p:spPr bwMode="auto">
              <a:xfrm>
                <a:off x="5058" y="3139"/>
                <a:ext cx="19"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2" name="Rectangle 761"/>
              <p:cNvSpPr>
                <a:spLocks noChangeArrowheads="1"/>
              </p:cNvSpPr>
              <p:nvPr/>
            </p:nvSpPr>
            <p:spPr bwMode="auto">
              <a:xfrm>
                <a:off x="5100" y="3139"/>
                <a:ext cx="18"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Rectangle 762"/>
              <p:cNvSpPr>
                <a:spLocks noChangeArrowheads="1"/>
              </p:cNvSpPr>
              <p:nvPr/>
            </p:nvSpPr>
            <p:spPr bwMode="auto">
              <a:xfrm>
                <a:off x="4973" y="3196"/>
                <a:ext cx="20"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Rectangle 763"/>
              <p:cNvSpPr>
                <a:spLocks noChangeArrowheads="1"/>
              </p:cNvSpPr>
              <p:nvPr/>
            </p:nvSpPr>
            <p:spPr bwMode="auto">
              <a:xfrm>
                <a:off x="5015" y="3196"/>
                <a:ext cx="20"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Rectangle 764"/>
              <p:cNvSpPr>
                <a:spLocks noChangeArrowheads="1"/>
              </p:cNvSpPr>
              <p:nvPr/>
            </p:nvSpPr>
            <p:spPr bwMode="auto">
              <a:xfrm>
                <a:off x="5058" y="3196"/>
                <a:ext cx="19"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Rectangle 765"/>
              <p:cNvSpPr>
                <a:spLocks noChangeArrowheads="1"/>
              </p:cNvSpPr>
              <p:nvPr/>
            </p:nvSpPr>
            <p:spPr bwMode="auto">
              <a:xfrm>
                <a:off x="5100" y="3196"/>
                <a:ext cx="18"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Rectangle 766"/>
              <p:cNvSpPr>
                <a:spLocks noChangeArrowheads="1"/>
              </p:cNvSpPr>
              <p:nvPr/>
            </p:nvSpPr>
            <p:spPr bwMode="auto">
              <a:xfrm>
                <a:off x="4831" y="2921"/>
                <a:ext cx="19"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Rectangle 767"/>
              <p:cNvSpPr>
                <a:spLocks noChangeArrowheads="1"/>
              </p:cNvSpPr>
              <p:nvPr/>
            </p:nvSpPr>
            <p:spPr bwMode="auto">
              <a:xfrm>
                <a:off x="4873" y="2921"/>
                <a:ext cx="19"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Rectangle 768"/>
              <p:cNvSpPr>
                <a:spLocks noChangeArrowheads="1"/>
              </p:cNvSpPr>
              <p:nvPr/>
            </p:nvSpPr>
            <p:spPr bwMode="auto">
              <a:xfrm>
                <a:off x="4915" y="2921"/>
                <a:ext cx="20" cy="37"/>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Rectangle 769"/>
              <p:cNvSpPr>
                <a:spLocks noChangeArrowheads="1"/>
              </p:cNvSpPr>
              <p:nvPr/>
            </p:nvSpPr>
            <p:spPr bwMode="auto">
              <a:xfrm>
                <a:off x="4831" y="2976"/>
                <a:ext cx="19"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Rectangle 770"/>
              <p:cNvSpPr>
                <a:spLocks noChangeArrowheads="1"/>
              </p:cNvSpPr>
              <p:nvPr/>
            </p:nvSpPr>
            <p:spPr bwMode="auto">
              <a:xfrm>
                <a:off x="4873" y="2976"/>
                <a:ext cx="19"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Rectangle 771"/>
              <p:cNvSpPr>
                <a:spLocks noChangeArrowheads="1"/>
              </p:cNvSpPr>
              <p:nvPr/>
            </p:nvSpPr>
            <p:spPr bwMode="auto">
              <a:xfrm>
                <a:off x="4915" y="2976"/>
                <a:ext cx="20" cy="36"/>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Rectangle 772"/>
              <p:cNvSpPr>
                <a:spLocks noChangeArrowheads="1"/>
              </p:cNvSpPr>
              <p:nvPr/>
            </p:nvSpPr>
            <p:spPr bwMode="auto">
              <a:xfrm>
                <a:off x="4972" y="2521"/>
                <a:ext cx="146" cy="33"/>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Freeform 773"/>
              <p:cNvSpPr>
                <a:spLocks/>
              </p:cNvSpPr>
              <p:nvPr/>
            </p:nvSpPr>
            <p:spPr bwMode="auto">
              <a:xfrm>
                <a:off x="4972" y="2432"/>
                <a:ext cx="146" cy="89"/>
              </a:xfrm>
              <a:custGeom>
                <a:avLst/>
                <a:gdLst>
                  <a:gd name="T0" fmla="*/ 83 w 146"/>
                  <a:gd name="T1" fmla="*/ 0 h 89"/>
                  <a:gd name="T2" fmla="*/ 63 w 146"/>
                  <a:gd name="T3" fmla="*/ 0 h 89"/>
                  <a:gd name="T4" fmla="*/ 0 w 146"/>
                  <a:gd name="T5" fmla="*/ 89 h 89"/>
                  <a:gd name="T6" fmla="*/ 146 w 146"/>
                  <a:gd name="T7" fmla="*/ 89 h 89"/>
                  <a:gd name="T8" fmla="*/ 83 w 146"/>
                  <a:gd name="T9" fmla="*/ 0 h 89"/>
                </a:gdLst>
                <a:ahLst/>
                <a:cxnLst>
                  <a:cxn ang="0">
                    <a:pos x="T0" y="T1"/>
                  </a:cxn>
                  <a:cxn ang="0">
                    <a:pos x="T2" y="T3"/>
                  </a:cxn>
                  <a:cxn ang="0">
                    <a:pos x="T4" y="T5"/>
                  </a:cxn>
                  <a:cxn ang="0">
                    <a:pos x="T6" y="T7"/>
                  </a:cxn>
                  <a:cxn ang="0">
                    <a:pos x="T8" y="T9"/>
                  </a:cxn>
                </a:cxnLst>
                <a:rect l="0" t="0" r="r" b="b"/>
                <a:pathLst>
                  <a:path w="146" h="89">
                    <a:moveTo>
                      <a:pt x="83" y="0"/>
                    </a:moveTo>
                    <a:lnTo>
                      <a:pt x="63" y="0"/>
                    </a:lnTo>
                    <a:lnTo>
                      <a:pt x="0" y="89"/>
                    </a:lnTo>
                    <a:lnTo>
                      <a:pt x="146" y="89"/>
                    </a:lnTo>
                    <a:lnTo>
                      <a:pt x="83"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Freeform 774"/>
              <p:cNvSpPr>
                <a:spLocks/>
              </p:cNvSpPr>
              <p:nvPr/>
            </p:nvSpPr>
            <p:spPr bwMode="auto">
              <a:xfrm>
                <a:off x="5005" y="2538"/>
                <a:ext cx="82" cy="17"/>
              </a:xfrm>
              <a:custGeom>
                <a:avLst/>
                <a:gdLst>
                  <a:gd name="T0" fmla="*/ 68 w 68"/>
                  <a:gd name="T1" fmla="*/ 14 h 14"/>
                  <a:gd name="T2" fmla="*/ 34 w 68"/>
                  <a:gd name="T3" fmla="*/ 0 h 14"/>
                  <a:gd name="T4" fmla="*/ 0 w 68"/>
                  <a:gd name="T5" fmla="*/ 14 h 14"/>
                  <a:gd name="T6" fmla="*/ 68 w 68"/>
                  <a:gd name="T7" fmla="*/ 14 h 14"/>
                </a:gdLst>
                <a:ahLst/>
                <a:cxnLst>
                  <a:cxn ang="0">
                    <a:pos x="T0" y="T1"/>
                  </a:cxn>
                  <a:cxn ang="0">
                    <a:pos x="T2" y="T3"/>
                  </a:cxn>
                  <a:cxn ang="0">
                    <a:pos x="T4" y="T5"/>
                  </a:cxn>
                  <a:cxn ang="0">
                    <a:pos x="T6" y="T7"/>
                  </a:cxn>
                </a:cxnLst>
                <a:rect l="0" t="0" r="r" b="b"/>
                <a:pathLst>
                  <a:path w="68" h="14">
                    <a:moveTo>
                      <a:pt x="68" y="14"/>
                    </a:moveTo>
                    <a:cubicBezTo>
                      <a:pt x="60" y="5"/>
                      <a:pt x="48" y="0"/>
                      <a:pt x="34" y="0"/>
                    </a:cubicBezTo>
                    <a:cubicBezTo>
                      <a:pt x="21" y="0"/>
                      <a:pt x="9" y="5"/>
                      <a:pt x="0" y="14"/>
                    </a:cubicBezTo>
                    <a:lnTo>
                      <a:pt x="68" y="1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Rectangle 775"/>
              <p:cNvSpPr>
                <a:spLocks noChangeArrowheads="1"/>
              </p:cNvSpPr>
              <p:nvPr/>
            </p:nvSpPr>
            <p:spPr bwMode="auto">
              <a:xfrm>
                <a:off x="5035" y="2410"/>
                <a:ext cx="23" cy="22"/>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Rectangle 776"/>
              <p:cNvSpPr>
                <a:spLocks noChangeArrowheads="1"/>
              </p:cNvSpPr>
              <p:nvPr/>
            </p:nvSpPr>
            <p:spPr bwMode="auto">
              <a:xfrm>
                <a:off x="3558" y="2805"/>
                <a:ext cx="99" cy="444"/>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Rectangle 777"/>
              <p:cNvSpPr>
                <a:spLocks noChangeArrowheads="1"/>
              </p:cNvSpPr>
              <p:nvPr/>
            </p:nvSpPr>
            <p:spPr bwMode="auto">
              <a:xfrm>
                <a:off x="3607" y="2551"/>
                <a:ext cx="194" cy="698"/>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Freeform 778"/>
              <p:cNvSpPr>
                <a:spLocks/>
              </p:cNvSpPr>
              <p:nvPr/>
            </p:nvSpPr>
            <p:spPr bwMode="auto">
              <a:xfrm>
                <a:off x="3654" y="2481"/>
                <a:ext cx="100" cy="70"/>
              </a:xfrm>
              <a:custGeom>
                <a:avLst/>
                <a:gdLst>
                  <a:gd name="T0" fmla="*/ 73 w 100"/>
                  <a:gd name="T1" fmla="*/ 0 h 70"/>
                  <a:gd name="T2" fmla="*/ 26 w 100"/>
                  <a:gd name="T3" fmla="*/ 0 h 70"/>
                  <a:gd name="T4" fmla="*/ 0 w 100"/>
                  <a:gd name="T5" fmla="*/ 70 h 70"/>
                  <a:gd name="T6" fmla="*/ 100 w 100"/>
                  <a:gd name="T7" fmla="*/ 70 h 70"/>
                  <a:gd name="T8" fmla="*/ 73 w 100"/>
                  <a:gd name="T9" fmla="*/ 0 h 70"/>
                </a:gdLst>
                <a:ahLst/>
                <a:cxnLst>
                  <a:cxn ang="0">
                    <a:pos x="T0" y="T1"/>
                  </a:cxn>
                  <a:cxn ang="0">
                    <a:pos x="T2" y="T3"/>
                  </a:cxn>
                  <a:cxn ang="0">
                    <a:pos x="T4" y="T5"/>
                  </a:cxn>
                  <a:cxn ang="0">
                    <a:pos x="T6" y="T7"/>
                  </a:cxn>
                  <a:cxn ang="0">
                    <a:pos x="T8" y="T9"/>
                  </a:cxn>
                </a:cxnLst>
                <a:rect l="0" t="0" r="r" b="b"/>
                <a:pathLst>
                  <a:path w="100" h="70">
                    <a:moveTo>
                      <a:pt x="73" y="0"/>
                    </a:moveTo>
                    <a:lnTo>
                      <a:pt x="26" y="0"/>
                    </a:lnTo>
                    <a:lnTo>
                      <a:pt x="0" y="70"/>
                    </a:lnTo>
                    <a:lnTo>
                      <a:pt x="100" y="70"/>
                    </a:lnTo>
                    <a:lnTo>
                      <a:pt x="73"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Rectangle 779"/>
              <p:cNvSpPr>
                <a:spLocks noChangeArrowheads="1"/>
              </p:cNvSpPr>
              <p:nvPr/>
            </p:nvSpPr>
            <p:spPr bwMode="auto">
              <a:xfrm>
                <a:off x="3695" y="2269"/>
                <a:ext cx="18" cy="24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Rectangle 780"/>
              <p:cNvSpPr>
                <a:spLocks noChangeArrowheads="1"/>
              </p:cNvSpPr>
              <p:nvPr/>
            </p:nvSpPr>
            <p:spPr bwMode="auto">
              <a:xfrm>
                <a:off x="3632" y="2574"/>
                <a:ext cx="20"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Rectangle 781"/>
              <p:cNvSpPr>
                <a:spLocks noChangeArrowheads="1"/>
              </p:cNvSpPr>
              <p:nvPr/>
            </p:nvSpPr>
            <p:spPr bwMode="auto">
              <a:xfrm>
                <a:off x="3674" y="2574"/>
                <a:ext cx="20"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Rectangle 782"/>
              <p:cNvSpPr>
                <a:spLocks noChangeArrowheads="1"/>
              </p:cNvSpPr>
              <p:nvPr/>
            </p:nvSpPr>
            <p:spPr bwMode="auto">
              <a:xfrm>
                <a:off x="3715" y="2574"/>
                <a:ext cx="20" cy="4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783"/>
              <p:cNvSpPr>
                <a:spLocks noChangeArrowheads="1"/>
              </p:cNvSpPr>
              <p:nvPr/>
            </p:nvSpPr>
            <p:spPr bwMode="auto">
              <a:xfrm>
                <a:off x="3756" y="2574"/>
                <a:ext cx="20"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Rectangle 784"/>
              <p:cNvSpPr>
                <a:spLocks noChangeArrowheads="1"/>
              </p:cNvSpPr>
              <p:nvPr/>
            </p:nvSpPr>
            <p:spPr bwMode="auto">
              <a:xfrm>
                <a:off x="3632" y="2639"/>
                <a:ext cx="20"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Rectangle 785"/>
              <p:cNvSpPr>
                <a:spLocks noChangeArrowheads="1"/>
              </p:cNvSpPr>
              <p:nvPr/>
            </p:nvSpPr>
            <p:spPr bwMode="auto">
              <a:xfrm>
                <a:off x="3674" y="2639"/>
                <a:ext cx="20" cy="4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Rectangle 786"/>
              <p:cNvSpPr>
                <a:spLocks noChangeArrowheads="1"/>
              </p:cNvSpPr>
              <p:nvPr/>
            </p:nvSpPr>
            <p:spPr bwMode="auto">
              <a:xfrm>
                <a:off x="3715" y="2639"/>
                <a:ext cx="20"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787"/>
              <p:cNvSpPr>
                <a:spLocks noChangeArrowheads="1"/>
              </p:cNvSpPr>
              <p:nvPr/>
            </p:nvSpPr>
            <p:spPr bwMode="auto">
              <a:xfrm>
                <a:off x="3756" y="2639"/>
                <a:ext cx="20"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Rectangle 788"/>
              <p:cNvSpPr>
                <a:spLocks noChangeArrowheads="1"/>
              </p:cNvSpPr>
              <p:nvPr/>
            </p:nvSpPr>
            <p:spPr bwMode="auto">
              <a:xfrm>
                <a:off x="3632" y="2705"/>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789"/>
              <p:cNvSpPr>
                <a:spLocks noChangeArrowheads="1"/>
              </p:cNvSpPr>
              <p:nvPr/>
            </p:nvSpPr>
            <p:spPr bwMode="auto">
              <a:xfrm>
                <a:off x="3674" y="2705"/>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Rectangle 790"/>
              <p:cNvSpPr>
                <a:spLocks noChangeArrowheads="1"/>
              </p:cNvSpPr>
              <p:nvPr/>
            </p:nvSpPr>
            <p:spPr bwMode="auto">
              <a:xfrm>
                <a:off x="3715" y="270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791"/>
              <p:cNvSpPr>
                <a:spLocks noChangeArrowheads="1"/>
              </p:cNvSpPr>
              <p:nvPr/>
            </p:nvSpPr>
            <p:spPr bwMode="auto">
              <a:xfrm>
                <a:off x="3756" y="2705"/>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Rectangle 792"/>
              <p:cNvSpPr>
                <a:spLocks noChangeArrowheads="1"/>
              </p:cNvSpPr>
              <p:nvPr/>
            </p:nvSpPr>
            <p:spPr bwMode="auto">
              <a:xfrm>
                <a:off x="3632" y="2770"/>
                <a:ext cx="20"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Rectangle 793"/>
              <p:cNvSpPr>
                <a:spLocks noChangeArrowheads="1"/>
              </p:cNvSpPr>
              <p:nvPr/>
            </p:nvSpPr>
            <p:spPr bwMode="auto">
              <a:xfrm>
                <a:off x="3674" y="2770"/>
                <a:ext cx="20" cy="4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Rectangle 794"/>
              <p:cNvSpPr>
                <a:spLocks noChangeArrowheads="1"/>
              </p:cNvSpPr>
              <p:nvPr/>
            </p:nvSpPr>
            <p:spPr bwMode="auto">
              <a:xfrm>
                <a:off x="3715" y="2770"/>
                <a:ext cx="20" cy="4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Rectangle 795"/>
              <p:cNvSpPr>
                <a:spLocks noChangeArrowheads="1"/>
              </p:cNvSpPr>
              <p:nvPr/>
            </p:nvSpPr>
            <p:spPr bwMode="auto">
              <a:xfrm>
                <a:off x="3756" y="2770"/>
                <a:ext cx="20"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Rectangle 796"/>
              <p:cNvSpPr>
                <a:spLocks noChangeArrowheads="1"/>
              </p:cNvSpPr>
              <p:nvPr/>
            </p:nvSpPr>
            <p:spPr bwMode="auto">
              <a:xfrm>
                <a:off x="3632" y="283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Rectangle 797"/>
              <p:cNvSpPr>
                <a:spLocks noChangeArrowheads="1"/>
              </p:cNvSpPr>
              <p:nvPr/>
            </p:nvSpPr>
            <p:spPr bwMode="auto">
              <a:xfrm>
                <a:off x="3674" y="2835"/>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Rectangle 798"/>
              <p:cNvSpPr>
                <a:spLocks noChangeArrowheads="1"/>
              </p:cNvSpPr>
              <p:nvPr/>
            </p:nvSpPr>
            <p:spPr bwMode="auto">
              <a:xfrm>
                <a:off x="3715" y="283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Rectangle 799"/>
              <p:cNvSpPr>
                <a:spLocks noChangeArrowheads="1"/>
              </p:cNvSpPr>
              <p:nvPr/>
            </p:nvSpPr>
            <p:spPr bwMode="auto">
              <a:xfrm>
                <a:off x="3756" y="283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Rectangle 800"/>
              <p:cNvSpPr>
                <a:spLocks noChangeArrowheads="1"/>
              </p:cNvSpPr>
              <p:nvPr/>
            </p:nvSpPr>
            <p:spPr bwMode="auto">
              <a:xfrm>
                <a:off x="3632" y="2900"/>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Rectangle 801"/>
              <p:cNvSpPr>
                <a:spLocks noChangeArrowheads="1"/>
              </p:cNvSpPr>
              <p:nvPr/>
            </p:nvSpPr>
            <p:spPr bwMode="auto">
              <a:xfrm>
                <a:off x="3674" y="2900"/>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Rectangle 802"/>
              <p:cNvSpPr>
                <a:spLocks noChangeArrowheads="1"/>
              </p:cNvSpPr>
              <p:nvPr/>
            </p:nvSpPr>
            <p:spPr bwMode="auto">
              <a:xfrm>
                <a:off x="3715" y="2900"/>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Rectangle 803"/>
              <p:cNvSpPr>
                <a:spLocks noChangeArrowheads="1"/>
              </p:cNvSpPr>
              <p:nvPr/>
            </p:nvSpPr>
            <p:spPr bwMode="auto">
              <a:xfrm>
                <a:off x="3756" y="2900"/>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Rectangle 804"/>
              <p:cNvSpPr>
                <a:spLocks noChangeArrowheads="1"/>
              </p:cNvSpPr>
              <p:nvPr/>
            </p:nvSpPr>
            <p:spPr bwMode="auto">
              <a:xfrm>
                <a:off x="3632" y="296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Rectangle 805"/>
              <p:cNvSpPr>
                <a:spLocks noChangeArrowheads="1"/>
              </p:cNvSpPr>
              <p:nvPr/>
            </p:nvSpPr>
            <p:spPr bwMode="auto">
              <a:xfrm>
                <a:off x="3674" y="296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Rectangle 806"/>
              <p:cNvSpPr>
                <a:spLocks noChangeArrowheads="1"/>
              </p:cNvSpPr>
              <p:nvPr/>
            </p:nvSpPr>
            <p:spPr bwMode="auto">
              <a:xfrm>
                <a:off x="3715" y="296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Rectangle 807"/>
              <p:cNvSpPr>
                <a:spLocks noChangeArrowheads="1"/>
              </p:cNvSpPr>
              <p:nvPr/>
            </p:nvSpPr>
            <p:spPr bwMode="auto">
              <a:xfrm>
                <a:off x="3756" y="296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Rectangle 808"/>
              <p:cNvSpPr>
                <a:spLocks noChangeArrowheads="1"/>
              </p:cNvSpPr>
              <p:nvPr/>
            </p:nvSpPr>
            <p:spPr bwMode="auto">
              <a:xfrm>
                <a:off x="3632" y="3030"/>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Rectangle 809"/>
              <p:cNvSpPr>
                <a:spLocks noChangeArrowheads="1"/>
              </p:cNvSpPr>
              <p:nvPr/>
            </p:nvSpPr>
            <p:spPr bwMode="auto">
              <a:xfrm>
                <a:off x="3674" y="3030"/>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Rectangle 810"/>
              <p:cNvSpPr>
                <a:spLocks noChangeArrowheads="1"/>
              </p:cNvSpPr>
              <p:nvPr/>
            </p:nvSpPr>
            <p:spPr bwMode="auto">
              <a:xfrm>
                <a:off x="3715" y="3030"/>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Rectangle 811"/>
              <p:cNvSpPr>
                <a:spLocks noChangeArrowheads="1"/>
              </p:cNvSpPr>
              <p:nvPr/>
            </p:nvSpPr>
            <p:spPr bwMode="auto">
              <a:xfrm>
                <a:off x="3756" y="3030"/>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Rectangle 812"/>
              <p:cNvSpPr>
                <a:spLocks noChangeArrowheads="1"/>
              </p:cNvSpPr>
              <p:nvPr/>
            </p:nvSpPr>
            <p:spPr bwMode="auto">
              <a:xfrm>
                <a:off x="3632" y="3096"/>
                <a:ext cx="20"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Rectangle 813"/>
              <p:cNvSpPr>
                <a:spLocks noChangeArrowheads="1"/>
              </p:cNvSpPr>
              <p:nvPr/>
            </p:nvSpPr>
            <p:spPr bwMode="auto">
              <a:xfrm>
                <a:off x="3674" y="3096"/>
                <a:ext cx="20"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Rectangle 814"/>
              <p:cNvSpPr>
                <a:spLocks noChangeArrowheads="1"/>
              </p:cNvSpPr>
              <p:nvPr/>
            </p:nvSpPr>
            <p:spPr bwMode="auto">
              <a:xfrm>
                <a:off x="3715" y="3096"/>
                <a:ext cx="20"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Rectangle 815"/>
              <p:cNvSpPr>
                <a:spLocks noChangeArrowheads="1"/>
              </p:cNvSpPr>
              <p:nvPr/>
            </p:nvSpPr>
            <p:spPr bwMode="auto">
              <a:xfrm>
                <a:off x="3756" y="3096"/>
                <a:ext cx="20"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Rectangle 816"/>
              <p:cNvSpPr>
                <a:spLocks noChangeArrowheads="1"/>
              </p:cNvSpPr>
              <p:nvPr/>
            </p:nvSpPr>
            <p:spPr bwMode="auto">
              <a:xfrm>
                <a:off x="3632" y="3161"/>
                <a:ext cx="20"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Rectangle 817"/>
              <p:cNvSpPr>
                <a:spLocks noChangeArrowheads="1"/>
              </p:cNvSpPr>
              <p:nvPr/>
            </p:nvSpPr>
            <p:spPr bwMode="auto">
              <a:xfrm>
                <a:off x="3674" y="3161"/>
                <a:ext cx="20"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Rectangle 818"/>
              <p:cNvSpPr>
                <a:spLocks noChangeArrowheads="1"/>
              </p:cNvSpPr>
              <p:nvPr/>
            </p:nvSpPr>
            <p:spPr bwMode="auto">
              <a:xfrm>
                <a:off x="3715" y="3161"/>
                <a:ext cx="20"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Rectangle 819"/>
              <p:cNvSpPr>
                <a:spLocks noChangeArrowheads="1"/>
              </p:cNvSpPr>
              <p:nvPr/>
            </p:nvSpPr>
            <p:spPr bwMode="auto">
              <a:xfrm>
                <a:off x="3756" y="3161"/>
                <a:ext cx="20"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Rectangle 820"/>
              <p:cNvSpPr>
                <a:spLocks noChangeArrowheads="1"/>
              </p:cNvSpPr>
              <p:nvPr/>
            </p:nvSpPr>
            <p:spPr bwMode="auto">
              <a:xfrm>
                <a:off x="4101" y="2701"/>
                <a:ext cx="1501" cy="548"/>
              </a:xfrm>
              <a:prstGeom prst="rect">
                <a:avLst/>
              </a:prstGeom>
              <a:solidFill>
                <a:srgbClr val="F05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Rectangle 822"/>
              <p:cNvSpPr>
                <a:spLocks noChangeArrowheads="1"/>
              </p:cNvSpPr>
              <p:nvPr/>
            </p:nvSpPr>
            <p:spPr bwMode="auto">
              <a:xfrm>
                <a:off x="3684" y="2783"/>
                <a:ext cx="293" cy="235"/>
              </a:xfrm>
              <a:prstGeom prst="rect">
                <a:avLst/>
              </a:prstGeom>
              <a:solidFill>
                <a:srgbClr val="2485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Freeform 823"/>
              <p:cNvSpPr>
                <a:spLocks/>
              </p:cNvSpPr>
              <p:nvPr/>
            </p:nvSpPr>
            <p:spPr bwMode="auto">
              <a:xfrm>
                <a:off x="3852" y="2356"/>
                <a:ext cx="249" cy="893"/>
              </a:xfrm>
              <a:custGeom>
                <a:avLst/>
                <a:gdLst>
                  <a:gd name="T0" fmla="*/ 0 w 249"/>
                  <a:gd name="T1" fmla="*/ 0 h 893"/>
                  <a:gd name="T2" fmla="*/ 249 w 249"/>
                  <a:gd name="T3" fmla="*/ 0 h 893"/>
                  <a:gd name="T4" fmla="*/ 249 w 249"/>
                  <a:gd name="T5" fmla="*/ 893 h 893"/>
                  <a:gd name="T6" fmla="*/ 0 w 249"/>
                  <a:gd name="T7" fmla="*/ 893 h 893"/>
                  <a:gd name="T8" fmla="*/ 0 w 249"/>
                  <a:gd name="T9" fmla="*/ 581 h 893"/>
                  <a:gd name="T10" fmla="*/ 0 w 249"/>
                  <a:gd name="T11" fmla="*/ 0 h 893"/>
                </a:gdLst>
                <a:ahLst/>
                <a:cxnLst>
                  <a:cxn ang="0">
                    <a:pos x="T0" y="T1"/>
                  </a:cxn>
                  <a:cxn ang="0">
                    <a:pos x="T2" y="T3"/>
                  </a:cxn>
                  <a:cxn ang="0">
                    <a:pos x="T4" y="T5"/>
                  </a:cxn>
                  <a:cxn ang="0">
                    <a:pos x="T6" y="T7"/>
                  </a:cxn>
                  <a:cxn ang="0">
                    <a:pos x="T8" y="T9"/>
                  </a:cxn>
                  <a:cxn ang="0">
                    <a:pos x="T10" y="T11"/>
                  </a:cxn>
                </a:cxnLst>
                <a:rect l="0" t="0" r="r" b="b"/>
                <a:pathLst>
                  <a:path w="249" h="893">
                    <a:moveTo>
                      <a:pt x="0" y="0"/>
                    </a:moveTo>
                    <a:lnTo>
                      <a:pt x="249" y="0"/>
                    </a:lnTo>
                    <a:lnTo>
                      <a:pt x="249" y="893"/>
                    </a:lnTo>
                    <a:lnTo>
                      <a:pt x="0" y="893"/>
                    </a:lnTo>
                    <a:lnTo>
                      <a:pt x="0" y="58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Freeform 824"/>
              <p:cNvSpPr>
                <a:spLocks/>
              </p:cNvSpPr>
              <p:nvPr/>
            </p:nvSpPr>
            <p:spPr bwMode="auto">
              <a:xfrm>
                <a:off x="3684" y="2787"/>
                <a:ext cx="168" cy="462"/>
              </a:xfrm>
              <a:custGeom>
                <a:avLst/>
                <a:gdLst>
                  <a:gd name="T0" fmla="*/ 0 w 168"/>
                  <a:gd name="T1" fmla="*/ 231 h 462"/>
                  <a:gd name="T2" fmla="*/ 0 w 168"/>
                  <a:gd name="T3" fmla="*/ 462 h 462"/>
                  <a:gd name="T4" fmla="*/ 168 w 168"/>
                  <a:gd name="T5" fmla="*/ 462 h 462"/>
                  <a:gd name="T6" fmla="*/ 168 w 168"/>
                  <a:gd name="T7" fmla="*/ 0 h 462"/>
                  <a:gd name="T8" fmla="*/ 0 w 168"/>
                  <a:gd name="T9" fmla="*/ 231 h 462"/>
                </a:gdLst>
                <a:ahLst/>
                <a:cxnLst>
                  <a:cxn ang="0">
                    <a:pos x="T0" y="T1"/>
                  </a:cxn>
                  <a:cxn ang="0">
                    <a:pos x="T2" y="T3"/>
                  </a:cxn>
                  <a:cxn ang="0">
                    <a:pos x="T4" y="T5"/>
                  </a:cxn>
                  <a:cxn ang="0">
                    <a:pos x="T6" y="T7"/>
                  </a:cxn>
                  <a:cxn ang="0">
                    <a:pos x="T8" y="T9"/>
                  </a:cxn>
                </a:cxnLst>
                <a:rect l="0" t="0" r="r" b="b"/>
                <a:pathLst>
                  <a:path w="168" h="462">
                    <a:moveTo>
                      <a:pt x="0" y="231"/>
                    </a:moveTo>
                    <a:lnTo>
                      <a:pt x="0" y="462"/>
                    </a:lnTo>
                    <a:lnTo>
                      <a:pt x="168" y="462"/>
                    </a:lnTo>
                    <a:lnTo>
                      <a:pt x="168" y="0"/>
                    </a:lnTo>
                    <a:lnTo>
                      <a:pt x="0" y="2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Rectangle 825"/>
              <p:cNvSpPr>
                <a:spLocks noChangeArrowheads="1"/>
              </p:cNvSpPr>
              <p:nvPr/>
            </p:nvSpPr>
            <p:spPr bwMode="auto">
              <a:xfrm>
                <a:off x="3884" y="2404"/>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Rectangle 826"/>
              <p:cNvSpPr>
                <a:spLocks noChangeArrowheads="1"/>
              </p:cNvSpPr>
              <p:nvPr/>
            </p:nvSpPr>
            <p:spPr bwMode="auto">
              <a:xfrm>
                <a:off x="3937" y="240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Rectangle 827"/>
              <p:cNvSpPr>
                <a:spLocks noChangeArrowheads="1"/>
              </p:cNvSpPr>
              <p:nvPr/>
            </p:nvSpPr>
            <p:spPr bwMode="auto">
              <a:xfrm>
                <a:off x="3991" y="240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Rectangle 828"/>
              <p:cNvSpPr>
                <a:spLocks noChangeArrowheads="1"/>
              </p:cNvSpPr>
              <p:nvPr/>
            </p:nvSpPr>
            <p:spPr bwMode="auto">
              <a:xfrm>
                <a:off x="4046" y="2404"/>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Rectangle 829"/>
              <p:cNvSpPr>
                <a:spLocks noChangeArrowheads="1"/>
              </p:cNvSpPr>
              <p:nvPr/>
            </p:nvSpPr>
            <p:spPr bwMode="auto">
              <a:xfrm>
                <a:off x="3884" y="2474"/>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Rectangle 830"/>
              <p:cNvSpPr>
                <a:spLocks noChangeArrowheads="1"/>
              </p:cNvSpPr>
              <p:nvPr/>
            </p:nvSpPr>
            <p:spPr bwMode="auto">
              <a:xfrm>
                <a:off x="3937" y="247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Rectangle 831"/>
              <p:cNvSpPr>
                <a:spLocks noChangeArrowheads="1"/>
              </p:cNvSpPr>
              <p:nvPr/>
            </p:nvSpPr>
            <p:spPr bwMode="auto">
              <a:xfrm>
                <a:off x="3991" y="247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Rectangle 832"/>
              <p:cNvSpPr>
                <a:spLocks noChangeArrowheads="1"/>
              </p:cNvSpPr>
              <p:nvPr/>
            </p:nvSpPr>
            <p:spPr bwMode="auto">
              <a:xfrm>
                <a:off x="4046" y="2474"/>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Rectangle 833"/>
              <p:cNvSpPr>
                <a:spLocks noChangeArrowheads="1"/>
              </p:cNvSpPr>
              <p:nvPr/>
            </p:nvSpPr>
            <p:spPr bwMode="auto">
              <a:xfrm>
                <a:off x="3884" y="2545"/>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Rectangle 834"/>
              <p:cNvSpPr>
                <a:spLocks noChangeArrowheads="1"/>
              </p:cNvSpPr>
              <p:nvPr/>
            </p:nvSpPr>
            <p:spPr bwMode="auto">
              <a:xfrm>
                <a:off x="3937" y="2545"/>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Rectangle 835"/>
              <p:cNvSpPr>
                <a:spLocks noChangeArrowheads="1"/>
              </p:cNvSpPr>
              <p:nvPr/>
            </p:nvSpPr>
            <p:spPr bwMode="auto">
              <a:xfrm>
                <a:off x="3991" y="2545"/>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Rectangle 836"/>
              <p:cNvSpPr>
                <a:spLocks noChangeArrowheads="1"/>
              </p:cNvSpPr>
              <p:nvPr/>
            </p:nvSpPr>
            <p:spPr bwMode="auto">
              <a:xfrm>
                <a:off x="4046" y="2545"/>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Rectangle 837"/>
              <p:cNvSpPr>
                <a:spLocks noChangeArrowheads="1"/>
              </p:cNvSpPr>
              <p:nvPr/>
            </p:nvSpPr>
            <p:spPr bwMode="auto">
              <a:xfrm>
                <a:off x="3884" y="2615"/>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Rectangle 838"/>
              <p:cNvSpPr>
                <a:spLocks noChangeArrowheads="1"/>
              </p:cNvSpPr>
              <p:nvPr/>
            </p:nvSpPr>
            <p:spPr bwMode="auto">
              <a:xfrm>
                <a:off x="3937" y="2615"/>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Rectangle 839"/>
              <p:cNvSpPr>
                <a:spLocks noChangeArrowheads="1"/>
              </p:cNvSpPr>
              <p:nvPr/>
            </p:nvSpPr>
            <p:spPr bwMode="auto">
              <a:xfrm>
                <a:off x="3991" y="2615"/>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Rectangle 840"/>
              <p:cNvSpPr>
                <a:spLocks noChangeArrowheads="1"/>
              </p:cNvSpPr>
              <p:nvPr/>
            </p:nvSpPr>
            <p:spPr bwMode="auto">
              <a:xfrm>
                <a:off x="4046" y="2615"/>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Rectangle 841"/>
              <p:cNvSpPr>
                <a:spLocks noChangeArrowheads="1"/>
              </p:cNvSpPr>
              <p:nvPr/>
            </p:nvSpPr>
            <p:spPr bwMode="auto">
              <a:xfrm>
                <a:off x="3884" y="2685"/>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Rectangle 842"/>
              <p:cNvSpPr>
                <a:spLocks noChangeArrowheads="1"/>
              </p:cNvSpPr>
              <p:nvPr/>
            </p:nvSpPr>
            <p:spPr bwMode="auto">
              <a:xfrm>
                <a:off x="3937" y="2685"/>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Rectangle 843"/>
              <p:cNvSpPr>
                <a:spLocks noChangeArrowheads="1"/>
              </p:cNvSpPr>
              <p:nvPr/>
            </p:nvSpPr>
            <p:spPr bwMode="auto">
              <a:xfrm>
                <a:off x="3991" y="2685"/>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Rectangle 844"/>
              <p:cNvSpPr>
                <a:spLocks noChangeArrowheads="1"/>
              </p:cNvSpPr>
              <p:nvPr/>
            </p:nvSpPr>
            <p:spPr bwMode="auto">
              <a:xfrm>
                <a:off x="4046" y="2685"/>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Rectangle 845"/>
              <p:cNvSpPr>
                <a:spLocks noChangeArrowheads="1"/>
              </p:cNvSpPr>
              <p:nvPr/>
            </p:nvSpPr>
            <p:spPr bwMode="auto">
              <a:xfrm>
                <a:off x="3884" y="2755"/>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Rectangle 846"/>
              <p:cNvSpPr>
                <a:spLocks noChangeArrowheads="1"/>
              </p:cNvSpPr>
              <p:nvPr/>
            </p:nvSpPr>
            <p:spPr bwMode="auto">
              <a:xfrm>
                <a:off x="3937" y="2755"/>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Rectangle 847"/>
              <p:cNvSpPr>
                <a:spLocks noChangeArrowheads="1"/>
              </p:cNvSpPr>
              <p:nvPr/>
            </p:nvSpPr>
            <p:spPr bwMode="auto">
              <a:xfrm>
                <a:off x="3991" y="2755"/>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Rectangle 848"/>
              <p:cNvSpPr>
                <a:spLocks noChangeArrowheads="1"/>
              </p:cNvSpPr>
              <p:nvPr/>
            </p:nvSpPr>
            <p:spPr bwMode="auto">
              <a:xfrm>
                <a:off x="4046" y="2755"/>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Rectangle 849"/>
              <p:cNvSpPr>
                <a:spLocks noChangeArrowheads="1"/>
              </p:cNvSpPr>
              <p:nvPr/>
            </p:nvSpPr>
            <p:spPr bwMode="auto">
              <a:xfrm>
                <a:off x="3884" y="2826"/>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Rectangle 850"/>
              <p:cNvSpPr>
                <a:spLocks noChangeArrowheads="1"/>
              </p:cNvSpPr>
              <p:nvPr/>
            </p:nvSpPr>
            <p:spPr bwMode="auto">
              <a:xfrm>
                <a:off x="3937" y="2826"/>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Rectangle 851"/>
              <p:cNvSpPr>
                <a:spLocks noChangeArrowheads="1"/>
              </p:cNvSpPr>
              <p:nvPr/>
            </p:nvSpPr>
            <p:spPr bwMode="auto">
              <a:xfrm>
                <a:off x="3991" y="2826"/>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Rectangle 852"/>
              <p:cNvSpPr>
                <a:spLocks noChangeArrowheads="1"/>
              </p:cNvSpPr>
              <p:nvPr/>
            </p:nvSpPr>
            <p:spPr bwMode="auto">
              <a:xfrm>
                <a:off x="4046" y="2826"/>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Rectangle 853"/>
              <p:cNvSpPr>
                <a:spLocks noChangeArrowheads="1"/>
              </p:cNvSpPr>
              <p:nvPr/>
            </p:nvSpPr>
            <p:spPr bwMode="auto">
              <a:xfrm>
                <a:off x="3884" y="2963"/>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Rectangle 854"/>
              <p:cNvSpPr>
                <a:spLocks noChangeArrowheads="1"/>
              </p:cNvSpPr>
              <p:nvPr/>
            </p:nvSpPr>
            <p:spPr bwMode="auto">
              <a:xfrm>
                <a:off x="3937" y="2963"/>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Rectangle 855"/>
              <p:cNvSpPr>
                <a:spLocks noChangeArrowheads="1"/>
              </p:cNvSpPr>
              <p:nvPr/>
            </p:nvSpPr>
            <p:spPr bwMode="auto">
              <a:xfrm>
                <a:off x="3991" y="2963"/>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Rectangle 856"/>
              <p:cNvSpPr>
                <a:spLocks noChangeArrowheads="1"/>
              </p:cNvSpPr>
              <p:nvPr/>
            </p:nvSpPr>
            <p:spPr bwMode="auto">
              <a:xfrm>
                <a:off x="4046" y="2963"/>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Rectangle 857"/>
              <p:cNvSpPr>
                <a:spLocks noChangeArrowheads="1"/>
              </p:cNvSpPr>
              <p:nvPr/>
            </p:nvSpPr>
            <p:spPr bwMode="auto">
              <a:xfrm>
                <a:off x="3884" y="2892"/>
                <a:ext cx="24"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Rectangle 858"/>
              <p:cNvSpPr>
                <a:spLocks noChangeArrowheads="1"/>
              </p:cNvSpPr>
              <p:nvPr/>
            </p:nvSpPr>
            <p:spPr bwMode="auto">
              <a:xfrm>
                <a:off x="3937" y="2892"/>
                <a:ext cx="25"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Rectangle 859"/>
              <p:cNvSpPr>
                <a:spLocks noChangeArrowheads="1"/>
              </p:cNvSpPr>
              <p:nvPr/>
            </p:nvSpPr>
            <p:spPr bwMode="auto">
              <a:xfrm>
                <a:off x="3991" y="2892"/>
                <a:ext cx="25"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Rectangle 860"/>
              <p:cNvSpPr>
                <a:spLocks noChangeArrowheads="1"/>
              </p:cNvSpPr>
              <p:nvPr/>
            </p:nvSpPr>
            <p:spPr bwMode="auto">
              <a:xfrm>
                <a:off x="4046" y="2892"/>
                <a:ext cx="24"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Rectangle 861"/>
              <p:cNvSpPr>
                <a:spLocks noChangeArrowheads="1"/>
              </p:cNvSpPr>
              <p:nvPr/>
            </p:nvSpPr>
            <p:spPr bwMode="auto">
              <a:xfrm>
                <a:off x="3884" y="3034"/>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Rectangle 862"/>
              <p:cNvSpPr>
                <a:spLocks noChangeArrowheads="1"/>
              </p:cNvSpPr>
              <p:nvPr/>
            </p:nvSpPr>
            <p:spPr bwMode="auto">
              <a:xfrm>
                <a:off x="3937" y="303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Rectangle 863"/>
              <p:cNvSpPr>
                <a:spLocks noChangeArrowheads="1"/>
              </p:cNvSpPr>
              <p:nvPr/>
            </p:nvSpPr>
            <p:spPr bwMode="auto">
              <a:xfrm>
                <a:off x="3991" y="303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0" name="Group 1065"/>
            <p:cNvGrpSpPr>
              <a:grpSpLocks/>
            </p:cNvGrpSpPr>
            <p:nvPr/>
          </p:nvGrpSpPr>
          <p:grpSpPr bwMode="auto">
            <a:xfrm>
              <a:off x="3375" y="2280"/>
              <a:ext cx="1207" cy="969"/>
              <a:chOff x="3375" y="2280"/>
              <a:chExt cx="1207" cy="969"/>
            </a:xfrm>
          </p:grpSpPr>
          <p:sp>
            <p:nvSpPr>
              <p:cNvPr id="975" name="Rectangle 865"/>
              <p:cNvSpPr>
                <a:spLocks noChangeArrowheads="1"/>
              </p:cNvSpPr>
              <p:nvPr/>
            </p:nvSpPr>
            <p:spPr bwMode="auto">
              <a:xfrm>
                <a:off x="4046" y="3034"/>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Rectangle 866"/>
              <p:cNvSpPr>
                <a:spLocks noChangeArrowheads="1"/>
              </p:cNvSpPr>
              <p:nvPr/>
            </p:nvSpPr>
            <p:spPr bwMode="auto">
              <a:xfrm>
                <a:off x="3884" y="3106"/>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Rectangle 867"/>
              <p:cNvSpPr>
                <a:spLocks noChangeArrowheads="1"/>
              </p:cNvSpPr>
              <p:nvPr/>
            </p:nvSpPr>
            <p:spPr bwMode="auto">
              <a:xfrm>
                <a:off x="3937" y="3106"/>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Rectangle 868"/>
              <p:cNvSpPr>
                <a:spLocks noChangeArrowheads="1"/>
              </p:cNvSpPr>
              <p:nvPr/>
            </p:nvSpPr>
            <p:spPr bwMode="auto">
              <a:xfrm>
                <a:off x="3991" y="3106"/>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Rectangle 869"/>
              <p:cNvSpPr>
                <a:spLocks noChangeArrowheads="1"/>
              </p:cNvSpPr>
              <p:nvPr/>
            </p:nvSpPr>
            <p:spPr bwMode="auto">
              <a:xfrm>
                <a:off x="4046" y="3106"/>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Rectangle 870"/>
              <p:cNvSpPr>
                <a:spLocks noChangeArrowheads="1"/>
              </p:cNvSpPr>
              <p:nvPr/>
            </p:nvSpPr>
            <p:spPr bwMode="auto">
              <a:xfrm>
                <a:off x="3884" y="3178"/>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Rectangle 871"/>
              <p:cNvSpPr>
                <a:spLocks noChangeArrowheads="1"/>
              </p:cNvSpPr>
              <p:nvPr/>
            </p:nvSpPr>
            <p:spPr bwMode="auto">
              <a:xfrm>
                <a:off x="3937" y="3178"/>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2" name="Rectangle 872"/>
              <p:cNvSpPr>
                <a:spLocks noChangeArrowheads="1"/>
              </p:cNvSpPr>
              <p:nvPr/>
            </p:nvSpPr>
            <p:spPr bwMode="auto">
              <a:xfrm>
                <a:off x="3991" y="3178"/>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3" name="Rectangle 873"/>
              <p:cNvSpPr>
                <a:spLocks noChangeArrowheads="1"/>
              </p:cNvSpPr>
              <p:nvPr/>
            </p:nvSpPr>
            <p:spPr bwMode="auto">
              <a:xfrm>
                <a:off x="4046" y="3178"/>
                <a:ext cx="24"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4" name="Rectangle 874"/>
              <p:cNvSpPr>
                <a:spLocks noChangeArrowheads="1"/>
              </p:cNvSpPr>
              <p:nvPr/>
            </p:nvSpPr>
            <p:spPr bwMode="auto">
              <a:xfrm>
                <a:off x="3701" y="2826"/>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5" name="Rectangle 875"/>
              <p:cNvSpPr>
                <a:spLocks noChangeArrowheads="1"/>
              </p:cNvSpPr>
              <p:nvPr/>
            </p:nvSpPr>
            <p:spPr bwMode="auto">
              <a:xfrm>
                <a:off x="3755" y="2826"/>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6" name="Rectangle 876"/>
              <p:cNvSpPr>
                <a:spLocks noChangeArrowheads="1"/>
              </p:cNvSpPr>
              <p:nvPr/>
            </p:nvSpPr>
            <p:spPr bwMode="auto">
              <a:xfrm>
                <a:off x="3808" y="2826"/>
                <a:ext cx="25"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7" name="Rectangle 877"/>
              <p:cNvSpPr>
                <a:spLocks noChangeArrowheads="1"/>
              </p:cNvSpPr>
              <p:nvPr/>
            </p:nvSpPr>
            <p:spPr bwMode="auto">
              <a:xfrm>
                <a:off x="3701" y="2896"/>
                <a:ext cx="25" cy="4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Rectangle 878"/>
              <p:cNvSpPr>
                <a:spLocks noChangeArrowheads="1"/>
              </p:cNvSpPr>
              <p:nvPr/>
            </p:nvSpPr>
            <p:spPr bwMode="auto">
              <a:xfrm>
                <a:off x="3755" y="2896"/>
                <a:ext cx="24" cy="4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9" name="Rectangle 879"/>
              <p:cNvSpPr>
                <a:spLocks noChangeArrowheads="1"/>
              </p:cNvSpPr>
              <p:nvPr/>
            </p:nvSpPr>
            <p:spPr bwMode="auto">
              <a:xfrm>
                <a:off x="3808" y="2896"/>
                <a:ext cx="25" cy="4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0" name="Rectangle 880"/>
              <p:cNvSpPr>
                <a:spLocks noChangeArrowheads="1"/>
              </p:cNvSpPr>
              <p:nvPr/>
            </p:nvSpPr>
            <p:spPr bwMode="auto">
              <a:xfrm>
                <a:off x="3701" y="2962"/>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Rectangle 881"/>
              <p:cNvSpPr>
                <a:spLocks noChangeArrowheads="1"/>
              </p:cNvSpPr>
              <p:nvPr/>
            </p:nvSpPr>
            <p:spPr bwMode="auto">
              <a:xfrm>
                <a:off x="3755" y="2962"/>
                <a:ext cx="24"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2" name="Rectangle 882"/>
              <p:cNvSpPr>
                <a:spLocks noChangeArrowheads="1"/>
              </p:cNvSpPr>
              <p:nvPr/>
            </p:nvSpPr>
            <p:spPr bwMode="auto">
              <a:xfrm>
                <a:off x="3808" y="2962"/>
                <a:ext cx="25"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Rectangle 883"/>
              <p:cNvSpPr>
                <a:spLocks noChangeArrowheads="1"/>
              </p:cNvSpPr>
              <p:nvPr/>
            </p:nvSpPr>
            <p:spPr bwMode="auto">
              <a:xfrm>
                <a:off x="3701" y="3027"/>
                <a:ext cx="25"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4" name="Rectangle 884"/>
              <p:cNvSpPr>
                <a:spLocks noChangeArrowheads="1"/>
              </p:cNvSpPr>
              <p:nvPr/>
            </p:nvSpPr>
            <p:spPr bwMode="auto">
              <a:xfrm>
                <a:off x="3755" y="3027"/>
                <a:ext cx="24"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5" name="Rectangle 885"/>
              <p:cNvSpPr>
                <a:spLocks noChangeArrowheads="1"/>
              </p:cNvSpPr>
              <p:nvPr/>
            </p:nvSpPr>
            <p:spPr bwMode="auto">
              <a:xfrm>
                <a:off x="3808" y="3027"/>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6" name="Rectangle 886"/>
              <p:cNvSpPr>
                <a:spLocks noChangeArrowheads="1"/>
              </p:cNvSpPr>
              <p:nvPr/>
            </p:nvSpPr>
            <p:spPr bwMode="auto">
              <a:xfrm>
                <a:off x="3701" y="3092"/>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Rectangle 887"/>
              <p:cNvSpPr>
                <a:spLocks noChangeArrowheads="1"/>
              </p:cNvSpPr>
              <p:nvPr/>
            </p:nvSpPr>
            <p:spPr bwMode="auto">
              <a:xfrm>
                <a:off x="3755" y="3092"/>
                <a:ext cx="24"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8" name="Rectangle 888"/>
              <p:cNvSpPr>
                <a:spLocks noChangeArrowheads="1"/>
              </p:cNvSpPr>
              <p:nvPr/>
            </p:nvSpPr>
            <p:spPr bwMode="auto">
              <a:xfrm>
                <a:off x="3808" y="3092"/>
                <a:ext cx="25"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Rectangle 889"/>
              <p:cNvSpPr>
                <a:spLocks noChangeArrowheads="1"/>
              </p:cNvSpPr>
              <p:nvPr/>
            </p:nvSpPr>
            <p:spPr bwMode="auto">
              <a:xfrm>
                <a:off x="3701" y="3157"/>
                <a:ext cx="25"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0" name="Rectangle 890"/>
              <p:cNvSpPr>
                <a:spLocks noChangeArrowheads="1"/>
              </p:cNvSpPr>
              <p:nvPr/>
            </p:nvSpPr>
            <p:spPr bwMode="auto">
              <a:xfrm>
                <a:off x="3755" y="3157"/>
                <a:ext cx="24"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1" name="Rectangle 891"/>
              <p:cNvSpPr>
                <a:spLocks noChangeArrowheads="1"/>
              </p:cNvSpPr>
              <p:nvPr/>
            </p:nvSpPr>
            <p:spPr bwMode="auto">
              <a:xfrm>
                <a:off x="3808" y="3157"/>
                <a:ext cx="25"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2" name="Rectangle 892"/>
              <p:cNvSpPr>
                <a:spLocks noChangeArrowheads="1"/>
              </p:cNvSpPr>
              <p:nvPr/>
            </p:nvSpPr>
            <p:spPr bwMode="auto">
              <a:xfrm>
                <a:off x="3991" y="2309"/>
                <a:ext cx="79"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Rectangle 893"/>
              <p:cNvSpPr>
                <a:spLocks noChangeArrowheads="1"/>
              </p:cNvSpPr>
              <p:nvPr/>
            </p:nvSpPr>
            <p:spPr bwMode="auto">
              <a:xfrm>
                <a:off x="3908" y="2280"/>
                <a:ext cx="16" cy="7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4" name="Freeform 894"/>
              <p:cNvSpPr>
                <a:spLocks/>
              </p:cNvSpPr>
              <p:nvPr/>
            </p:nvSpPr>
            <p:spPr bwMode="auto">
              <a:xfrm>
                <a:off x="3375" y="2545"/>
                <a:ext cx="183" cy="704"/>
              </a:xfrm>
              <a:custGeom>
                <a:avLst/>
                <a:gdLst>
                  <a:gd name="T0" fmla="*/ 0 w 183"/>
                  <a:gd name="T1" fmla="*/ 116 h 704"/>
                  <a:gd name="T2" fmla="*/ 183 w 183"/>
                  <a:gd name="T3" fmla="*/ 0 h 704"/>
                  <a:gd name="T4" fmla="*/ 183 w 183"/>
                  <a:gd name="T5" fmla="*/ 704 h 704"/>
                  <a:gd name="T6" fmla="*/ 0 w 183"/>
                  <a:gd name="T7" fmla="*/ 704 h 704"/>
                  <a:gd name="T8" fmla="*/ 0 w 183"/>
                  <a:gd name="T9" fmla="*/ 116 h 704"/>
                </a:gdLst>
                <a:ahLst/>
                <a:cxnLst>
                  <a:cxn ang="0">
                    <a:pos x="T0" y="T1"/>
                  </a:cxn>
                  <a:cxn ang="0">
                    <a:pos x="T2" y="T3"/>
                  </a:cxn>
                  <a:cxn ang="0">
                    <a:pos x="T4" y="T5"/>
                  </a:cxn>
                  <a:cxn ang="0">
                    <a:pos x="T6" y="T7"/>
                  </a:cxn>
                  <a:cxn ang="0">
                    <a:pos x="T8" y="T9"/>
                  </a:cxn>
                </a:cxnLst>
                <a:rect l="0" t="0" r="r" b="b"/>
                <a:pathLst>
                  <a:path w="183" h="704">
                    <a:moveTo>
                      <a:pt x="0" y="116"/>
                    </a:moveTo>
                    <a:lnTo>
                      <a:pt x="183" y="0"/>
                    </a:lnTo>
                    <a:lnTo>
                      <a:pt x="183" y="704"/>
                    </a:lnTo>
                    <a:lnTo>
                      <a:pt x="0" y="704"/>
                    </a:lnTo>
                    <a:lnTo>
                      <a:pt x="0" y="1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 name="Line 895"/>
              <p:cNvSpPr>
                <a:spLocks noChangeShapeType="1"/>
              </p:cNvSpPr>
              <p:nvPr/>
            </p:nvSpPr>
            <p:spPr bwMode="auto">
              <a:xfrm>
                <a:off x="3529" y="2545"/>
                <a:ext cx="0" cy="704"/>
              </a:xfrm>
              <a:prstGeom prst="line">
                <a:avLst/>
              </a:prstGeom>
              <a:noFill/>
              <a:ln w="206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6" name="Line 896"/>
              <p:cNvSpPr>
                <a:spLocks noChangeShapeType="1"/>
              </p:cNvSpPr>
              <p:nvPr/>
            </p:nvSpPr>
            <p:spPr bwMode="auto">
              <a:xfrm>
                <a:off x="3497" y="2545"/>
                <a:ext cx="0" cy="704"/>
              </a:xfrm>
              <a:prstGeom prst="line">
                <a:avLst/>
              </a:prstGeom>
              <a:noFill/>
              <a:ln w="206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 name="Line 897"/>
              <p:cNvSpPr>
                <a:spLocks noChangeShapeType="1"/>
              </p:cNvSpPr>
              <p:nvPr/>
            </p:nvSpPr>
            <p:spPr bwMode="auto">
              <a:xfrm>
                <a:off x="3464" y="2545"/>
                <a:ext cx="0" cy="704"/>
              </a:xfrm>
              <a:prstGeom prst="line">
                <a:avLst/>
              </a:prstGeom>
              <a:noFill/>
              <a:ln w="206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 name="Line 898"/>
              <p:cNvSpPr>
                <a:spLocks noChangeShapeType="1"/>
              </p:cNvSpPr>
              <p:nvPr/>
            </p:nvSpPr>
            <p:spPr bwMode="auto">
              <a:xfrm>
                <a:off x="3433" y="2545"/>
                <a:ext cx="0" cy="704"/>
              </a:xfrm>
              <a:prstGeom prst="line">
                <a:avLst/>
              </a:prstGeom>
              <a:noFill/>
              <a:ln w="206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9" name="Line 899"/>
              <p:cNvSpPr>
                <a:spLocks noChangeShapeType="1"/>
              </p:cNvSpPr>
              <p:nvPr/>
            </p:nvSpPr>
            <p:spPr bwMode="auto">
              <a:xfrm>
                <a:off x="3400" y="2545"/>
                <a:ext cx="0" cy="704"/>
              </a:xfrm>
              <a:prstGeom prst="line">
                <a:avLst/>
              </a:prstGeom>
              <a:noFill/>
              <a:ln w="206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1" name="Freeform 901"/>
              <p:cNvSpPr>
                <a:spLocks/>
              </p:cNvSpPr>
              <p:nvPr/>
            </p:nvSpPr>
            <p:spPr bwMode="auto">
              <a:xfrm>
                <a:off x="4129" y="2806"/>
                <a:ext cx="213" cy="44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0" y="0"/>
                      <a:pt x="2" y="0"/>
                    </a:cubicBezTo>
                    <a:cubicBezTo>
                      <a:pt x="175" y="0"/>
                      <a:pt x="175" y="0"/>
                      <a:pt x="175" y="0"/>
                    </a:cubicBezTo>
                    <a:cubicBezTo>
                      <a:pt x="176"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2" name="Rectangle 902"/>
              <p:cNvSpPr>
                <a:spLocks noChangeArrowheads="1"/>
              </p:cNvSpPr>
              <p:nvPr/>
            </p:nvSpPr>
            <p:spPr bwMode="auto">
              <a:xfrm>
                <a:off x="4136" y="2814"/>
                <a:ext cx="198" cy="3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3" name="Rectangle 903"/>
              <p:cNvSpPr>
                <a:spLocks noChangeArrowheads="1"/>
              </p:cNvSpPr>
              <p:nvPr/>
            </p:nvSpPr>
            <p:spPr bwMode="auto">
              <a:xfrm>
                <a:off x="4141" y="2820"/>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4" name="Rectangle 904"/>
              <p:cNvSpPr>
                <a:spLocks noChangeArrowheads="1"/>
              </p:cNvSpPr>
              <p:nvPr/>
            </p:nvSpPr>
            <p:spPr bwMode="auto">
              <a:xfrm>
                <a:off x="4146" y="2820"/>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5" name="Rectangle 905"/>
              <p:cNvSpPr>
                <a:spLocks noChangeArrowheads="1"/>
              </p:cNvSpPr>
              <p:nvPr/>
            </p:nvSpPr>
            <p:spPr bwMode="auto">
              <a:xfrm>
                <a:off x="4151" y="2820"/>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6" name="Rectangle 906"/>
              <p:cNvSpPr>
                <a:spLocks noChangeArrowheads="1"/>
              </p:cNvSpPr>
              <p:nvPr/>
            </p:nvSpPr>
            <p:spPr bwMode="auto">
              <a:xfrm>
                <a:off x="4155" y="2820"/>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7" name="Rectangle 907"/>
              <p:cNvSpPr>
                <a:spLocks noChangeArrowheads="1"/>
              </p:cNvSpPr>
              <p:nvPr/>
            </p:nvSpPr>
            <p:spPr bwMode="auto">
              <a:xfrm>
                <a:off x="4160" y="2820"/>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8" name="Rectangle 908"/>
              <p:cNvSpPr>
                <a:spLocks noChangeArrowheads="1"/>
              </p:cNvSpPr>
              <p:nvPr/>
            </p:nvSpPr>
            <p:spPr bwMode="auto">
              <a:xfrm>
                <a:off x="4165" y="2820"/>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9" name="Oval 909"/>
              <p:cNvSpPr>
                <a:spLocks noChangeArrowheads="1"/>
              </p:cNvSpPr>
              <p:nvPr/>
            </p:nvSpPr>
            <p:spPr bwMode="auto">
              <a:xfrm>
                <a:off x="4316" y="2826"/>
                <a:ext cx="8"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0" name="Rectangle 910"/>
              <p:cNvSpPr>
                <a:spLocks noChangeArrowheads="1"/>
              </p:cNvSpPr>
              <p:nvPr/>
            </p:nvSpPr>
            <p:spPr bwMode="auto">
              <a:xfrm>
                <a:off x="4136" y="2853"/>
                <a:ext cx="198" cy="3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1" name="Rectangle 911"/>
              <p:cNvSpPr>
                <a:spLocks noChangeArrowheads="1"/>
              </p:cNvSpPr>
              <p:nvPr/>
            </p:nvSpPr>
            <p:spPr bwMode="auto">
              <a:xfrm>
                <a:off x="4141" y="2859"/>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2" name="Rectangle 912"/>
              <p:cNvSpPr>
                <a:spLocks noChangeArrowheads="1"/>
              </p:cNvSpPr>
              <p:nvPr/>
            </p:nvSpPr>
            <p:spPr bwMode="auto">
              <a:xfrm>
                <a:off x="4146" y="2859"/>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3" name="Rectangle 913"/>
              <p:cNvSpPr>
                <a:spLocks noChangeArrowheads="1"/>
              </p:cNvSpPr>
              <p:nvPr/>
            </p:nvSpPr>
            <p:spPr bwMode="auto">
              <a:xfrm>
                <a:off x="4151" y="2859"/>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Rectangle 914"/>
              <p:cNvSpPr>
                <a:spLocks noChangeArrowheads="1"/>
              </p:cNvSpPr>
              <p:nvPr/>
            </p:nvSpPr>
            <p:spPr bwMode="auto">
              <a:xfrm>
                <a:off x="4155" y="2859"/>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Rectangle 915"/>
              <p:cNvSpPr>
                <a:spLocks noChangeArrowheads="1"/>
              </p:cNvSpPr>
              <p:nvPr/>
            </p:nvSpPr>
            <p:spPr bwMode="auto">
              <a:xfrm>
                <a:off x="4160" y="2859"/>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916"/>
              <p:cNvSpPr>
                <a:spLocks noChangeArrowheads="1"/>
              </p:cNvSpPr>
              <p:nvPr/>
            </p:nvSpPr>
            <p:spPr bwMode="auto">
              <a:xfrm>
                <a:off x="4165" y="2859"/>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7" name="Oval 917"/>
              <p:cNvSpPr>
                <a:spLocks noChangeArrowheads="1"/>
              </p:cNvSpPr>
              <p:nvPr/>
            </p:nvSpPr>
            <p:spPr bwMode="auto">
              <a:xfrm>
                <a:off x="4316" y="2865"/>
                <a:ext cx="8" cy="9"/>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918"/>
              <p:cNvSpPr>
                <a:spLocks noChangeArrowheads="1"/>
              </p:cNvSpPr>
              <p:nvPr/>
            </p:nvSpPr>
            <p:spPr bwMode="auto">
              <a:xfrm>
                <a:off x="4136" y="2893"/>
                <a:ext cx="198" cy="3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Rectangle 919"/>
              <p:cNvSpPr>
                <a:spLocks noChangeArrowheads="1"/>
              </p:cNvSpPr>
              <p:nvPr/>
            </p:nvSpPr>
            <p:spPr bwMode="auto">
              <a:xfrm>
                <a:off x="4141" y="2898"/>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0" name="Rectangle 920"/>
              <p:cNvSpPr>
                <a:spLocks noChangeArrowheads="1"/>
              </p:cNvSpPr>
              <p:nvPr/>
            </p:nvSpPr>
            <p:spPr bwMode="auto">
              <a:xfrm>
                <a:off x="4146" y="2898"/>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Rectangle 921"/>
              <p:cNvSpPr>
                <a:spLocks noChangeArrowheads="1"/>
              </p:cNvSpPr>
              <p:nvPr/>
            </p:nvSpPr>
            <p:spPr bwMode="auto">
              <a:xfrm>
                <a:off x="4151" y="2898"/>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922"/>
              <p:cNvSpPr>
                <a:spLocks noChangeArrowheads="1"/>
              </p:cNvSpPr>
              <p:nvPr/>
            </p:nvSpPr>
            <p:spPr bwMode="auto">
              <a:xfrm>
                <a:off x="4155" y="2898"/>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Rectangle 923"/>
              <p:cNvSpPr>
                <a:spLocks noChangeArrowheads="1"/>
              </p:cNvSpPr>
              <p:nvPr/>
            </p:nvSpPr>
            <p:spPr bwMode="auto">
              <a:xfrm>
                <a:off x="4160" y="2898"/>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 name="Rectangle 924"/>
              <p:cNvSpPr>
                <a:spLocks noChangeArrowheads="1"/>
              </p:cNvSpPr>
              <p:nvPr/>
            </p:nvSpPr>
            <p:spPr bwMode="auto">
              <a:xfrm>
                <a:off x="4165" y="2898"/>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Oval 925"/>
              <p:cNvSpPr>
                <a:spLocks noChangeArrowheads="1"/>
              </p:cNvSpPr>
              <p:nvPr/>
            </p:nvSpPr>
            <p:spPr bwMode="auto">
              <a:xfrm>
                <a:off x="4316" y="2904"/>
                <a:ext cx="8"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6" name="Rectangle 926"/>
              <p:cNvSpPr>
                <a:spLocks noChangeArrowheads="1"/>
              </p:cNvSpPr>
              <p:nvPr/>
            </p:nvSpPr>
            <p:spPr bwMode="auto">
              <a:xfrm>
                <a:off x="4136" y="2931"/>
                <a:ext cx="198" cy="3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Rectangle 927"/>
              <p:cNvSpPr>
                <a:spLocks noChangeArrowheads="1"/>
              </p:cNvSpPr>
              <p:nvPr/>
            </p:nvSpPr>
            <p:spPr bwMode="auto">
              <a:xfrm>
                <a:off x="4141" y="2937"/>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Rectangle 928"/>
              <p:cNvSpPr>
                <a:spLocks noChangeArrowheads="1"/>
              </p:cNvSpPr>
              <p:nvPr/>
            </p:nvSpPr>
            <p:spPr bwMode="auto">
              <a:xfrm>
                <a:off x="4146" y="2937"/>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Rectangle 929"/>
              <p:cNvSpPr>
                <a:spLocks noChangeArrowheads="1"/>
              </p:cNvSpPr>
              <p:nvPr/>
            </p:nvSpPr>
            <p:spPr bwMode="auto">
              <a:xfrm>
                <a:off x="4151" y="2937"/>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Rectangle 930"/>
              <p:cNvSpPr>
                <a:spLocks noChangeArrowheads="1"/>
              </p:cNvSpPr>
              <p:nvPr/>
            </p:nvSpPr>
            <p:spPr bwMode="auto">
              <a:xfrm>
                <a:off x="4155" y="2937"/>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931"/>
              <p:cNvSpPr>
                <a:spLocks noChangeArrowheads="1"/>
              </p:cNvSpPr>
              <p:nvPr/>
            </p:nvSpPr>
            <p:spPr bwMode="auto">
              <a:xfrm>
                <a:off x="4160" y="2937"/>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Rectangle 932"/>
              <p:cNvSpPr>
                <a:spLocks noChangeArrowheads="1"/>
              </p:cNvSpPr>
              <p:nvPr/>
            </p:nvSpPr>
            <p:spPr bwMode="auto">
              <a:xfrm>
                <a:off x="4165" y="2937"/>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Oval 933"/>
              <p:cNvSpPr>
                <a:spLocks noChangeArrowheads="1"/>
              </p:cNvSpPr>
              <p:nvPr/>
            </p:nvSpPr>
            <p:spPr bwMode="auto">
              <a:xfrm>
                <a:off x="4316" y="2944"/>
                <a:ext cx="8"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934"/>
              <p:cNvSpPr>
                <a:spLocks noChangeArrowheads="1"/>
              </p:cNvSpPr>
              <p:nvPr/>
            </p:nvSpPr>
            <p:spPr bwMode="auto">
              <a:xfrm>
                <a:off x="4136" y="2970"/>
                <a:ext cx="198" cy="3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Rectangle 935"/>
              <p:cNvSpPr>
                <a:spLocks noChangeArrowheads="1"/>
              </p:cNvSpPr>
              <p:nvPr/>
            </p:nvSpPr>
            <p:spPr bwMode="auto">
              <a:xfrm>
                <a:off x="4141" y="2976"/>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Rectangle 936"/>
              <p:cNvSpPr>
                <a:spLocks noChangeArrowheads="1"/>
              </p:cNvSpPr>
              <p:nvPr/>
            </p:nvSpPr>
            <p:spPr bwMode="auto">
              <a:xfrm>
                <a:off x="4146" y="2976"/>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937"/>
              <p:cNvSpPr>
                <a:spLocks noChangeArrowheads="1"/>
              </p:cNvSpPr>
              <p:nvPr/>
            </p:nvSpPr>
            <p:spPr bwMode="auto">
              <a:xfrm>
                <a:off x="4151" y="2976"/>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Rectangle 938"/>
              <p:cNvSpPr>
                <a:spLocks noChangeArrowheads="1"/>
              </p:cNvSpPr>
              <p:nvPr/>
            </p:nvSpPr>
            <p:spPr bwMode="auto">
              <a:xfrm>
                <a:off x="4155" y="2976"/>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Rectangle 939"/>
              <p:cNvSpPr>
                <a:spLocks noChangeArrowheads="1"/>
              </p:cNvSpPr>
              <p:nvPr/>
            </p:nvSpPr>
            <p:spPr bwMode="auto">
              <a:xfrm>
                <a:off x="4160" y="2976"/>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940"/>
              <p:cNvSpPr>
                <a:spLocks noChangeArrowheads="1"/>
              </p:cNvSpPr>
              <p:nvPr/>
            </p:nvSpPr>
            <p:spPr bwMode="auto">
              <a:xfrm>
                <a:off x="4165" y="2976"/>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Oval 941"/>
              <p:cNvSpPr>
                <a:spLocks noChangeArrowheads="1"/>
              </p:cNvSpPr>
              <p:nvPr/>
            </p:nvSpPr>
            <p:spPr bwMode="auto">
              <a:xfrm>
                <a:off x="4316" y="2982"/>
                <a:ext cx="8"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Rectangle 942"/>
              <p:cNvSpPr>
                <a:spLocks noChangeArrowheads="1"/>
              </p:cNvSpPr>
              <p:nvPr/>
            </p:nvSpPr>
            <p:spPr bwMode="auto">
              <a:xfrm>
                <a:off x="4136" y="3010"/>
                <a:ext cx="198" cy="3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943"/>
              <p:cNvSpPr>
                <a:spLocks noChangeArrowheads="1"/>
              </p:cNvSpPr>
              <p:nvPr/>
            </p:nvSpPr>
            <p:spPr bwMode="auto">
              <a:xfrm>
                <a:off x="4141" y="3015"/>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944"/>
              <p:cNvSpPr>
                <a:spLocks noChangeArrowheads="1"/>
              </p:cNvSpPr>
              <p:nvPr/>
            </p:nvSpPr>
            <p:spPr bwMode="auto">
              <a:xfrm>
                <a:off x="4146" y="3015"/>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Rectangle 945"/>
              <p:cNvSpPr>
                <a:spLocks noChangeArrowheads="1"/>
              </p:cNvSpPr>
              <p:nvPr/>
            </p:nvSpPr>
            <p:spPr bwMode="auto">
              <a:xfrm>
                <a:off x="4151" y="3015"/>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946"/>
              <p:cNvSpPr>
                <a:spLocks noChangeArrowheads="1"/>
              </p:cNvSpPr>
              <p:nvPr/>
            </p:nvSpPr>
            <p:spPr bwMode="auto">
              <a:xfrm>
                <a:off x="4155" y="3015"/>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Rectangle 947"/>
              <p:cNvSpPr>
                <a:spLocks noChangeArrowheads="1"/>
              </p:cNvSpPr>
              <p:nvPr/>
            </p:nvSpPr>
            <p:spPr bwMode="auto">
              <a:xfrm>
                <a:off x="4160" y="3015"/>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Rectangle 948"/>
              <p:cNvSpPr>
                <a:spLocks noChangeArrowheads="1"/>
              </p:cNvSpPr>
              <p:nvPr/>
            </p:nvSpPr>
            <p:spPr bwMode="auto">
              <a:xfrm>
                <a:off x="4165" y="3015"/>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Oval 949"/>
              <p:cNvSpPr>
                <a:spLocks noChangeArrowheads="1"/>
              </p:cNvSpPr>
              <p:nvPr/>
            </p:nvSpPr>
            <p:spPr bwMode="auto">
              <a:xfrm>
                <a:off x="4316" y="3021"/>
                <a:ext cx="8"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Rectangle 950"/>
              <p:cNvSpPr>
                <a:spLocks noChangeArrowheads="1"/>
              </p:cNvSpPr>
              <p:nvPr/>
            </p:nvSpPr>
            <p:spPr bwMode="auto">
              <a:xfrm>
                <a:off x="4136" y="3048"/>
                <a:ext cx="198" cy="3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Rectangle 951"/>
              <p:cNvSpPr>
                <a:spLocks noChangeArrowheads="1"/>
              </p:cNvSpPr>
              <p:nvPr/>
            </p:nvSpPr>
            <p:spPr bwMode="auto">
              <a:xfrm>
                <a:off x="4141" y="3055"/>
                <a:ext cx="2"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Rectangle 952"/>
              <p:cNvSpPr>
                <a:spLocks noChangeArrowheads="1"/>
              </p:cNvSpPr>
              <p:nvPr/>
            </p:nvSpPr>
            <p:spPr bwMode="auto">
              <a:xfrm>
                <a:off x="4146" y="3055"/>
                <a:ext cx="2"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Rectangle 953"/>
              <p:cNvSpPr>
                <a:spLocks noChangeArrowheads="1"/>
              </p:cNvSpPr>
              <p:nvPr/>
            </p:nvSpPr>
            <p:spPr bwMode="auto">
              <a:xfrm>
                <a:off x="4151" y="3055"/>
                <a:ext cx="2"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Rectangle 954"/>
              <p:cNvSpPr>
                <a:spLocks noChangeArrowheads="1"/>
              </p:cNvSpPr>
              <p:nvPr/>
            </p:nvSpPr>
            <p:spPr bwMode="auto">
              <a:xfrm>
                <a:off x="4155" y="3055"/>
                <a:ext cx="3"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955"/>
              <p:cNvSpPr>
                <a:spLocks noChangeArrowheads="1"/>
              </p:cNvSpPr>
              <p:nvPr/>
            </p:nvSpPr>
            <p:spPr bwMode="auto">
              <a:xfrm>
                <a:off x="4160" y="3055"/>
                <a:ext cx="3"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Rectangle 956"/>
              <p:cNvSpPr>
                <a:spLocks noChangeArrowheads="1"/>
              </p:cNvSpPr>
              <p:nvPr/>
            </p:nvSpPr>
            <p:spPr bwMode="auto">
              <a:xfrm>
                <a:off x="4165" y="3055"/>
                <a:ext cx="3"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957"/>
              <p:cNvSpPr>
                <a:spLocks noChangeArrowheads="1"/>
              </p:cNvSpPr>
              <p:nvPr/>
            </p:nvSpPr>
            <p:spPr bwMode="auto">
              <a:xfrm>
                <a:off x="4316" y="3061"/>
                <a:ext cx="8"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958"/>
              <p:cNvSpPr>
                <a:spLocks noChangeArrowheads="1"/>
              </p:cNvSpPr>
              <p:nvPr/>
            </p:nvSpPr>
            <p:spPr bwMode="auto">
              <a:xfrm>
                <a:off x="4136" y="3087"/>
                <a:ext cx="198" cy="3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Rectangle 959"/>
              <p:cNvSpPr>
                <a:spLocks noChangeArrowheads="1"/>
              </p:cNvSpPr>
              <p:nvPr/>
            </p:nvSpPr>
            <p:spPr bwMode="auto">
              <a:xfrm>
                <a:off x="4141" y="3093"/>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Rectangle 960"/>
              <p:cNvSpPr>
                <a:spLocks noChangeArrowheads="1"/>
              </p:cNvSpPr>
              <p:nvPr/>
            </p:nvSpPr>
            <p:spPr bwMode="auto">
              <a:xfrm>
                <a:off x="4146" y="3093"/>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961"/>
              <p:cNvSpPr>
                <a:spLocks noChangeArrowheads="1"/>
              </p:cNvSpPr>
              <p:nvPr/>
            </p:nvSpPr>
            <p:spPr bwMode="auto">
              <a:xfrm>
                <a:off x="4151" y="3093"/>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Rectangle 962"/>
              <p:cNvSpPr>
                <a:spLocks noChangeArrowheads="1"/>
              </p:cNvSpPr>
              <p:nvPr/>
            </p:nvSpPr>
            <p:spPr bwMode="auto">
              <a:xfrm>
                <a:off x="4155" y="3093"/>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Rectangle 963"/>
              <p:cNvSpPr>
                <a:spLocks noChangeArrowheads="1"/>
              </p:cNvSpPr>
              <p:nvPr/>
            </p:nvSpPr>
            <p:spPr bwMode="auto">
              <a:xfrm>
                <a:off x="4160" y="3093"/>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964"/>
              <p:cNvSpPr>
                <a:spLocks noChangeArrowheads="1"/>
              </p:cNvSpPr>
              <p:nvPr/>
            </p:nvSpPr>
            <p:spPr bwMode="auto">
              <a:xfrm>
                <a:off x="4165" y="3093"/>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965"/>
              <p:cNvSpPr>
                <a:spLocks noChangeArrowheads="1"/>
              </p:cNvSpPr>
              <p:nvPr/>
            </p:nvSpPr>
            <p:spPr bwMode="auto">
              <a:xfrm>
                <a:off x="4316" y="3099"/>
                <a:ext cx="8"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Rectangle 966"/>
              <p:cNvSpPr>
                <a:spLocks noChangeArrowheads="1"/>
              </p:cNvSpPr>
              <p:nvPr/>
            </p:nvSpPr>
            <p:spPr bwMode="auto">
              <a:xfrm>
                <a:off x="4136" y="3127"/>
                <a:ext cx="198" cy="3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Rectangle 967"/>
              <p:cNvSpPr>
                <a:spLocks noChangeArrowheads="1"/>
              </p:cNvSpPr>
              <p:nvPr/>
            </p:nvSpPr>
            <p:spPr bwMode="auto">
              <a:xfrm>
                <a:off x="4141" y="3132"/>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Rectangle 968"/>
              <p:cNvSpPr>
                <a:spLocks noChangeArrowheads="1"/>
              </p:cNvSpPr>
              <p:nvPr/>
            </p:nvSpPr>
            <p:spPr bwMode="auto">
              <a:xfrm>
                <a:off x="4146" y="3132"/>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Rectangle 969"/>
              <p:cNvSpPr>
                <a:spLocks noChangeArrowheads="1"/>
              </p:cNvSpPr>
              <p:nvPr/>
            </p:nvSpPr>
            <p:spPr bwMode="auto">
              <a:xfrm>
                <a:off x="4151" y="3132"/>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Rectangle 970"/>
              <p:cNvSpPr>
                <a:spLocks noChangeArrowheads="1"/>
              </p:cNvSpPr>
              <p:nvPr/>
            </p:nvSpPr>
            <p:spPr bwMode="auto">
              <a:xfrm>
                <a:off x="4155" y="3132"/>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Rectangle 971"/>
              <p:cNvSpPr>
                <a:spLocks noChangeArrowheads="1"/>
              </p:cNvSpPr>
              <p:nvPr/>
            </p:nvSpPr>
            <p:spPr bwMode="auto">
              <a:xfrm>
                <a:off x="4160" y="3132"/>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Rectangle 972"/>
              <p:cNvSpPr>
                <a:spLocks noChangeArrowheads="1"/>
              </p:cNvSpPr>
              <p:nvPr/>
            </p:nvSpPr>
            <p:spPr bwMode="auto">
              <a:xfrm>
                <a:off x="4165" y="3132"/>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973"/>
              <p:cNvSpPr>
                <a:spLocks noChangeArrowheads="1"/>
              </p:cNvSpPr>
              <p:nvPr/>
            </p:nvSpPr>
            <p:spPr bwMode="auto">
              <a:xfrm>
                <a:off x="4316" y="3138"/>
                <a:ext cx="8"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974"/>
              <p:cNvSpPr>
                <a:spLocks noChangeArrowheads="1"/>
              </p:cNvSpPr>
              <p:nvPr/>
            </p:nvSpPr>
            <p:spPr bwMode="auto">
              <a:xfrm>
                <a:off x="4145" y="3182"/>
                <a:ext cx="26" cy="28"/>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Oval 975"/>
              <p:cNvSpPr>
                <a:spLocks noChangeArrowheads="1"/>
              </p:cNvSpPr>
              <p:nvPr/>
            </p:nvSpPr>
            <p:spPr bwMode="auto">
              <a:xfrm>
                <a:off x="4151" y="3190"/>
                <a:ext cx="14" cy="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976"/>
              <p:cNvSpPr>
                <a:spLocks noChangeArrowheads="1"/>
              </p:cNvSpPr>
              <p:nvPr/>
            </p:nvSpPr>
            <p:spPr bwMode="auto">
              <a:xfrm>
                <a:off x="4280" y="3179"/>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Oval 977"/>
              <p:cNvSpPr>
                <a:spLocks noChangeArrowheads="1"/>
              </p:cNvSpPr>
              <p:nvPr/>
            </p:nvSpPr>
            <p:spPr bwMode="auto">
              <a:xfrm>
                <a:off x="4285" y="317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Oval 978"/>
              <p:cNvSpPr>
                <a:spLocks noChangeArrowheads="1"/>
              </p:cNvSpPr>
              <p:nvPr/>
            </p:nvSpPr>
            <p:spPr bwMode="auto">
              <a:xfrm>
                <a:off x="4291" y="317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Oval 979"/>
              <p:cNvSpPr>
                <a:spLocks noChangeArrowheads="1"/>
              </p:cNvSpPr>
              <p:nvPr/>
            </p:nvSpPr>
            <p:spPr bwMode="auto">
              <a:xfrm>
                <a:off x="4297" y="3179"/>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Oval 980"/>
              <p:cNvSpPr>
                <a:spLocks noChangeArrowheads="1"/>
              </p:cNvSpPr>
              <p:nvPr/>
            </p:nvSpPr>
            <p:spPr bwMode="auto">
              <a:xfrm>
                <a:off x="4301"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981"/>
              <p:cNvSpPr>
                <a:spLocks noChangeArrowheads="1"/>
              </p:cNvSpPr>
              <p:nvPr/>
            </p:nvSpPr>
            <p:spPr bwMode="auto">
              <a:xfrm>
                <a:off x="4307" y="317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Oval 982"/>
              <p:cNvSpPr>
                <a:spLocks noChangeArrowheads="1"/>
              </p:cNvSpPr>
              <p:nvPr/>
            </p:nvSpPr>
            <p:spPr bwMode="auto">
              <a:xfrm>
                <a:off x="4312"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Oval 983"/>
              <p:cNvSpPr>
                <a:spLocks noChangeArrowheads="1"/>
              </p:cNvSpPr>
              <p:nvPr/>
            </p:nvSpPr>
            <p:spPr bwMode="auto">
              <a:xfrm>
                <a:off x="4318"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Oval 984"/>
              <p:cNvSpPr>
                <a:spLocks noChangeArrowheads="1"/>
              </p:cNvSpPr>
              <p:nvPr/>
            </p:nvSpPr>
            <p:spPr bwMode="auto">
              <a:xfrm>
                <a:off x="4280" y="3184"/>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Oval 985"/>
              <p:cNvSpPr>
                <a:spLocks noChangeArrowheads="1"/>
              </p:cNvSpPr>
              <p:nvPr/>
            </p:nvSpPr>
            <p:spPr bwMode="auto">
              <a:xfrm>
                <a:off x="4285" y="318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Oval 986"/>
              <p:cNvSpPr>
                <a:spLocks noChangeArrowheads="1"/>
              </p:cNvSpPr>
              <p:nvPr/>
            </p:nvSpPr>
            <p:spPr bwMode="auto">
              <a:xfrm>
                <a:off x="4291" y="318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Oval 987"/>
              <p:cNvSpPr>
                <a:spLocks noChangeArrowheads="1"/>
              </p:cNvSpPr>
              <p:nvPr/>
            </p:nvSpPr>
            <p:spPr bwMode="auto">
              <a:xfrm>
                <a:off x="4297" y="3184"/>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Oval 988"/>
              <p:cNvSpPr>
                <a:spLocks noChangeArrowheads="1"/>
              </p:cNvSpPr>
              <p:nvPr/>
            </p:nvSpPr>
            <p:spPr bwMode="auto">
              <a:xfrm>
                <a:off x="4301"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Oval 989"/>
              <p:cNvSpPr>
                <a:spLocks noChangeArrowheads="1"/>
              </p:cNvSpPr>
              <p:nvPr/>
            </p:nvSpPr>
            <p:spPr bwMode="auto">
              <a:xfrm>
                <a:off x="4307" y="318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Oval 990"/>
              <p:cNvSpPr>
                <a:spLocks noChangeArrowheads="1"/>
              </p:cNvSpPr>
              <p:nvPr/>
            </p:nvSpPr>
            <p:spPr bwMode="auto">
              <a:xfrm>
                <a:off x="4312"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Oval 991"/>
              <p:cNvSpPr>
                <a:spLocks noChangeArrowheads="1"/>
              </p:cNvSpPr>
              <p:nvPr/>
            </p:nvSpPr>
            <p:spPr bwMode="auto">
              <a:xfrm>
                <a:off x="4318"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992"/>
              <p:cNvSpPr>
                <a:spLocks noChangeArrowheads="1"/>
              </p:cNvSpPr>
              <p:nvPr/>
            </p:nvSpPr>
            <p:spPr bwMode="auto">
              <a:xfrm>
                <a:off x="4280" y="3188"/>
                <a:ext cx="2"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Oval 993"/>
              <p:cNvSpPr>
                <a:spLocks noChangeArrowheads="1"/>
              </p:cNvSpPr>
              <p:nvPr/>
            </p:nvSpPr>
            <p:spPr bwMode="auto">
              <a:xfrm>
                <a:off x="4285" y="3188"/>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Oval 994"/>
              <p:cNvSpPr>
                <a:spLocks noChangeArrowheads="1"/>
              </p:cNvSpPr>
              <p:nvPr/>
            </p:nvSpPr>
            <p:spPr bwMode="auto">
              <a:xfrm>
                <a:off x="4291" y="3188"/>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Oval 995"/>
              <p:cNvSpPr>
                <a:spLocks noChangeArrowheads="1"/>
              </p:cNvSpPr>
              <p:nvPr/>
            </p:nvSpPr>
            <p:spPr bwMode="auto">
              <a:xfrm>
                <a:off x="4297" y="3188"/>
                <a:ext cx="2"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Oval 996"/>
              <p:cNvSpPr>
                <a:spLocks noChangeArrowheads="1"/>
              </p:cNvSpPr>
              <p:nvPr/>
            </p:nvSpPr>
            <p:spPr bwMode="auto">
              <a:xfrm>
                <a:off x="4301"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Oval 997"/>
              <p:cNvSpPr>
                <a:spLocks noChangeArrowheads="1"/>
              </p:cNvSpPr>
              <p:nvPr/>
            </p:nvSpPr>
            <p:spPr bwMode="auto">
              <a:xfrm>
                <a:off x="4307" y="3188"/>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Oval 998"/>
              <p:cNvSpPr>
                <a:spLocks noChangeArrowheads="1"/>
              </p:cNvSpPr>
              <p:nvPr/>
            </p:nvSpPr>
            <p:spPr bwMode="auto">
              <a:xfrm>
                <a:off x="4312"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Oval 999"/>
              <p:cNvSpPr>
                <a:spLocks noChangeArrowheads="1"/>
              </p:cNvSpPr>
              <p:nvPr/>
            </p:nvSpPr>
            <p:spPr bwMode="auto">
              <a:xfrm>
                <a:off x="4318"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1000"/>
              <p:cNvSpPr>
                <a:spLocks noChangeArrowheads="1"/>
              </p:cNvSpPr>
              <p:nvPr/>
            </p:nvSpPr>
            <p:spPr bwMode="auto">
              <a:xfrm>
                <a:off x="4280" y="3193"/>
                <a:ext cx="2"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1001"/>
              <p:cNvSpPr>
                <a:spLocks noChangeArrowheads="1"/>
              </p:cNvSpPr>
              <p:nvPr/>
            </p:nvSpPr>
            <p:spPr bwMode="auto">
              <a:xfrm>
                <a:off x="4285" y="3193"/>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1002"/>
              <p:cNvSpPr>
                <a:spLocks noChangeArrowheads="1"/>
              </p:cNvSpPr>
              <p:nvPr/>
            </p:nvSpPr>
            <p:spPr bwMode="auto">
              <a:xfrm>
                <a:off x="4291" y="3193"/>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1003"/>
              <p:cNvSpPr>
                <a:spLocks noChangeArrowheads="1"/>
              </p:cNvSpPr>
              <p:nvPr/>
            </p:nvSpPr>
            <p:spPr bwMode="auto">
              <a:xfrm>
                <a:off x="4297" y="3193"/>
                <a:ext cx="2"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1004"/>
              <p:cNvSpPr>
                <a:spLocks noChangeArrowheads="1"/>
              </p:cNvSpPr>
              <p:nvPr/>
            </p:nvSpPr>
            <p:spPr bwMode="auto">
              <a:xfrm>
                <a:off x="4301"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Oval 1005"/>
              <p:cNvSpPr>
                <a:spLocks noChangeArrowheads="1"/>
              </p:cNvSpPr>
              <p:nvPr/>
            </p:nvSpPr>
            <p:spPr bwMode="auto">
              <a:xfrm>
                <a:off x="4307" y="3193"/>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Oval 1006"/>
              <p:cNvSpPr>
                <a:spLocks noChangeArrowheads="1"/>
              </p:cNvSpPr>
              <p:nvPr/>
            </p:nvSpPr>
            <p:spPr bwMode="auto">
              <a:xfrm>
                <a:off x="4312"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Oval 1007"/>
              <p:cNvSpPr>
                <a:spLocks noChangeArrowheads="1"/>
              </p:cNvSpPr>
              <p:nvPr/>
            </p:nvSpPr>
            <p:spPr bwMode="auto">
              <a:xfrm>
                <a:off x="4318"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Oval 1008"/>
              <p:cNvSpPr>
                <a:spLocks noChangeArrowheads="1"/>
              </p:cNvSpPr>
              <p:nvPr/>
            </p:nvSpPr>
            <p:spPr bwMode="auto">
              <a:xfrm>
                <a:off x="4280" y="3199"/>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Oval 1009"/>
              <p:cNvSpPr>
                <a:spLocks noChangeArrowheads="1"/>
              </p:cNvSpPr>
              <p:nvPr/>
            </p:nvSpPr>
            <p:spPr bwMode="auto">
              <a:xfrm>
                <a:off x="4285" y="319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Oval 1010"/>
              <p:cNvSpPr>
                <a:spLocks noChangeArrowheads="1"/>
              </p:cNvSpPr>
              <p:nvPr/>
            </p:nvSpPr>
            <p:spPr bwMode="auto">
              <a:xfrm>
                <a:off x="4291" y="319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1011"/>
              <p:cNvSpPr>
                <a:spLocks noChangeArrowheads="1"/>
              </p:cNvSpPr>
              <p:nvPr/>
            </p:nvSpPr>
            <p:spPr bwMode="auto">
              <a:xfrm>
                <a:off x="4297" y="3199"/>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Oval 1012"/>
              <p:cNvSpPr>
                <a:spLocks noChangeArrowheads="1"/>
              </p:cNvSpPr>
              <p:nvPr/>
            </p:nvSpPr>
            <p:spPr bwMode="auto">
              <a:xfrm>
                <a:off x="4301"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Oval 1013"/>
              <p:cNvSpPr>
                <a:spLocks noChangeArrowheads="1"/>
              </p:cNvSpPr>
              <p:nvPr/>
            </p:nvSpPr>
            <p:spPr bwMode="auto">
              <a:xfrm>
                <a:off x="4307" y="319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Oval 1014"/>
              <p:cNvSpPr>
                <a:spLocks noChangeArrowheads="1"/>
              </p:cNvSpPr>
              <p:nvPr/>
            </p:nvSpPr>
            <p:spPr bwMode="auto">
              <a:xfrm>
                <a:off x="4312"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1015"/>
              <p:cNvSpPr>
                <a:spLocks noChangeArrowheads="1"/>
              </p:cNvSpPr>
              <p:nvPr/>
            </p:nvSpPr>
            <p:spPr bwMode="auto">
              <a:xfrm>
                <a:off x="4318"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Oval 1016"/>
              <p:cNvSpPr>
                <a:spLocks noChangeArrowheads="1"/>
              </p:cNvSpPr>
              <p:nvPr/>
            </p:nvSpPr>
            <p:spPr bwMode="auto">
              <a:xfrm>
                <a:off x="4280" y="3204"/>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1017"/>
              <p:cNvSpPr>
                <a:spLocks noChangeArrowheads="1"/>
              </p:cNvSpPr>
              <p:nvPr/>
            </p:nvSpPr>
            <p:spPr bwMode="auto">
              <a:xfrm>
                <a:off x="4285" y="320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1018"/>
              <p:cNvSpPr>
                <a:spLocks noChangeArrowheads="1"/>
              </p:cNvSpPr>
              <p:nvPr/>
            </p:nvSpPr>
            <p:spPr bwMode="auto">
              <a:xfrm>
                <a:off x="4291" y="320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1019"/>
              <p:cNvSpPr>
                <a:spLocks noChangeArrowheads="1"/>
              </p:cNvSpPr>
              <p:nvPr/>
            </p:nvSpPr>
            <p:spPr bwMode="auto">
              <a:xfrm>
                <a:off x="4297" y="3204"/>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1020"/>
              <p:cNvSpPr>
                <a:spLocks noChangeArrowheads="1"/>
              </p:cNvSpPr>
              <p:nvPr/>
            </p:nvSpPr>
            <p:spPr bwMode="auto">
              <a:xfrm>
                <a:off x="4301"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1021"/>
              <p:cNvSpPr>
                <a:spLocks noChangeArrowheads="1"/>
              </p:cNvSpPr>
              <p:nvPr/>
            </p:nvSpPr>
            <p:spPr bwMode="auto">
              <a:xfrm>
                <a:off x="4307" y="320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1022"/>
              <p:cNvSpPr>
                <a:spLocks noChangeArrowheads="1"/>
              </p:cNvSpPr>
              <p:nvPr/>
            </p:nvSpPr>
            <p:spPr bwMode="auto">
              <a:xfrm>
                <a:off x="4312"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1023"/>
              <p:cNvSpPr>
                <a:spLocks noChangeArrowheads="1"/>
              </p:cNvSpPr>
              <p:nvPr/>
            </p:nvSpPr>
            <p:spPr bwMode="auto">
              <a:xfrm>
                <a:off x="4318"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1024"/>
              <p:cNvSpPr>
                <a:spLocks noChangeArrowheads="1"/>
              </p:cNvSpPr>
              <p:nvPr/>
            </p:nvSpPr>
            <p:spPr bwMode="auto">
              <a:xfrm>
                <a:off x="4280" y="3209"/>
                <a:ext cx="2"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1025"/>
              <p:cNvSpPr>
                <a:spLocks noChangeArrowheads="1"/>
              </p:cNvSpPr>
              <p:nvPr/>
            </p:nvSpPr>
            <p:spPr bwMode="auto">
              <a:xfrm>
                <a:off x="4285" y="3209"/>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1026"/>
              <p:cNvSpPr>
                <a:spLocks noChangeArrowheads="1"/>
              </p:cNvSpPr>
              <p:nvPr/>
            </p:nvSpPr>
            <p:spPr bwMode="auto">
              <a:xfrm>
                <a:off x="4291" y="3209"/>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1027"/>
              <p:cNvSpPr>
                <a:spLocks noChangeArrowheads="1"/>
              </p:cNvSpPr>
              <p:nvPr/>
            </p:nvSpPr>
            <p:spPr bwMode="auto">
              <a:xfrm>
                <a:off x="4297" y="3209"/>
                <a:ext cx="2"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1028"/>
              <p:cNvSpPr>
                <a:spLocks noChangeArrowheads="1"/>
              </p:cNvSpPr>
              <p:nvPr/>
            </p:nvSpPr>
            <p:spPr bwMode="auto">
              <a:xfrm>
                <a:off x="4301"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1029"/>
              <p:cNvSpPr>
                <a:spLocks noChangeArrowheads="1"/>
              </p:cNvSpPr>
              <p:nvPr/>
            </p:nvSpPr>
            <p:spPr bwMode="auto">
              <a:xfrm>
                <a:off x="4307" y="3209"/>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1030"/>
              <p:cNvSpPr>
                <a:spLocks noChangeArrowheads="1"/>
              </p:cNvSpPr>
              <p:nvPr/>
            </p:nvSpPr>
            <p:spPr bwMode="auto">
              <a:xfrm>
                <a:off x="4312"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Oval 1031"/>
              <p:cNvSpPr>
                <a:spLocks noChangeArrowheads="1"/>
              </p:cNvSpPr>
              <p:nvPr/>
            </p:nvSpPr>
            <p:spPr bwMode="auto">
              <a:xfrm>
                <a:off x="4318"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1032"/>
              <p:cNvSpPr>
                <a:spLocks noChangeArrowheads="1"/>
              </p:cNvSpPr>
              <p:nvPr/>
            </p:nvSpPr>
            <p:spPr bwMode="auto">
              <a:xfrm>
                <a:off x="4280" y="3214"/>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Oval 1033"/>
              <p:cNvSpPr>
                <a:spLocks noChangeArrowheads="1"/>
              </p:cNvSpPr>
              <p:nvPr/>
            </p:nvSpPr>
            <p:spPr bwMode="auto">
              <a:xfrm>
                <a:off x="4285" y="321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1034"/>
              <p:cNvSpPr>
                <a:spLocks noChangeArrowheads="1"/>
              </p:cNvSpPr>
              <p:nvPr/>
            </p:nvSpPr>
            <p:spPr bwMode="auto">
              <a:xfrm>
                <a:off x="4291" y="321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Oval 1035"/>
              <p:cNvSpPr>
                <a:spLocks noChangeArrowheads="1"/>
              </p:cNvSpPr>
              <p:nvPr/>
            </p:nvSpPr>
            <p:spPr bwMode="auto">
              <a:xfrm>
                <a:off x="4297" y="3214"/>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1036"/>
              <p:cNvSpPr>
                <a:spLocks noChangeArrowheads="1"/>
              </p:cNvSpPr>
              <p:nvPr/>
            </p:nvSpPr>
            <p:spPr bwMode="auto">
              <a:xfrm>
                <a:off x="4301"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Oval 1037"/>
              <p:cNvSpPr>
                <a:spLocks noChangeArrowheads="1"/>
              </p:cNvSpPr>
              <p:nvPr/>
            </p:nvSpPr>
            <p:spPr bwMode="auto">
              <a:xfrm>
                <a:off x="4307" y="321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1038"/>
              <p:cNvSpPr>
                <a:spLocks noChangeArrowheads="1"/>
              </p:cNvSpPr>
              <p:nvPr/>
            </p:nvSpPr>
            <p:spPr bwMode="auto">
              <a:xfrm>
                <a:off x="4312"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Oval 1039"/>
              <p:cNvSpPr>
                <a:spLocks noChangeArrowheads="1"/>
              </p:cNvSpPr>
              <p:nvPr/>
            </p:nvSpPr>
            <p:spPr bwMode="auto">
              <a:xfrm>
                <a:off x="4318"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Freeform 1040"/>
              <p:cNvSpPr>
                <a:spLocks/>
              </p:cNvSpPr>
              <p:nvPr/>
            </p:nvSpPr>
            <p:spPr bwMode="auto">
              <a:xfrm>
                <a:off x="4368" y="2806"/>
                <a:ext cx="214" cy="440"/>
              </a:xfrm>
              <a:custGeom>
                <a:avLst/>
                <a:gdLst>
                  <a:gd name="T0" fmla="*/ 0 w 178"/>
                  <a:gd name="T1" fmla="*/ 365 h 365"/>
                  <a:gd name="T2" fmla="*/ 0 w 178"/>
                  <a:gd name="T3" fmla="*/ 2 h 365"/>
                  <a:gd name="T4" fmla="*/ 2 w 178"/>
                  <a:gd name="T5" fmla="*/ 0 h 365"/>
                  <a:gd name="T6" fmla="*/ 176 w 178"/>
                  <a:gd name="T7" fmla="*/ 0 h 365"/>
                  <a:gd name="T8" fmla="*/ 178 w 178"/>
                  <a:gd name="T9" fmla="*/ 2 h 365"/>
                  <a:gd name="T10" fmla="*/ 178 w 178"/>
                  <a:gd name="T11" fmla="*/ 365 h 365"/>
                  <a:gd name="T12" fmla="*/ 0 w 178"/>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8" h="365">
                    <a:moveTo>
                      <a:pt x="0" y="365"/>
                    </a:moveTo>
                    <a:cubicBezTo>
                      <a:pt x="0" y="2"/>
                      <a:pt x="0" y="2"/>
                      <a:pt x="0" y="2"/>
                    </a:cubicBezTo>
                    <a:cubicBezTo>
                      <a:pt x="0" y="1"/>
                      <a:pt x="1" y="0"/>
                      <a:pt x="2" y="0"/>
                    </a:cubicBezTo>
                    <a:cubicBezTo>
                      <a:pt x="176" y="0"/>
                      <a:pt x="176" y="0"/>
                      <a:pt x="176" y="0"/>
                    </a:cubicBezTo>
                    <a:cubicBezTo>
                      <a:pt x="177" y="0"/>
                      <a:pt x="178" y="1"/>
                      <a:pt x="178" y="2"/>
                    </a:cubicBezTo>
                    <a:cubicBezTo>
                      <a:pt x="178" y="365"/>
                      <a:pt x="178" y="365"/>
                      <a:pt x="178"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Rectangle 1041"/>
              <p:cNvSpPr>
                <a:spLocks noChangeArrowheads="1"/>
              </p:cNvSpPr>
              <p:nvPr/>
            </p:nvSpPr>
            <p:spPr bwMode="auto">
              <a:xfrm>
                <a:off x="4376" y="2814"/>
                <a:ext cx="198" cy="3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042"/>
              <p:cNvSpPr>
                <a:spLocks noChangeArrowheads="1"/>
              </p:cNvSpPr>
              <p:nvPr/>
            </p:nvSpPr>
            <p:spPr bwMode="auto">
              <a:xfrm>
                <a:off x="4381" y="2820"/>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043"/>
              <p:cNvSpPr>
                <a:spLocks noChangeArrowheads="1"/>
              </p:cNvSpPr>
              <p:nvPr/>
            </p:nvSpPr>
            <p:spPr bwMode="auto">
              <a:xfrm>
                <a:off x="4386" y="2820"/>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Rectangle 1044"/>
              <p:cNvSpPr>
                <a:spLocks noChangeArrowheads="1"/>
              </p:cNvSpPr>
              <p:nvPr/>
            </p:nvSpPr>
            <p:spPr bwMode="auto">
              <a:xfrm>
                <a:off x="4391" y="2820"/>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1045"/>
              <p:cNvSpPr>
                <a:spLocks noChangeArrowheads="1"/>
              </p:cNvSpPr>
              <p:nvPr/>
            </p:nvSpPr>
            <p:spPr bwMode="auto">
              <a:xfrm>
                <a:off x="4395" y="2820"/>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Rectangle 1046"/>
              <p:cNvSpPr>
                <a:spLocks noChangeArrowheads="1"/>
              </p:cNvSpPr>
              <p:nvPr/>
            </p:nvSpPr>
            <p:spPr bwMode="auto">
              <a:xfrm>
                <a:off x="4400" y="2820"/>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Rectangle 1047"/>
              <p:cNvSpPr>
                <a:spLocks noChangeArrowheads="1"/>
              </p:cNvSpPr>
              <p:nvPr/>
            </p:nvSpPr>
            <p:spPr bwMode="auto">
              <a:xfrm>
                <a:off x="4405" y="2820"/>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Oval 1048"/>
              <p:cNvSpPr>
                <a:spLocks noChangeArrowheads="1"/>
              </p:cNvSpPr>
              <p:nvPr/>
            </p:nvSpPr>
            <p:spPr bwMode="auto">
              <a:xfrm>
                <a:off x="4556" y="2826"/>
                <a:ext cx="7"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Rectangle 1049"/>
              <p:cNvSpPr>
                <a:spLocks noChangeArrowheads="1"/>
              </p:cNvSpPr>
              <p:nvPr/>
            </p:nvSpPr>
            <p:spPr bwMode="auto">
              <a:xfrm>
                <a:off x="4376" y="2853"/>
                <a:ext cx="198" cy="3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Rectangle 1050"/>
              <p:cNvSpPr>
                <a:spLocks noChangeArrowheads="1"/>
              </p:cNvSpPr>
              <p:nvPr/>
            </p:nvSpPr>
            <p:spPr bwMode="auto">
              <a:xfrm>
                <a:off x="4381" y="2859"/>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Rectangle 1051"/>
              <p:cNvSpPr>
                <a:spLocks noChangeArrowheads="1"/>
              </p:cNvSpPr>
              <p:nvPr/>
            </p:nvSpPr>
            <p:spPr bwMode="auto">
              <a:xfrm>
                <a:off x="4386" y="2859"/>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Rectangle 1052"/>
              <p:cNvSpPr>
                <a:spLocks noChangeArrowheads="1"/>
              </p:cNvSpPr>
              <p:nvPr/>
            </p:nvSpPr>
            <p:spPr bwMode="auto">
              <a:xfrm>
                <a:off x="4391" y="2859"/>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Rectangle 1053"/>
              <p:cNvSpPr>
                <a:spLocks noChangeArrowheads="1"/>
              </p:cNvSpPr>
              <p:nvPr/>
            </p:nvSpPr>
            <p:spPr bwMode="auto">
              <a:xfrm>
                <a:off x="4395" y="2859"/>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1054"/>
              <p:cNvSpPr>
                <a:spLocks noChangeArrowheads="1"/>
              </p:cNvSpPr>
              <p:nvPr/>
            </p:nvSpPr>
            <p:spPr bwMode="auto">
              <a:xfrm>
                <a:off x="4400" y="2859"/>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Rectangle 1055"/>
              <p:cNvSpPr>
                <a:spLocks noChangeArrowheads="1"/>
              </p:cNvSpPr>
              <p:nvPr/>
            </p:nvSpPr>
            <p:spPr bwMode="auto">
              <a:xfrm>
                <a:off x="4405" y="2859"/>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Oval 1056"/>
              <p:cNvSpPr>
                <a:spLocks noChangeArrowheads="1"/>
              </p:cNvSpPr>
              <p:nvPr/>
            </p:nvSpPr>
            <p:spPr bwMode="auto">
              <a:xfrm>
                <a:off x="4556" y="2865"/>
                <a:ext cx="7" cy="9"/>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Rectangle 1057"/>
              <p:cNvSpPr>
                <a:spLocks noChangeArrowheads="1"/>
              </p:cNvSpPr>
              <p:nvPr/>
            </p:nvSpPr>
            <p:spPr bwMode="auto">
              <a:xfrm>
                <a:off x="4376" y="2893"/>
                <a:ext cx="198" cy="3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Rectangle 1058"/>
              <p:cNvSpPr>
                <a:spLocks noChangeArrowheads="1"/>
              </p:cNvSpPr>
              <p:nvPr/>
            </p:nvSpPr>
            <p:spPr bwMode="auto">
              <a:xfrm>
                <a:off x="4381" y="2898"/>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Rectangle 1059"/>
              <p:cNvSpPr>
                <a:spLocks noChangeArrowheads="1"/>
              </p:cNvSpPr>
              <p:nvPr/>
            </p:nvSpPr>
            <p:spPr bwMode="auto">
              <a:xfrm>
                <a:off x="4386" y="2898"/>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Rectangle 1060"/>
              <p:cNvSpPr>
                <a:spLocks noChangeArrowheads="1"/>
              </p:cNvSpPr>
              <p:nvPr/>
            </p:nvSpPr>
            <p:spPr bwMode="auto">
              <a:xfrm>
                <a:off x="4391" y="2898"/>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Rectangle 1061"/>
              <p:cNvSpPr>
                <a:spLocks noChangeArrowheads="1"/>
              </p:cNvSpPr>
              <p:nvPr/>
            </p:nvSpPr>
            <p:spPr bwMode="auto">
              <a:xfrm>
                <a:off x="4395" y="2898"/>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Rectangle 1062"/>
              <p:cNvSpPr>
                <a:spLocks noChangeArrowheads="1"/>
              </p:cNvSpPr>
              <p:nvPr/>
            </p:nvSpPr>
            <p:spPr bwMode="auto">
              <a:xfrm>
                <a:off x="4400" y="2898"/>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Rectangle 1063"/>
              <p:cNvSpPr>
                <a:spLocks noChangeArrowheads="1"/>
              </p:cNvSpPr>
              <p:nvPr/>
            </p:nvSpPr>
            <p:spPr bwMode="auto">
              <a:xfrm>
                <a:off x="4405" y="2898"/>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Oval 1064"/>
              <p:cNvSpPr>
                <a:spLocks noChangeArrowheads="1"/>
              </p:cNvSpPr>
              <p:nvPr/>
            </p:nvSpPr>
            <p:spPr bwMode="auto">
              <a:xfrm>
                <a:off x="4556" y="2904"/>
                <a:ext cx="7"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1" name="Group 1266"/>
            <p:cNvGrpSpPr>
              <a:grpSpLocks/>
            </p:cNvGrpSpPr>
            <p:nvPr/>
          </p:nvGrpSpPr>
          <p:grpSpPr bwMode="auto">
            <a:xfrm>
              <a:off x="4376" y="2806"/>
              <a:ext cx="445" cy="440"/>
              <a:chOff x="4376" y="2806"/>
              <a:chExt cx="445" cy="440"/>
            </a:xfrm>
          </p:grpSpPr>
          <p:sp>
            <p:nvSpPr>
              <p:cNvPr id="775" name="Rectangle 1066"/>
              <p:cNvSpPr>
                <a:spLocks noChangeArrowheads="1"/>
              </p:cNvSpPr>
              <p:nvPr/>
            </p:nvSpPr>
            <p:spPr bwMode="auto">
              <a:xfrm>
                <a:off x="4376" y="2931"/>
                <a:ext cx="198" cy="3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Rectangle 1067"/>
              <p:cNvSpPr>
                <a:spLocks noChangeArrowheads="1"/>
              </p:cNvSpPr>
              <p:nvPr/>
            </p:nvSpPr>
            <p:spPr bwMode="auto">
              <a:xfrm>
                <a:off x="4381" y="2937"/>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1068"/>
              <p:cNvSpPr>
                <a:spLocks noChangeArrowheads="1"/>
              </p:cNvSpPr>
              <p:nvPr/>
            </p:nvSpPr>
            <p:spPr bwMode="auto">
              <a:xfrm>
                <a:off x="4386" y="2937"/>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Rectangle 1069"/>
              <p:cNvSpPr>
                <a:spLocks noChangeArrowheads="1"/>
              </p:cNvSpPr>
              <p:nvPr/>
            </p:nvSpPr>
            <p:spPr bwMode="auto">
              <a:xfrm>
                <a:off x="4391" y="2937"/>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Rectangle 1070"/>
              <p:cNvSpPr>
                <a:spLocks noChangeArrowheads="1"/>
              </p:cNvSpPr>
              <p:nvPr/>
            </p:nvSpPr>
            <p:spPr bwMode="auto">
              <a:xfrm>
                <a:off x="4395" y="2937"/>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1071"/>
              <p:cNvSpPr>
                <a:spLocks noChangeArrowheads="1"/>
              </p:cNvSpPr>
              <p:nvPr/>
            </p:nvSpPr>
            <p:spPr bwMode="auto">
              <a:xfrm>
                <a:off x="4400" y="2937"/>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1072"/>
              <p:cNvSpPr>
                <a:spLocks noChangeArrowheads="1"/>
              </p:cNvSpPr>
              <p:nvPr/>
            </p:nvSpPr>
            <p:spPr bwMode="auto">
              <a:xfrm>
                <a:off x="4405" y="2937"/>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Oval 1073"/>
              <p:cNvSpPr>
                <a:spLocks noChangeArrowheads="1"/>
              </p:cNvSpPr>
              <p:nvPr/>
            </p:nvSpPr>
            <p:spPr bwMode="auto">
              <a:xfrm>
                <a:off x="4556" y="2944"/>
                <a:ext cx="7"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1074"/>
              <p:cNvSpPr>
                <a:spLocks noChangeArrowheads="1"/>
              </p:cNvSpPr>
              <p:nvPr/>
            </p:nvSpPr>
            <p:spPr bwMode="auto">
              <a:xfrm>
                <a:off x="4376" y="2970"/>
                <a:ext cx="198" cy="3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1075"/>
              <p:cNvSpPr>
                <a:spLocks noChangeArrowheads="1"/>
              </p:cNvSpPr>
              <p:nvPr/>
            </p:nvSpPr>
            <p:spPr bwMode="auto">
              <a:xfrm>
                <a:off x="4381" y="2976"/>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Rectangle 1076"/>
              <p:cNvSpPr>
                <a:spLocks noChangeArrowheads="1"/>
              </p:cNvSpPr>
              <p:nvPr/>
            </p:nvSpPr>
            <p:spPr bwMode="auto">
              <a:xfrm>
                <a:off x="4386" y="2976"/>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1077"/>
              <p:cNvSpPr>
                <a:spLocks noChangeArrowheads="1"/>
              </p:cNvSpPr>
              <p:nvPr/>
            </p:nvSpPr>
            <p:spPr bwMode="auto">
              <a:xfrm>
                <a:off x="4391" y="2976"/>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1078"/>
              <p:cNvSpPr>
                <a:spLocks noChangeArrowheads="1"/>
              </p:cNvSpPr>
              <p:nvPr/>
            </p:nvSpPr>
            <p:spPr bwMode="auto">
              <a:xfrm>
                <a:off x="4395" y="2976"/>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1079"/>
              <p:cNvSpPr>
                <a:spLocks noChangeArrowheads="1"/>
              </p:cNvSpPr>
              <p:nvPr/>
            </p:nvSpPr>
            <p:spPr bwMode="auto">
              <a:xfrm>
                <a:off x="4400" y="2976"/>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1080"/>
              <p:cNvSpPr>
                <a:spLocks noChangeArrowheads="1"/>
              </p:cNvSpPr>
              <p:nvPr/>
            </p:nvSpPr>
            <p:spPr bwMode="auto">
              <a:xfrm>
                <a:off x="4405" y="2976"/>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Oval 1081"/>
              <p:cNvSpPr>
                <a:spLocks noChangeArrowheads="1"/>
              </p:cNvSpPr>
              <p:nvPr/>
            </p:nvSpPr>
            <p:spPr bwMode="auto">
              <a:xfrm>
                <a:off x="4556" y="2982"/>
                <a:ext cx="7"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Rectangle 1082"/>
              <p:cNvSpPr>
                <a:spLocks noChangeArrowheads="1"/>
              </p:cNvSpPr>
              <p:nvPr/>
            </p:nvSpPr>
            <p:spPr bwMode="auto">
              <a:xfrm>
                <a:off x="4376" y="3010"/>
                <a:ext cx="198" cy="3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1083"/>
              <p:cNvSpPr>
                <a:spLocks noChangeArrowheads="1"/>
              </p:cNvSpPr>
              <p:nvPr/>
            </p:nvSpPr>
            <p:spPr bwMode="auto">
              <a:xfrm>
                <a:off x="4381" y="3015"/>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1084"/>
              <p:cNvSpPr>
                <a:spLocks noChangeArrowheads="1"/>
              </p:cNvSpPr>
              <p:nvPr/>
            </p:nvSpPr>
            <p:spPr bwMode="auto">
              <a:xfrm>
                <a:off x="4386" y="3015"/>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1085"/>
              <p:cNvSpPr>
                <a:spLocks noChangeArrowheads="1"/>
              </p:cNvSpPr>
              <p:nvPr/>
            </p:nvSpPr>
            <p:spPr bwMode="auto">
              <a:xfrm>
                <a:off x="4391" y="3015"/>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Rectangle 1086"/>
              <p:cNvSpPr>
                <a:spLocks noChangeArrowheads="1"/>
              </p:cNvSpPr>
              <p:nvPr/>
            </p:nvSpPr>
            <p:spPr bwMode="auto">
              <a:xfrm>
                <a:off x="4395" y="3015"/>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Rectangle 1087"/>
              <p:cNvSpPr>
                <a:spLocks noChangeArrowheads="1"/>
              </p:cNvSpPr>
              <p:nvPr/>
            </p:nvSpPr>
            <p:spPr bwMode="auto">
              <a:xfrm>
                <a:off x="4400" y="3015"/>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1088"/>
              <p:cNvSpPr>
                <a:spLocks noChangeArrowheads="1"/>
              </p:cNvSpPr>
              <p:nvPr/>
            </p:nvSpPr>
            <p:spPr bwMode="auto">
              <a:xfrm>
                <a:off x="4405" y="3015"/>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Oval 1089"/>
              <p:cNvSpPr>
                <a:spLocks noChangeArrowheads="1"/>
              </p:cNvSpPr>
              <p:nvPr/>
            </p:nvSpPr>
            <p:spPr bwMode="auto">
              <a:xfrm>
                <a:off x="4556" y="3021"/>
                <a:ext cx="7"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Rectangle 1090"/>
              <p:cNvSpPr>
                <a:spLocks noChangeArrowheads="1"/>
              </p:cNvSpPr>
              <p:nvPr/>
            </p:nvSpPr>
            <p:spPr bwMode="auto">
              <a:xfrm>
                <a:off x="4376" y="3048"/>
                <a:ext cx="198" cy="3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1091"/>
              <p:cNvSpPr>
                <a:spLocks noChangeArrowheads="1"/>
              </p:cNvSpPr>
              <p:nvPr/>
            </p:nvSpPr>
            <p:spPr bwMode="auto">
              <a:xfrm>
                <a:off x="4381" y="3055"/>
                <a:ext cx="2"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Rectangle 1092"/>
              <p:cNvSpPr>
                <a:spLocks noChangeArrowheads="1"/>
              </p:cNvSpPr>
              <p:nvPr/>
            </p:nvSpPr>
            <p:spPr bwMode="auto">
              <a:xfrm>
                <a:off x="4386" y="3055"/>
                <a:ext cx="2"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1093"/>
              <p:cNvSpPr>
                <a:spLocks noChangeArrowheads="1"/>
              </p:cNvSpPr>
              <p:nvPr/>
            </p:nvSpPr>
            <p:spPr bwMode="auto">
              <a:xfrm>
                <a:off x="4391" y="3055"/>
                <a:ext cx="2"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1094"/>
              <p:cNvSpPr>
                <a:spLocks noChangeArrowheads="1"/>
              </p:cNvSpPr>
              <p:nvPr/>
            </p:nvSpPr>
            <p:spPr bwMode="auto">
              <a:xfrm>
                <a:off x="4395" y="3055"/>
                <a:ext cx="3"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Rectangle 1095"/>
              <p:cNvSpPr>
                <a:spLocks noChangeArrowheads="1"/>
              </p:cNvSpPr>
              <p:nvPr/>
            </p:nvSpPr>
            <p:spPr bwMode="auto">
              <a:xfrm>
                <a:off x="4400" y="3055"/>
                <a:ext cx="3"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1096"/>
              <p:cNvSpPr>
                <a:spLocks noChangeArrowheads="1"/>
              </p:cNvSpPr>
              <p:nvPr/>
            </p:nvSpPr>
            <p:spPr bwMode="auto">
              <a:xfrm>
                <a:off x="4405" y="3055"/>
                <a:ext cx="3"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Oval 1097"/>
              <p:cNvSpPr>
                <a:spLocks noChangeArrowheads="1"/>
              </p:cNvSpPr>
              <p:nvPr/>
            </p:nvSpPr>
            <p:spPr bwMode="auto">
              <a:xfrm>
                <a:off x="4556" y="3061"/>
                <a:ext cx="7"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Rectangle 1098"/>
              <p:cNvSpPr>
                <a:spLocks noChangeArrowheads="1"/>
              </p:cNvSpPr>
              <p:nvPr/>
            </p:nvSpPr>
            <p:spPr bwMode="auto">
              <a:xfrm>
                <a:off x="4376" y="3087"/>
                <a:ext cx="198" cy="3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Rectangle 1099"/>
              <p:cNvSpPr>
                <a:spLocks noChangeArrowheads="1"/>
              </p:cNvSpPr>
              <p:nvPr/>
            </p:nvSpPr>
            <p:spPr bwMode="auto">
              <a:xfrm>
                <a:off x="4381" y="3093"/>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Rectangle 1100"/>
              <p:cNvSpPr>
                <a:spLocks noChangeArrowheads="1"/>
              </p:cNvSpPr>
              <p:nvPr/>
            </p:nvSpPr>
            <p:spPr bwMode="auto">
              <a:xfrm>
                <a:off x="4386" y="3093"/>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Rectangle 1101"/>
              <p:cNvSpPr>
                <a:spLocks noChangeArrowheads="1"/>
              </p:cNvSpPr>
              <p:nvPr/>
            </p:nvSpPr>
            <p:spPr bwMode="auto">
              <a:xfrm>
                <a:off x="4391" y="3093"/>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Rectangle 1102"/>
              <p:cNvSpPr>
                <a:spLocks noChangeArrowheads="1"/>
              </p:cNvSpPr>
              <p:nvPr/>
            </p:nvSpPr>
            <p:spPr bwMode="auto">
              <a:xfrm>
                <a:off x="4395" y="3093"/>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Rectangle 1103"/>
              <p:cNvSpPr>
                <a:spLocks noChangeArrowheads="1"/>
              </p:cNvSpPr>
              <p:nvPr/>
            </p:nvSpPr>
            <p:spPr bwMode="auto">
              <a:xfrm>
                <a:off x="4400" y="3093"/>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Rectangle 1104"/>
              <p:cNvSpPr>
                <a:spLocks noChangeArrowheads="1"/>
              </p:cNvSpPr>
              <p:nvPr/>
            </p:nvSpPr>
            <p:spPr bwMode="auto">
              <a:xfrm>
                <a:off x="4405" y="3093"/>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Oval 1105"/>
              <p:cNvSpPr>
                <a:spLocks noChangeArrowheads="1"/>
              </p:cNvSpPr>
              <p:nvPr/>
            </p:nvSpPr>
            <p:spPr bwMode="auto">
              <a:xfrm>
                <a:off x="4556" y="3099"/>
                <a:ext cx="7"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Rectangle 1106"/>
              <p:cNvSpPr>
                <a:spLocks noChangeArrowheads="1"/>
              </p:cNvSpPr>
              <p:nvPr/>
            </p:nvSpPr>
            <p:spPr bwMode="auto">
              <a:xfrm>
                <a:off x="4376" y="3127"/>
                <a:ext cx="198" cy="3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Rectangle 1107"/>
              <p:cNvSpPr>
                <a:spLocks noChangeArrowheads="1"/>
              </p:cNvSpPr>
              <p:nvPr/>
            </p:nvSpPr>
            <p:spPr bwMode="auto">
              <a:xfrm>
                <a:off x="4381" y="3132"/>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Rectangle 1108"/>
              <p:cNvSpPr>
                <a:spLocks noChangeArrowheads="1"/>
              </p:cNvSpPr>
              <p:nvPr/>
            </p:nvSpPr>
            <p:spPr bwMode="auto">
              <a:xfrm>
                <a:off x="4386" y="3132"/>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Rectangle 1109"/>
              <p:cNvSpPr>
                <a:spLocks noChangeArrowheads="1"/>
              </p:cNvSpPr>
              <p:nvPr/>
            </p:nvSpPr>
            <p:spPr bwMode="auto">
              <a:xfrm>
                <a:off x="4391" y="3132"/>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Rectangle 1110"/>
              <p:cNvSpPr>
                <a:spLocks noChangeArrowheads="1"/>
              </p:cNvSpPr>
              <p:nvPr/>
            </p:nvSpPr>
            <p:spPr bwMode="auto">
              <a:xfrm>
                <a:off x="4395" y="3132"/>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Rectangle 1111"/>
              <p:cNvSpPr>
                <a:spLocks noChangeArrowheads="1"/>
              </p:cNvSpPr>
              <p:nvPr/>
            </p:nvSpPr>
            <p:spPr bwMode="auto">
              <a:xfrm>
                <a:off x="4400" y="3132"/>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Rectangle 1112"/>
              <p:cNvSpPr>
                <a:spLocks noChangeArrowheads="1"/>
              </p:cNvSpPr>
              <p:nvPr/>
            </p:nvSpPr>
            <p:spPr bwMode="auto">
              <a:xfrm>
                <a:off x="4405" y="3132"/>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Oval 1113"/>
              <p:cNvSpPr>
                <a:spLocks noChangeArrowheads="1"/>
              </p:cNvSpPr>
              <p:nvPr/>
            </p:nvSpPr>
            <p:spPr bwMode="auto">
              <a:xfrm>
                <a:off x="4556" y="3138"/>
                <a:ext cx="7"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Oval 1114"/>
              <p:cNvSpPr>
                <a:spLocks noChangeArrowheads="1"/>
              </p:cNvSpPr>
              <p:nvPr/>
            </p:nvSpPr>
            <p:spPr bwMode="auto">
              <a:xfrm>
                <a:off x="4383" y="3182"/>
                <a:ext cx="28" cy="28"/>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Oval 1115"/>
              <p:cNvSpPr>
                <a:spLocks noChangeArrowheads="1"/>
              </p:cNvSpPr>
              <p:nvPr/>
            </p:nvSpPr>
            <p:spPr bwMode="auto">
              <a:xfrm>
                <a:off x="4391" y="3190"/>
                <a:ext cx="14" cy="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Oval 1116"/>
              <p:cNvSpPr>
                <a:spLocks noChangeArrowheads="1"/>
              </p:cNvSpPr>
              <p:nvPr/>
            </p:nvSpPr>
            <p:spPr bwMode="auto">
              <a:xfrm>
                <a:off x="4519" y="317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Oval 1117"/>
              <p:cNvSpPr>
                <a:spLocks noChangeArrowheads="1"/>
              </p:cNvSpPr>
              <p:nvPr/>
            </p:nvSpPr>
            <p:spPr bwMode="auto">
              <a:xfrm>
                <a:off x="4525" y="317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Oval 1118"/>
              <p:cNvSpPr>
                <a:spLocks noChangeArrowheads="1"/>
              </p:cNvSpPr>
              <p:nvPr/>
            </p:nvSpPr>
            <p:spPr bwMode="auto">
              <a:xfrm>
                <a:off x="4531" y="3179"/>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Oval 1119"/>
              <p:cNvSpPr>
                <a:spLocks noChangeArrowheads="1"/>
              </p:cNvSpPr>
              <p:nvPr/>
            </p:nvSpPr>
            <p:spPr bwMode="auto">
              <a:xfrm>
                <a:off x="4535"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Oval 1120"/>
              <p:cNvSpPr>
                <a:spLocks noChangeArrowheads="1"/>
              </p:cNvSpPr>
              <p:nvPr/>
            </p:nvSpPr>
            <p:spPr bwMode="auto">
              <a:xfrm>
                <a:off x="4541" y="317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Oval 1121"/>
              <p:cNvSpPr>
                <a:spLocks noChangeArrowheads="1"/>
              </p:cNvSpPr>
              <p:nvPr/>
            </p:nvSpPr>
            <p:spPr bwMode="auto">
              <a:xfrm>
                <a:off x="4546"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Oval 1122"/>
              <p:cNvSpPr>
                <a:spLocks noChangeArrowheads="1"/>
              </p:cNvSpPr>
              <p:nvPr/>
            </p:nvSpPr>
            <p:spPr bwMode="auto">
              <a:xfrm>
                <a:off x="4552"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Oval 1123"/>
              <p:cNvSpPr>
                <a:spLocks noChangeArrowheads="1"/>
              </p:cNvSpPr>
              <p:nvPr/>
            </p:nvSpPr>
            <p:spPr bwMode="auto">
              <a:xfrm>
                <a:off x="4558" y="317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Oval 1124"/>
              <p:cNvSpPr>
                <a:spLocks noChangeArrowheads="1"/>
              </p:cNvSpPr>
              <p:nvPr/>
            </p:nvSpPr>
            <p:spPr bwMode="auto">
              <a:xfrm>
                <a:off x="4519" y="318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Oval 1125"/>
              <p:cNvSpPr>
                <a:spLocks noChangeArrowheads="1"/>
              </p:cNvSpPr>
              <p:nvPr/>
            </p:nvSpPr>
            <p:spPr bwMode="auto">
              <a:xfrm>
                <a:off x="4525" y="318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Oval 1126"/>
              <p:cNvSpPr>
                <a:spLocks noChangeArrowheads="1"/>
              </p:cNvSpPr>
              <p:nvPr/>
            </p:nvSpPr>
            <p:spPr bwMode="auto">
              <a:xfrm>
                <a:off x="4531" y="3184"/>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Oval 1127"/>
              <p:cNvSpPr>
                <a:spLocks noChangeArrowheads="1"/>
              </p:cNvSpPr>
              <p:nvPr/>
            </p:nvSpPr>
            <p:spPr bwMode="auto">
              <a:xfrm>
                <a:off x="4535"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Oval 1128"/>
              <p:cNvSpPr>
                <a:spLocks noChangeArrowheads="1"/>
              </p:cNvSpPr>
              <p:nvPr/>
            </p:nvSpPr>
            <p:spPr bwMode="auto">
              <a:xfrm>
                <a:off x="4541" y="318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Oval 1129"/>
              <p:cNvSpPr>
                <a:spLocks noChangeArrowheads="1"/>
              </p:cNvSpPr>
              <p:nvPr/>
            </p:nvSpPr>
            <p:spPr bwMode="auto">
              <a:xfrm>
                <a:off x="4546"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Oval 1130"/>
              <p:cNvSpPr>
                <a:spLocks noChangeArrowheads="1"/>
              </p:cNvSpPr>
              <p:nvPr/>
            </p:nvSpPr>
            <p:spPr bwMode="auto">
              <a:xfrm>
                <a:off x="4552"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Oval 1131"/>
              <p:cNvSpPr>
                <a:spLocks noChangeArrowheads="1"/>
              </p:cNvSpPr>
              <p:nvPr/>
            </p:nvSpPr>
            <p:spPr bwMode="auto">
              <a:xfrm>
                <a:off x="4558" y="318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Oval 1132"/>
              <p:cNvSpPr>
                <a:spLocks noChangeArrowheads="1"/>
              </p:cNvSpPr>
              <p:nvPr/>
            </p:nvSpPr>
            <p:spPr bwMode="auto">
              <a:xfrm>
                <a:off x="4519" y="3188"/>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Oval 1133"/>
              <p:cNvSpPr>
                <a:spLocks noChangeArrowheads="1"/>
              </p:cNvSpPr>
              <p:nvPr/>
            </p:nvSpPr>
            <p:spPr bwMode="auto">
              <a:xfrm>
                <a:off x="4525" y="3188"/>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Oval 1134"/>
              <p:cNvSpPr>
                <a:spLocks noChangeArrowheads="1"/>
              </p:cNvSpPr>
              <p:nvPr/>
            </p:nvSpPr>
            <p:spPr bwMode="auto">
              <a:xfrm>
                <a:off x="4531" y="3188"/>
                <a:ext cx="2"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Oval 1135"/>
              <p:cNvSpPr>
                <a:spLocks noChangeArrowheads="1"/>
              </p:cNvSpPr>
              <p:nvPr/>
            </p:nvSpPr>
            <p:spPr bwMode="auto">
              <a:xfrm>
                <a:off x="4535"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Oval 1136"/>
              <p:cNvSpPr>
                <a:spLocks noChangeArrowheads="1"/>
              </p:cNvSpPr>
              <p:nvPr/>
            </p:nvSpPr>
            <p:spPr bwMode="auto">
              <a:xfrm>
                <a:off x="4541" y="3188"/>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Oval 1137"/>
              <p:cNvSpPr>
                <a:spLocks noChangeArrowheads="1"/>
              </p:cNvSpPr>
              <p:nvPr/>
            </p:nvSpPr>
            <p:spPr bwMode="auto">
              <a:xfrm>
                <a:off x="4546"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Oval 1138"/>
              <p:cNvSpPr>
                <a:spLocks noChangeArrowheads="1"/>
              </p:cNvSpPr>
              <p:nvPr/>
            </p:nvSpPr>
            <p:spPr bwMode="auto">
              <a:xfrm>
                <a:off x="4552"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Oval 1139"/>
              <p:cNvSpPr>
                <a:spLocks noChangeArrowheads="1"/>
              </p:cNvSpPr>
              <p:nvPr/>
            </p:nvSpPr>
            <p:spPr bwMode="auto">
              <a:xfrm>
                <a:off x="4558" y="3188"/>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Oval 1140"/>
              <p:cNvSpPr>
                <a:spLocks noChangeArrowheads="1"/>
              </p:cNvSpPr>
              <p:nvPr/>
            </p:nvSpPr>
            <p:spPr bwMode="auto">
              <a:xfrm>
                <a:off x="4519" y="3193"/>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Oval 1141"/>
              <p:cNvSpPr>
                <a:spLocks noChangeArrowheads="1"/>
              </p:cNvSpPr>
              <p:nvPr/>
            </p:nvSpPr>
            <p:spPr bwMode="auto">
              <a:xfrm>
                <a:off x="4525" y="3193"/>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Oval 1142"/>
              <p:cNvSpPr>
                <a:spLocks noChangeArrowheads="1"/>
              </p:cNvSpPr>
              <p:nvPr/>
            </p:nvSpPr>
            <p:spPr bwMode="auto">
              <a:xfrm>
                <a:off x="4531" y="3193"/>
                <a:ext cx="2"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Oval 1143"/>
              <p:cNvSpPr>
                <a:spLocks noChangeArrowheads="1"/>
              </p:cNvSpPr>
              <p:nvPr/>
            </p:nvSpPr>
            <p:spPr bwMode="auto">
              <a:xfrm>
                <a:off x="4535"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Oval 1144"/>
              <p:cNvSpPr>
                <a:spLocks noChangeArrowheads="1"/>
              </p:cNvSpPr>
              <p:nvPr/>
            </p:nvSpPr>
            <p:spPr bwMode="auto">
              <a:xfrm>
                <a:off x="4541" y="3193"/>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Oval 1145"/>
              <p:cNvSpPr>
                <a:spLocks noChangeArrowheads="1"/>
              </p:cNvSpPr>
              <p:nvPr/>
            </p:nvSpPr>
            <p:spPr bwMode="auto">
              <a:xfrm>
                <a:off x="4546"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Oval 1146"/>
              <p:cNvSpPr>
                <a:spLocks noChangeArrowheads="1"/>
              </p:cNvSpPr>
              <p:nvPr/>
            </p:nvSpPr>
            <p:spPr bwMode="auto">
              <a:xfrm>
                <a:off x="4552"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Oval 1147"/>
              <p:cNvSpPr>
                <a:spLocks noChangeArrowheads="1"/>
              </p:cNvSpPr>
              <p:nvPr/>
            </p:nvSpPr>
            <p:spPr bwMode="auto">
              <a:xfrm>
                <a:off x="4558" y="3193"/>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Oval 1148"/>
              <p:cNvSpPr>
                <a:spLocks noChangeArrowheads="1"/>
              </p:cNvSpPr>
              <p:nvPr/>
            </p:nvSpPr>
            <p:spPr bwMode="auto">
              <a:xfrm>
                <a:off x="4519" y="319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Oval 1149"/>
              <p:cNvSpPr>
                <a:spLocks noChangeArrowheads="1"/>
              </p:cNvSpPr>
              <p:nvPr/>
            </p:nvSpPr>
            <p:spPr bwMode="auto">
              <a:xfrm>
                <a:off x="4525" y="319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Oval 1150"/>
              <p:cNvSpPr>
                <a:spLocks noChangeArrowheads="1"/>
              </p:cNvSpPr>
              <p:nvPr/>
            </p:nvSpPr>
            <p:spPr bwMode="auto">
              <a:xfrm>
                <a:off x="4531" y="3199"/>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Oval 1151"/>
              <p:cNvSpPr>
                <a:spLocks noChangeArrowheads="1"/>
              </p:cNvSpPr>
              <p:nvPr/>
            </p:nvSpPr>
            <p:spPr bwMode="auto">
              <a:xfrm>
                <a:off x="4535"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Oval 1152"/>
              <p:cNvSpPr>
                <a:spLocks noChangeArrowheads="1"/>
              </p:cNvSpPr>
              <p:nvPr/>
            </p:nvSpPr>
            <p:spPr bwMode="auto">
              <a:xfrm>
                <a:off x="4541" y="319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Oval 1153"/>
              <p:cNvSpPr>
                <a:spLocks noChangeArrowheads="1"/>
              </p:cNvSpPr>
              <p:nvPr/>
            </p:nvSpPr>
            <p:spPr bwMode="auto">
              <a:xfrm>
                <a:off x="4546"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Oval 1154"/>
              <p:cNvSpPr>
                <a:spLocks noChangeArrowheads="1"/>
              </p:cNvSpPr>
              <p:nvPr/>
            </p:nvSpPr>
            <p:spPr bwMode="auto">
              <a:xfrm>
                <a:off x="4552"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Oval 1155"/>
              <p:cNvSpPr>
                <a:spLocks noChangeArrowheads="1"/>
              </p:cNvSpPr>
              <p:nvPr/>
            </p:nvSpPr>
            <p:spPr bwMode="auto">
              <a:xfrm>
                <a:off x="4558" y="319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Oval 1156"/>
              <p:cNvSpPr>
                <a:spLocks noChangeArrowheads="1"/>
              </p:cNvSpPr>
              <p:nvPr/>
            </p:nvSpPr>
            <p:spPr bwMode="auto">
              <a:xfrm>
                <a:off x="4519" y="320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Oval 1157"/>
              <p:cNvSpPr>
                <a:spLocks noChangeArrowheads="1"/>
              </p:cNvSpPr>
              <p:nvPr/>
            </p:nvSpPr>
            <p:spPr bwMode="auto">
              <a:xfrm>
                <a:off x="4525" y="320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Oval 1158"/>
              <p:cNvSpPr>
                <a:spLocks noChangeArrowheads="1"/>
              </p:cNvSpPr>
              <p:nvPr/>
            </p:nvSpPr>
            <p:spPr bwMode="auto">
              <a:xfrm>
                <a:off x="4531" y="3204"/>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Oval 1159"/>
              <p:cNvSpPr>
                <a:spLocks noChangeArrowheads="1"/>
              </p:cNvSpPr>
              <p:nvPr/>
            </p:nvSpPr>
            <p:spPr bwMode="auto">
              <a:xfrm>
                <a:off x="4535"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Oval 1160"/>
              <p:cNvSpPr>
                <a:spLocks noChangeArrowheads="1"/>
              </p:cNvSpPr>
              <p:nvPr/>
            </p:nvSpPr>
            <p:spPr bwMode="auto">
              <a:xfrm>
                <a:off x="4541" y="320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Oval 1161"/>
              <p:cNvSpPr>
                <a:spLocks noChangeArrowheads="1"/>
              </p:cNvSpPr>
              <p:nvPr/>
            </p:nvSpPr>
            <p:spPr bwMode="auto">
              <a:xfrm>
                <a:off x="4546"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Oval 1162"/>
              <p:cNvSpPr>
                <a:spLocks noChangeArrowheads="1"/>
              </p:cNvSpPr>
              <p:nvPr/>
            </p:nvSpPr>
            <p:spPr bwMode="auto">
              <a:xfrm>
                <a:off x="4552"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Oval 1163"/>
              <p:cNvSpPr>
                <a:spLocks noChangeArrowheads="1"/>
              </p:cNvSpPr>
              <p:nvPr/>
            </p:nvSpPr>
            <p:spPr bwMode="auto">
              <a:xfrm>
                <a:off x="4558" y="320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Oval 1164"/>
              <p:cNvSpPr>
                <a:spLocks noChangeArrowheads="1"/>
              </p:cNvSpPr>
              <p:nvPr/>
            </p:nvSpPr>
            <p:spPr bwMode="auto">
              <a:xfrm>
                <a:off x="4519" y="3209"/>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Oval 1165"/>
              <p:cNvSpPr>
                <a:spLocks noChangeArrowheads="1"/>
              </p:cNvSpPr>
              <p:nvPr/>
            </p:nvSpPr>
            <p:spPr bwMode="auto">
              <a:xfrm>
                <a:off x="4525" y="3209"/>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Oval 1166"/>
              <p:cNvSpPr>
                <a:spLocks noChangeArrowheads="1"/>
              </p:cNvSpPr>
              <p:nvPr/>
            </p:nvSpPr>
            <p:spPr bwMode="auto">
              <a:xfrm>
                <a:off x="4531" y="3209"/>
                <a:ext cx="2"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Oval 1167"/>
              <p:cNvSpPr>
                <a:spLocks noChangeArrowheads="1"/>
              </p:cNvSpPr>
              <p:nvPr/>
            </p:nvSpPr>
            <p:spPr bwMode="auto">
              <a:xfrm>
                <a:off x="4535"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Oval 1168"/>
              <p:cNvSpPr>
                <a:spLocks noChangeArrowheads="1"/>
              </p:cNvSpPr>
              <p:nvPr/>
            </p:nvSpPr>
            <p:spPr bwMode="auto">
              <a:xfrm>
                <a:off x="4541" y="3209"/>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Oval 1169"/>
              <p:cNvSpPr>
                <a:spLocks noChangeArrowheads="1"/>
              </p:cNvSpPr>
              <p:nvPr/>
            </p:nvSpPr>
            <p:spPr bwMode="auto">
              <a:xfrm>
                <a:off x="4546"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Oval 1170"/>
              <p:cNvSpPr>
                <a:spLocks noChangeArrowheads="1"/>
              </p:cNvSpPr>
              <p:nvPr/>
            </p:nvSpPr>
            <p:spPr bwMode="auto">
              <a:xfrm>
                <a:off x="4552"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Oval 1171"/>
              <p:cNvSpPr>
                <a:spLocks noChangeArrowheads="1"/>
              </p:cNvSpPr>
              <p:nvPr/>
            </p:nvSpPr>
            <p:spPr bwMode="auto">
              <a:xfrm>
                <a:off x="4558" y="3209"/>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Oval 1172"/>
              <p:cNvSpPr>
                <a:spLocks noChangeArrowheads="1"/>
              </p:cNvSpPr>
              <p:nvPr/>
            </p:nvSpPr>
            <p:spPr bwMode="auto">
              <a:xfrm>
                <a:off x="4519" y="321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Oval 1173"/>
              <p:cNvSpPr>
                <a:spLocks noChangeArrowheads="1"/>
              </p:cNvSpPr>
              <p:nvPr/>
            </p:nvSpPr>
            <p:spPr bwMode="auto">
              <a:xfrm>
                <a:off x="4525" y="321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Oval 1174"/>
              <p:cNvSpPr>
                <a:spLocks noChangeArrowheads="1"/>
              </p:cNvSpPr>
              <p:nvPr/>
            </p:nvSpPr>
            <p:spPr bwMode="auto">
              <a:xfrm>
                <a:off x="4531" y="3214"/>
                <a:ext cx="2"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Oval 1175"/>
              <p:cNvSpPr>
                <a:spLocks noChangeArrowheads="1"/>
              </p:cNvSpPr>
              <p:nvPr/>
            </p:nvSpPr>
            <p:spPr bwMode="auto">
              <a:xfrm>
                <a:off x="4535"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Oval 1176"/>
              <p:cNvSpPr>
                <a:spLocks noChangeArrowheads="1"/>
              </p:cNvSpPr>
              <p:nvPr/>
            </p:nvSpPr>
            <p:spPr bwMode="auto">
              <a:xfrm>
                <a:off x="4541" y="321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Oval 1177"/>
              <p:cNvSpPr>
                <a:spLocks noChangeArrowheads="1"/>
              </p:cNvSpPr>
              <p:nvPr/>
            </p:nvSpPr>
            <p:spPr bwMode="auto">
              <a:xfrm>
                <a:off x="4546"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Oval 1178"/>
              <p:cNvSpPr>
                <a:spLocks noChangeArrowheads="1"/>
              </p:cNvSpPr>
              <p:nvPr/>
            </p:nvSpPr>
            <p:spPr bwMode="auto">
              <a:xfrm>
                <a:off x="4552"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Oval 1179"/>
              <p:cNvSpPr>
                <a:spLocks noChangeArrowheads="1"/>
              </p:cNvSpPr>
              <p:nvPr/>
            </p:nvSpPr>
            <p:spPr bwMode="auto">
              <a:xfrm>
                <a:off x="4558" y="321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1180"/>
              <p:cNvSpPr>
                <a:spLocks/>
              </p:cNvSpPr>
              <p:nvPr/>
            </p:nvSpPr>
            <p:spPr bwMode="auto">
              <a:xfrm>
                <a:off x="4608" y="2806"/>
                <a:ext cx="213" cy="44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1" y="0"/>
                      <a:pt x="2" y="0"/>
                    </a:cubicBezTo>
                    <a:cubicBezTo>
                      <a:pt x="175" y="0"/>
                      <a:pt x="175" y="0"/>
                      <a:pt x="175" y="0"/>
                    </a:cubicBezTo>
                    <a:cubicBezTo>
                      <a:pt x="177"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1181"/>
              <p:cNvSpPr>
                <a:spLocks noChangeArrowheads="1"/>
              </p:cNvSpPr>
              <p:nvPr/>
            </p:nvSpPr>
            <p:spPr bwMode="auto">
              <a:xfrm>
                <a:off x="4615" y="2814"/>
                <a:ext cx="198" cy="3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Rectangle 1182"/>
              <p:cNvSpPr>
                <a:spLocks noChangeArrowheads="1"/>
              </p:cNvSpPr>
              <p:nvPr/>
            </p:nvSpPr>
            <p:spPr bwMode="auto">
              <a:xfrm>
                <a:off x="4620" y="2820"/>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1183"/>
              <p:cNvSpPr>
                <a:spLocks noChangeArrowheads="1"/>
              </p:cNvSpPr>
              <p:nvPr/>
            </p:nvSpPr>
            <p:spPr bwMode="auto">
              <a:xfrm>
                <a:off x="4625" y="2820"/>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Rectangle 1184"/>
              <p:cNvSpPr>
                <a:spLocks noChangeArrowheads="1"/>
              </p:cNvSpPr>
              <p:nvPr/>
            </p:nvSpPr>
            <p:spPr bwMode="auto">
              <a:xfrm>
                <a:off x="4629" y="2820"/>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1185"/>
              <p:cNvSpPr>
                <a:spLocks noChangeArrowheads="1"/>
              </p:cNvSpPr>
              <p:nvPr/>
            </p:nvSpPr>
            <p:spPr bwMode="auto">
              <a:xfrm>
                <a:off x="4634" y="2820"/>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1186"/>
              <p:cNvSpPr>
                <a:spLocks noChangeArrowheads="1"/>
              </p:cNvSpPr>
              <p:nvPr/>
            </p:nvSpPr>
            <p:spPr bwMode="auto">
              <a:xfrm>
                <a:off x="4639" y="2820"/>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Rectangle 1187"/>
              <p:cNvSpPr>
                <a:spLocks noChangeArrowheads="1"/>
              </p:cNvSpPr>
              <p:nvPr/>
            </p:nvSpPr>
            <p:spPr bwMode="auto">
              <a:xfrm>
                <a:off x="4644" y="2820"/>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Oval 1188"/>
              <p:cNvSpPr>
                <a:spLocks noChangeArrowheads="1"/>
              </p:cNvSpPr>
              <p:nvPr/>
            </p:nvSpPr>
            <p:spPr bwMode="auto">
              <a:xfrm>
                <a:off x="4795" y="2826"/>
                <a:ext cx="8"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Rectangle 1189"/>
              <p:cNvSpPr>
                <a:spLocks noChangeArrowheads="1"/>
              </p:cNvSpPr>
              <p:nvPr/>
            </p:nvSpPr>
            <p:spPr bwMode="auto">
              <a:xfrm>
                <a:off x="4615" y="2853"/>
                <a:ext cx="198" cy="3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Rectangle 1190"/>
              <p:cNvSpPr>
                <a:spLocks noChangeArrowheads="1"/>
              </p:cNvSpPr>
              <p:nvPr/>
            </p:nvSpPr>
            <p:spPr bwMode="auto">
              <a:xfrm>
                <a:off x="4620" y="2859"/>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Rectangle 1191"/>
              <p:cNvSpPr>
                <a:spLocks noChangeArrowheads="1"/>
              </p:cNvSpPr>
              <p:nvPr/>
            </p:nvSpPr>
            <p:spPr bwMode="auto">
              <a:xfrm>
                <a:off x="4625" y="2859"/>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Rectangle 1192"/>
              <p:cNvSpPr>
                <a:spLocks noChangeArrowheads="1"/>
              </p:cNvSpPr>
              <p:nvPr/>
            </p:nvSpPr>
            <p:spPr bwMode="auto">
              <a:xfrm>
                <a:off x="4629" y="2859"/>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Rectangle 1193"/>
              <p:cNvSpPr>
                <a:spLocks noChangeArrowheads="1"/>
              </p:cNvSpPr>
              <p:nvPr/>
            </p:nvSpPr>
            <p:spPr bwMode="auto">
              <a:xfrm>
                <a:off x="4634" y="2859"/>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Rectangle 1194"/>
              <p:cNvSpPr>
                <a:spLocks noChangeArrowheads="1"/>
              </p:cNvSpPr>
              <p:nvPr/>
            </p:nvSpPr>
            <p:spPr bwMode="auto">
              <a:xfrm>
                <a:off x="4639" y="2859"/>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Rectangle 1195"/>
              <p:cNvSpPr>
                <a:spLocks noChangeArrowheads="1"/>
              </p:cNvSpPr>
              <p:nvPr/>
            </p:nvSpPr>
            <p:spPr bwMode="auto">
              <a:xfrm>
                <a:off x="4644" y="2859"/>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Oval 1196"/>
              <p:cNvSpPr>
                <a:spLocks noChangeArrowheads="1"/>
              </p:cNvSpPr>
              <p:nvPr/>
            </p:nvSpPr>
            <p:spPr bwMode="auto">
              <a:xfrm>
                <a:off x="4795" y="2865"/>
                <a:ext cx="8" cy="9"/>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Rectangle 1197"/>
              <p:cNvSpPr>
                <a:spLocks noChangeArrowheads="1"/>
              </p:cNvSpPr>
              <p:nvPr/>
            </p:nvSpPr>
            <p:spPr bwMode="auto">
              <a:xfrm>
                <a:off x="4615" y="2893"/>
                <a:ext cx="198" cy="3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Rectangle 1198"/>
              <p:cNvSpPr>
                <a:spLocks noChangeArrowheads="1"/>
              </p:cNvSpPr>
              <p:nvPr/>
            </p:nvSpPr>
            <p:spPr bwMode="auto">
              <a:xfrm>
                <a:off x="4620" y="2898"/>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Rectangle 1199"/>
              <p:cNvSpPr>
                <a:spLocks noChangeArrowheads="1"/>
              </p:cNvSpPr>
              <p:nvPr/>
            </p:nvSpPr>
            <p:spPr bwMode="auto">
              <a:xfrm>
                <a:off x="4625" y="2898"/>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Rectangle 1200"/>
              <p:cNvSpPr>
                <a:spLocks noChangeArrowheads="1"/>
              </p:cNvSpPr>
              <p:nvPr/>
            </p:nvSpPr>
            <p:spPr bwMode="auto">
              <a:xfrm>
                <a:off x="4629" y="2898"/>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Rectangle 1201"/>
              <p:cNvSpPr>
                <a:spLocks noChangeArrowheads="1"/>
              </p:cNvSpPr>
              <p:nvPr/>
            </p:nvSpPr>
            <p:spPr bwMode="auto">
              <a:xfrm>
                <a:off x="4634" y="2898"/>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Rectangle 1202"/>
              <p:cNvSpPr>
                <a:spLocks noChangeArrowheads="1"/>
              </p:cNvSpPr>
              <p:nvPr/>
            </p:nvSpPr>
            <p:spPr bwMode="auto">
              <a:xfrm>
                <a:off x="4639" y="2898"/>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Rectangle 1203"/>
              <p:cNvSpPr>
                <a:spLocks noChangeArrowheads="1"/>
              </p:cNvSpPr>
              <p:nvPr/>
            </p:nvSpPr>
            <p:spPr bwMode="auto">
              <a:xfrm>
                <a:off x="4644" y="2898"/>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Oval 1204"/>
              <p:cNvSpPr>
                <a:spLocks noChangeArrowheads="1"/>
              </p:cNvSpPr>
              <p:nvPr/>
            </p:nvSpPr>
            <p:spPr bwMode="auto">
              <a:xfrm>
                <a:off x="4795" y="2904"/>
                <a:ext cx="8"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Rectangle 1205"/>
              <p:cNvSpPr>
                <a:spLocks noChangeArrowheads="1"/>
              </p:cNvSpPr>
              <p:nvPr/>
            </p:nvSpPr>
            <p:spPr bwMode="auto">
              <a:xfrm>
                <a:off x="4615" y="2931"/>
                <a:ext cx="198" cy="3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1206"/>
              <p:cNvSpPr>
                <a:spLocks noChangeArrowheads="1"/>
              </p:cNvSpPr>
              <p:nvPr/>
            </p:nvSpPr>
            <p:spPr bwMode="auto">
              <a:xfrm>
                <a:off x="4620" y="2937"/>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Rectangle 1207"/>
              <p:cNvSpPr>
                <a:spLocks noChangeArrowheads="1"/>
              </p:cNvSpPr>
              <p:nvPr/>
            </p:nvSpPr>
            <p:spPr bwMode="auto">
              <a:xfrm>
                <a:off x="4625" y="2937"/>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Rectangle 1208"/>
              <p:cNvSpPr>
                <a:spLocks noChangeArrowheads="1"/>
              </p:cNvSpPr>
              <p:nvPr/>
            </p:nvSpPr>
            <p:spPr bwMode="auto">
              <a:xfrm>
                <a:off x="4629" y="2937"/>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1209"/>
              <p:cNvSpPr>
                <a:spLocks noChangeArrowheads="1"/>
              </p:cNvSpPr>
              <p:nvPr/>
            </p:nvSpPr>
            <p:spPr bwMode="auto">
              <a:xfrm>
                <a:off x="4634" y="2937"/>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1210"/>
              <p:cNvSpPr>
                <a:spLocks noChangeArrowheads="1"/>
              </p:cNvSpPr>
              <p:nvPr/>
            </p:nvSpPr>
            <p:spPr bwMode="auto">
              <a:xfrm>
                <a:off x="4639" y="2937"/>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1211"/>
              <p:cNvSpPr>
                <a:spLocks noChangeArrowheads="1"/>
              </p:cNvSpPr>
              <p:nvPr/>
            </p:nvSpPr>
            <p:spPr bwMode="auto">
              <a:xfrm>
                <a:off x="4644" y="2937"/>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Oval 1212"/>
              <p:cNvSpPr>
                <a:spLocks noChangeArrowheads="1"/>
              </p:cNvSpPr>
              <p:nvPr/>
            </p:nvSpPr>
            <p:spPr bwMode="auto">
              <a:xfrm>
                <a:off x="4795" y="2944"/>
                <a:ext cx="8"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1213"/>
              <p:cNvSpPr>
                <a:spLocks noChangeArrowheads="1"/>
              </p:cNvSpPr>
              <p:nvPr/>
            </p:nvSpPr>
            <p:spPr bwMode="auto">
              <a:xfrm>
                <a:off x="4615" y="2970"/>
                <a:ext cx="198" cy="3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Rectangle 1214"/>
              <p:cNvSpPr>
                <a:spLocks noChangeArrowheads="1"/>
              </p:cNvSpPr>
              <p:nvPr/>
            </p:nvSpPr>
            <p:spPr bwMode="auto">
              <a:xfrm>
                <a:off x="4620" y="2976"/>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1215"/>
              <p:cNvSpPr>
                <a:spLocks noChangeArrowheads="1"/>
              </p:cNvSpPr>
              <p:nvPr/>
            </p:nvSpPr>
            <p:spPr bwMode="auto">
              <a:xfrm>
                <a:off x="4625" y="2976"/>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1216"/>
              <p:cNvSpPr>
                <a:spLocks noChangeArrowheads="1"/>
              </p:cNvSpPr>
              <p:nvPr/>
            </p:nvSpPr>
            <p:spPr bwMode="auto">
              <a:xfrm>
                <a:off x="4629" y="2976"/>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1217"/>
              <p:cNvSpPr>
                <a:spLocks noChangeArrowheads="1"/>
              </p:cNvSpPr>
              <p:nvPr/>
            </p:nvSpPr>
            <p:spPr bwMode="auto">
              <a:xfrm>
                <a:off x="4634" y="2976"/>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1218"/>
              <p:cNvSpPr>
                <a:spLocks noChangeArrowheads="1"/>
              </p:cNvSpPr>
              <p:nvPr/>
            </p:nvSpPr>
            <p:spPr bwMode="auto">
              <a:xfrm>
                <a:off x="4639" y="2976"/>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1219"/>
              <p:cNvSpPr>
                <a:spLocks noChangeArrowheads="1"/>
              </p:cNvSpPr>
              <p:nvPr/>
            </p:nvSpPr>
            <p:spPr bwMode="auto">
              <a:xfrm>
                <a:off x="4644" y="2976"/>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Oval 1220"/>
              <p:cNvSpPr>
                <a:spLocks noChangeArrowheads="1"/>
              </p:cNvSpPr>
              <p:nvPr/>
            </p:nvSpPr>
            <p:spPr bwMode="auto">
              <a:xfrm>
                <a:off x="4795" y="2982"/>
                <a:ext cx="8"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1221"/>
              <p:cNvSpPr>
                <a:spLocks noChangeArrowheads="1"/>
              </p:cNvSpPr>
              <p:nvPr/>
            </p:nvSpPr>
            <p:spPr bwMode="auto">
              <a:xfrm>
                <a:off x="4615" y="3010"/>
                <a:ext cx="198" cy="3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1222"/>
              <p:cNvSpPr>
                <a:spLocks noChangeArrowheads="1"/>
              </p:cNvSpPr>
              <p:nvPr/>
            </p:nvSpPr>
            <p:spPr bwMode="auto">
              <a:xfrm>
                <a:off x="4620" y="3015"/>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1223"/>
              <p:cNvSpPr>
                <a:spLocks noChangeArrowheads="1"/>
              </p:cNvSpPr>
              <p:nvPr/>
            </p:nvSpPr>
            <p:spPr bwMode="auto">
              <a:xfrm>
                <a:off x="4625" y="3015"/>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Rectangle 1224"/>
              <p:cNvSpPr>
                <a:spLocks noChangeArrowheads="1"/>
              </p:cNvSpPr>
              <p:nvPr/>
            </p:nvSpPr>
            <p:spPr bwMode="auto">
              <a:xfrm>
                <a:off x="4629" y="3015"/>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Rectangle 1225"/>
              <p:cNvSpPr>
                <a:spLocks noChangeArrowheads="1"/>
              </p:cNvSpPr>
              <p:nvPr/>
            </p:nvSpPr>
            <p:spPr bwMode="auto">
              <a:xfrm>
                <a:off x="4634" y="3015"/>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Rectangle 1226"/>
              <p:cNvSpPr>
                <a:spLocks noChangeArrowheads="1"/>
              </p:cNvSpPr>
              <p:nvPr/>
            </p:nvSpPr>
            <p:spPr bwMode="auto">
              <a:xfrm>
                <a:off x="4639" y="3015"/>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Rectangle 1227"/>
              <p:cNvSpPr>
                <a:spLocks noChangeArrowheads="1"/>
              </p:cNvSpPr>
              <p:nvPr/>
            </p:nvSpPr>
            <p:spPr bwMode="auto">
              <a:xfrm>
                <a:off x="4644" y="3015"/>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Oval 1228"/>
              <p:cNvSpPr>
                <a:spLocks noChangeArrowheads="1"/>
              </p:cNvSpPr>
              <p:nvPr/>
            </p:nvSpPr>
            <p:spPr bwMode="auto">
              <a:xfrm>
                <a:off x="4795" y="3021"/>
                <a:ext cx="8"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Rectangle 1229"/>
              <p:cNvSpPr>
                <a:spLocks noChangeArrowheads="1"/>
              </p:cNvSpPr>
              <p:nvPr/>
            </p:nvSpPr>
            <p:spPr bwMode="auto">
              <a:xfrm>
                <a:off x="4615" y="3048"/>
                <a:ext cx="198" cy="32"/>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Rectangle 1230"/>
              <p:cNvSpPr>
                <a:spLocks noChangeArrowheads="1"/>
              </p:cNvSpPr>
              <p:nvPr/>
            </p:nvSpPr>
            <p:spPr bwMode="auto">
              <a:xfrm>
                <a:off x="4620" y="3055"/>
                <a:ext cx="2"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Rectangle 1231"/>
              <p:cNvSpPr>
                <a:spLocks noChangeArrowheads="1"/>
              </p:cNvSpPr>
              <p:nvPr/>
            </p:nvSpPr>
            <p:spPr bwMode="auto">
              <a:xfrm>
                <a:off x="4625" y="3055"/>
                <a:ext cx="2"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Rectangle 1232"/>
              <p:cNvSpPr>
                <a:spLocks noChangeArrowheads="1"/>
              </p:cNvSpPr>
              <p:nvPr/>
            </p:nvSpPr>
            <p:spPr bwMode="auto">
              <a:xfrm>
                <a:off x="4629" y="3055"/>
                <a:ext cx="3"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Rectangle 1233"/>
              <p:cNvSpPr>
                <a:spLocks noChangeArrowheads="1"/>
              </p:cNvSpPr>
              <p:nvPr/>
            </p:nvSpPr>
            <p:spPr bwMode="auto">
              <a:xfrm>
                <a:off x="4634" y="3055"/>
                <a:ext cx="3"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Rectangle 1234"/>
              <p:cNvSpPr>
                <a:spLocks noChangeArrowheads="1"/>
              </p:cNvSpPr>
              <p:nvPr/>
            </p:nvSpPr>
            <p:spPr bwMode="auto">
              <a:xfrm>
                <a:off x="4639" y="3055"/>
                <a:ext cx="3"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Rectangle 1235"/>
              <p:cNvSpPr>
                <a:spLocks noChangeArrowheads="1"/>
              </p:cNvSpPr>
              <p:nvPr/>
            </p:nvSpPr>
            <p:spPr bwMode="auto">
              <a:xfrm>
                <a:off x="4644" y="3055"/>
                <a:ext cx="2" cy="19"/>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Oval 1236"/>
              <p:cNvSpPr>
                <a:spLocks noChangeArrowheads="1"/>
              </p:cNvSpPr>
              <p:nvPr/>
            </p:nvSpPr>
            <p:spPr bwMode="auto">
              <a:xfrm>
                <a:off x="4795" y="3061"/>
                <a:ext cx="8"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Rectangle 1237"/>
              <p:cNvSpPr>
                <a:spLocks noChangeArrowheads="1"/>
              </p:cNvSpPr>
              <p:nvPr/>
            </p:nvSpPr>
            <p:spPr bwMode="auto">
              <a:xfrm>
                <a:off x="4615" y="3087"/>
                <a:ext cx="198" cy="3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Rectangle 1238"/>
              <p:cNvSpPr>
                <a:spLocks noChangeArrowheads="1"/>
              </p:cNvSpPr>
              <p:nvPr/>
            </p:nvSpPr>
            <p:spPr bwMode="auto">
              <a:xfrm>
                <a:off x="4620" y="3093"/>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Rectangle 1239"/>
              <p:cNvSpPr>
                <a:spLocks noChangeArrowheads="1"/>
              </p:cNvSpPr>
              <p:nvPr/>
            </p:nvSpPr>
            <p:spPr bwMode="auto">
              <a:xfrm>
                <a:off x="4625" y="3093"/>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Rectangle 1240"/>
              <p:cNvSpPr>
                <a:spLocks noChangeArrowheads="1"/>
              </p:cNvSpPr>
              <p:nvPr/>
            </p:nvSpPr>
            <p:spPr bwMode="auto">
              <a:xfrm>
                <a:off x="4629" y="3093"/>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Rectangle 1241"/>
              <p:cNvSpPr>
                <a:spLocks noChangeArrowheads="1"/>
              </p:cNvSpPr>
              <p:nvPr/>
            </p:nvSpPr>
            <p:spPr bwMode="auto">
              <a:xfrm>
                <a:off x="4634" y="3093"/>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Rectangle 1242"/>
              <p:cNvSpPr>
                <a:spLocks noChangeArrowheads="1"/>
              </p:cNvSpPr>
              <p:nvPr/>
            </p:nvSpPr>
            <p:spPr bwMode="auto">
              <a:xfrm>
                <a:off x="4639" y="3093"/>
                <a:ext cx="3"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Rectangle 1243"/>
              <p:cNvSpPr>
                <a:spLocks noChangeArrowheads="1"/>
              </p:cNvSpPr>
              <p:nvPr/>
            </p:nvSpPr>
            <p:spPr bwMode="auto">
              <a:xfrm>
                <a:off x="4644" y="3093"/>
                <a:ext cx="2" cy="21"/>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Oval 1244"/>
              <p:cNvSpPr>
                <a:spLocks noChangeArrowheads="1"/>
              </p:cNvSpPr>
              <p:nvPr/>
            </p:nvSpPr>
            <p:spPr bwMode="auto">
              <a:xfrm>
                <a:off x="4795" y="3099"/>
                <a:ext cx="8" cy="7"/>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Rectangle 1245"/>
              <p:cNvSpPr>
                <a:spLocks noChangeArrowheads="1"/>
              </p:cNvSpPr>
              <p:nvPr/>
            </p:nvSpPr>
            <p:spPr bwMode="auto">
              <a:xfrm>
                <a:off x="4615" y="3127"/>
                <a:ext cx="198" cy="3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Rectangle 1246"/>
              <p:cNvSpPr>
                <a:spLocks noChangeArrowheads="1"/>
              </p:cNvSpPr>
              <p:nvPr/>
            </p:nvSpPr>
            <p:spPr bwMode="auto">
              <a:xfrm>
                <a:off x="4620" y="3132"/>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Rectangle 1247"/>
              <p:cNvSpPr>
                <a:spLocks noChangeArrowheads="1"/>
              </p:cNvSpPr>
              <p:nvPr/>
            </p:nvSpPr>
            <p:spPr bwMode="auto">
              <a:xfrm>
                <a:off x="4625" y="3132"/>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Rectangle 1248"/>
              <p:cNvSpPr>
                <a:spLocks noChangeArrowheads="1"/>
              </p:cNvSpPr>
              <p:nvPr/>
            </p:nvSpPr>
            <p:spPr bwMode="auto">
              <a:xfrm>
                <a:off x="4629" y="3132"/>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Rectangle 1249"/>
              <p:cNvSpPr>
                <a:spLocks noChangeArrowheads="1"/>
              </p:cNvSpPr>
              <p:nvPr/>
            </p:nvSpPr>
            <p:spPr bwMode="auto">
              <a:xfrm>
                <a:off x="4634" y="3132"/>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Rectangle 1250"/>
              <p:cNvSpPr>
                <a:spLocks noChangeArrowheads="1"/>
              </p:cNvSpPr>
              <p:nvPr/>
            </p:nvSpPr>
            <p:spPr bwMode="auto">
              <a:xfrm>
                <a:off x="4639" y="3132"/>
                <a:ext cx="3"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Rectangle 1251"/>
              <p:cNvSpPr>
                <a:spLocks noChangeArrowheads="1"/>
              </p:cNvSpPr>
              <p:nvPr/>
            </p:nvSpPr>
            <p:spPr bwMode="auto">
              <a:xfrm>
                <a:off x="4644" y="3132"/>
                <a:ext cx="2" cy="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Oval 1252"/>
              <p:cNvSpPr>
                <a:spLocks noChangeArrowheads="1"/>
              </p:cNvSpPr>
              <p:nvPr/>
            </p:nvSpPr>
            <p:spPr bwMode="auto">
              <a:xfrm>
                <a:off x="4795" y="3138"/>
                <a:ext cx="8" cy="8"/>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Oval 1253"/>
              <p:cNvSpPr>
                <a:spLocks noChangeArrowheads="1"/>
              </p:cNvSpPr>
              <p:nvPr/>
            </p:nvSpPr>
            <p:spPr bwMode="auto">
              <a:xfrm>
                <a:off x="4623" y="3182"/>
                <a:ext cx="28" cy="28"/>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Oval 1254"/>
              <p:cNvSpPr>
                <a:spLocks noChangeArrowheads="1"/>
              </p:cNvSpPr>
              <p:nvPr/>
            </p:nvSpPr>
            <p:spPr bwMode="auto">
              <a:xfrm>
                <a:off x="4629" y="3190"/>
                <a:ext cx="15" cy="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Oval 1255"/>
              <p:cNvSpPr>
                <a:spLocks noChangeArrowheads="1"/>
              </p:cNvSpPr>
              <p:nvPr/>
            </p:nvSpPr>
            <p:spPr bwMode="auto">
              <a:xfrm>
                <a:off x="4759" y="317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Oval 1256"/>
              <p:cNvSpPr>
                <a:spLocks noChangeArrowheads="1"/>
              </p:cNvSpPr>
              <p:nvPr/>
            </p:nvSpPr>
            <p:spPr bwMode="auto">
              <a:xfrm>
                <a:off x="4763"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Oval 1257"/>
              <p:cNvSpPr>
                <a:spLocks noChangeArrowheads="1"/>
              </p:cNvSpPr>
              <p:nvPr/>
            </p:nvSpPr>
            <p:spPr bwMode="auto">
              <a:xfrm>
                <a:off x="4769"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Oval 1258"/>
              <p:cNvSpPr>
                <a:spLocks noChangeArrowheads="1"/>
              </p:cNvSpPr>
              <p:nvPr/>
            </p:nvSpPr>
            <p:spPr bwMode="auto">
              <a:xfrm>
                <a:off x="4775" y="317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Oval 1259"/>
              <p:cNvSpPr>
                <a:spLocks noChangeArrowheads="1"/>
              </p:cNvSpPr>
              <p:nvPr/>
            </p:nvSpPr>
            <p:spPr bwMode="auto">
              <a:xfrm>
                <a:off x="4780"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Oval 1260"/>
              <p:cNvSpPr>
                <a:spLocks noChangeArrowheads="1"/>
              </p:cNvSpPr>
              <p:nvPr/>
            </p:nvSpPr>
            <p:spPr bwMode="auto">
              <a:xfrm>
                <a:off x="4786"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Oval 1261"/>
              <p:cNvSpPr>
                <a:spLocks noChangeArrowheads="1"/>
              </p:cNvSpPr>
              <p:nvPr/>
            </p:nvSpPr>
            <p:spPr bwMode="auto">
              <a:xfrm>
                <a:off x="4791"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Oval 1262"/>
              <p:cNvSpPr>
                <a:spLocks noChangeArrowheads="1"/>
              </p:cNvSpPr>
              <p:nvPr/>
            </p:nvSpPr>
            <p:spPr bwMode="auto">
              <a:xfrm>
                <a:off x="4797" y="317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Oval 1263"/>
              <p:cNvSpPr>
                <a:spLocks noChangeArrowheads="1"/>
              </p:cNvSpPr>
              <p:nvPr/>
            </p:nvSpPr>
            <p:spPr bwMode="auto">
              <a:xfrm>
                <a:off x="4759" y="318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Oval 1264"/>
              <p:cNvSpPr>
                <a:spLocks noChangeArrowheads="1"/>
              </p:cNvSpPr>
              <p:nvPr/>
            </p:nvSpPr>
            <p:spPr bwMode="auto">
              <a:xfrm>
                <a:off x="4763"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Oval 1265"/>
              <p:cNvSpPr>
                <a:spLocks noChangeArrowheads="1"/>
              </p:cNvSpPr>
              <p:nvPr/>
            </p:nvSpPr>
            <p:spPr bwMode="auto">
              <a:xfrm>
                <a:off x="4769"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2" name="Oval 1267"/>
            <p:cNvSpPr>
              <a:spLocks noChangeArrowheads="1"/>
            </p:cNvSpPr>
            <p:nvPr/>
          </p:nvSpPr>
          <p:spPr bwMode="auto">
            <a:xfrm>
              <a:off x="4775" y="318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Oval 1268"/>
            <p:cNvSpPr>
              <a:spLocks noChangeArrowheads="1"/>
            </p:cNvSpPr>
            <p:nvPr/>
          </p:nvSpPr>
          <p:spPr bwMode="auto">
            <a:xfrm>
              <a:off x="4780"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269"/>
            <p:cNvSpPr>
              <a:spLocks noChangeArrowheads="1"/>
            </p:cNvSpPr>
            <p:nvPr/>
          </p:nvSpPr>
          <p:spPr bwMode="auto">
            <a:xfrm>
              <a:off x="4786"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270"/>
            <p:cNvSpPr>
              <a:spLocks noChangeArrowheads="1"/>
            </p:cNvSpPr>
            <p:nvPr/>
          </p:nvSpPr>
          <p:spPr bwMode="auto">
            <a:xfrm>
              <a:off x="4791"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Oval 1271"/>
            <p:cNvSpPr>
              <a:spLocks noChangeArrowheads="1"/>
            </p:cNvSpPr>
            <p:nvPr/>
          </p:nvSpPr>
          <p:spPr bwMode="auto">
            <a:xfrm>
              <a:off x="4797" y="318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272"/>
            <p:cNvSpPr>
              <a:spLocks noChangeArrowheads="1"/>
            </p:cNvSpPr>
            <p:nvPr/>
          </p:nvSpPr>
          <p:spPr bwMode="auto">
            <a:xfrm>
              <a:off x="4759" y="3188"/>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Oval 1273"/>
            <p:cNvSpPr>
              <a:spLocks noChangeArrowheads="1"/>
            </p:cNvSpPr>
            <p:nvPr/>
          </p:nvSpPr>
          <p:spPr bwMode="auto">
            <a:xfrm>
              <a:off x="4763"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Oval 1274"/>
            <p:cNvSpPr>
              <a:spLocks noChangeArrowheads="1"/>
            </p:cNvSpPr>
            <p:nvPr/>
          </p:nvSpPr>
          <p:spPr bwMode="auto">
            <a:xfrm>
              <a:off x="4769"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Oval 1275"/>
            <p:cNvSpPr>
              <a:spLocks noChangeArrowheads="1"/>
            </p:cNvSpPr>
            <p:nvPr/>
          </p:nvSpPr>
          <p:spPr bwMode="auto">
            <a:xfrm>
              <a:off x="4775" y="3188"/>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Oval 1276"/>
            <p:cNvSpPr>
              <a:spLocks noChangeArrowheads="1"/>
            </p:cNvSpPr>
            <p:nvPr/>
          </p:nvSpPr>
          <p:spPr bwMode="auto">
            <a:xfrm>
              <a:off x="4780"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Oval 1277"/>
            <p:cNvSpPr>
              <a:spLocks noChangeArrowheads="1"/>
            </p:cNvSpPr>
            <p:nvPr/>
          </p:nvSpPr>
          <p:spPr bwMode="auto">
            <a:xfrm>
              <a:off x="4786"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Oval 1278"/>
            <p:cNvSpPr>
              <a:spLocks noChangeArrowheads="1"/>
            </p:cNvSpPr>
            <p:nvPr/>
          </p:nvSpPr>
          <p:spPr bwMode="auto">
            <a:xfrm>
              <a:off x="4791"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Oval 1279"/>
            <p:cNvSpPr>
              <a:spLocks noChangeArrowheads="1"/>
            </p:cNvSpPr>
            <p:nvPr/>
          </p:nvSpPr>
          <p:spPr bwMode="auto">
            <a:xfrm>
              <a:off x="4797" y="3188"/>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Oval 1280"/>
            <p:cNvSpPr>
              <a:spLocks noChangeArrowheads="1"/>
            </p:cNvSpPr>
            <p:nvPr/>
          </p:nvSpPr>
          <p:spPr bwMode="auto">
            <a:xfrm>
              <a:off x="4759" y="3193"/>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Oval 1281"/>
            <p:cNvSpPr>
              <a:spLocks noChangeArrowheads="1"/>
            </p:cNvSpPr>
            <p:nvPr/>
          </p:nvSpPr>
          <p:spPr bwMode="auto">
            <a:xfrm>
              <a:off x="4763"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Oval 1282"/>
            <p:cNvSpPr>
              <a:spLocks noChangeArrowheads="1"/>
            </p:cNvSpPr>
            <p:nvPr/>
          </p:nvSpPr>
          <p:spPr bwMode="auto">
            <a:xfrm>
              <a:off x="4769"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Oval 1283"/>
            <p:cNvSpPr>
              <a:spLocks noChangeArrowheads="1"/>
            </p:cNvSpPr>
            <p:nvPr/>
          </p:nvSpPr>
          <p:spPr bwMode="auto">
            <a:xfrm>
              <a:off x="4775" y="3193"/>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Oval 1284"/>
            <p:cNvSpPr>
              <a:spLocks noChangeArrowheads="1"/>
            </p:cNvSpPr>
            <p:nvPr/>
          </p:nvSpPr>
          <p:spPr bwMode="auto">
            <a:xfrm>
              <a:off x="4780"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Oval 1285"/>
            <p:cNvSpPr>
              <a:spLocks noChangeArrowheads="1"/>
            </p:cNvSpPr>
            <p:nvPr/>
          </p:nvSpPr>
          <p:spPr bwMode="auto">
            <a:xfrm>
              <a:off x="4786"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Oval 1286"/>
            <p:cNvSpPr>
              <a:spLocks noChangeArrowheads="1"/>
            </p:cNvSpPr>
            <p:nvPr/>
          </p:nvSpPr>
          <p:spPr bwMode="auto">
            <a:xfrm>
              <a:off x="4791"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Oval 1287"/>
            <p:cNvSpPr>
              <a:spLocks noChangeArrowheads="1"/>
            </p:cNvSpPr>
            <p:nvPr/>
          </p:nvSpPr>
          <p:spPr bwMode="auto">
            <a:xfrm>
              <a:off x="4797" y="3193"/>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Oval 1288"/>
            <p:cNvSpPr>
              <a:spLocks noChangeArrowheads="1"/>
            </p:cNvSpPr>
            <p:nvPr/>
          </p:nvSpPr>
          <p:spPr bwMode="auto">
            <a:xfrm>
              <a:off x="4759" y="319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Oval 1289"/>
            <p:cNvSpPr>
              <a:spLocks noChangeArrowheads="1"/>
            </p:cNvSpPr>
            <p:nvPr/>
          </p:nvSpPr>
          <p:spPr bwMode="auto">
            <a:xfrm>
              <a:off x="4763"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Oval 1290"/>
            <p:cNvSpPr>
              <a:spLocks noChangeArrowheads="1"/>
            </p:cNvSpPr>
            <p:nvPr/>
          </p:nvSpPr>
          <p:spPr bwMode="auto">
            <a:xfrm>
              <a:off x="4769"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291"/>
            <p:cNvSpPr>
              <a:spLocks noChangeArrowheads="1"/>
            </p:cNvSpPr>
            <p:nvPr/>
          </p:nvSpPr>
          <p:spPr bwMode="auto">
            <a:xfrm>
              <a:off x="4775" y="3199"/>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Oval 1292"/>
            <p:cNvSpPr>
              <a:spLocks noChangeArrowheads="1"/>
            </p:cNvSpPr>
            <p:nvPr/>
          </p:nvSpPr>
          <p:spPr bwMode="auto">
            <a:xfrm>
              <a:off x="4780"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Oval 1293"/>
            <p:cNvSpPr>
              <a:spLocks noChangeArrowheads="1"/>
            </p:cNvSpPr>
            <p:nvPr/>
          </p:nvSpPr>
          <p:spPr bwMode="auto">
            <a:xfrm>
              <a:off x="4786"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Oval 1294"/>
            <p:cNvSpPr>
              <a:spLocks noChangeArrowheads="1"/>
            </p:cNvSpPr>
            <p:nvPr/>
          </p:nvSpPr>
          <p:spPr bwMode="auto">
            <a:xfrm>
              <a:off x="4791"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Oval 1295"/>
            <p:cNvSpPr>
              <a:spLocks noChangeArrowheads="1"/>
            </p:cNvSpPr>
            <p:nvPr/>
          </p:nvSpPr>
          <p:spPr bwMode="auto">
            <a:xfrm>
              <a:off x="4797" y="3199"/>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Oval 1296"/>
            <p:cNvSpPr>
              <a:spLocks noChangeArrowheads="1"/>
            </p:cNvSpPr>
            <p:nvPr/>
          </p:nvSpPr>
          <p:spPr bwMode="auto">
            <a:xfrm>
              <a:off x="4759" y="320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Oval 1297"/>
            <p:cNvSpPr>
              <a:spLocks noChangeArrowheads="1"/>
            </p:cNvSpPr>
            <p:nvPr/>
          </p:nvSpPr>
          <p:spPr bwMode="auto">
            <a:xfrm>
              <a:off x="4763"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Oval 1298"/>
            <p:cNvSpPr>
              <a:spLocks noChangeArrowheads="1"/>
            </p:cNvSpPr>
            <p:nvPr/>
          </p:nvSpPr>
          <p:spPr bwMode="auto">
            <a:xfrm>
              <a:off x="4769"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Oval 1299"/>
            <p:cNvSpPr>
              <a:spLocks noChangeArrowheads="1"/>
            </p:cNvSpPr>
            <p:nvPr/>
          </p:nvSpPr>
          <p:spPr bwMode="auto">
            <a:xfrm>
              <a:off x="4775" y="320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Oval 1300"/>
            <p:cNvSpPr>
              <a:spLocks noChangeArrowheads="1"/>
            </p:cNvSpPr>
            <p:nvPr/>
          </p:nvSpPr>
          <p:spPr bwMode="auto">
            <a:xfrm>
              <a:off x="4780"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Oval 1301"/>
            <p:cNvSpPr>
              <a:spLocks noChangeArrowheads="1"/>
            </p:cNvSpPr>
            <p:nvPr/>
          </p:nvSpPr>
          <p:spPr bwMode="auto">
            <a:xfrm>
              <a:off x="4786"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Oval 1302"/>
            <p:cNvSpPr>
              <a:spLocks noChangeArrowheads="1"/>
            </p:cNvSpPr>
            <p:nvPr/>
          </p:nvSpPr>
          <p:spPr bwMode="auto">
            <a:xfrm>
              <a:off x="4791"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Oval 1303"/>
            <p:cNvSpPr>
              <a:spLocks noChangeArrowheads="1"/>
            </p:cNvSpPr>
            <p:nvPr/>
          </p:nvSpPr>
          <p:spPr bwMode="auto">
            <a:xfrm>
              <a:off x="4797" y="320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Oval 1304"/>
            <p:cNvSpPr>
              <a:spLocks noChangeArrowheads="1"/>
            </p:cNvSpPr>
            <p:nvPr/>
          </p:nvSpPr>
          <p:spPr bwMode="auto">
            <a:xfrm>
              <a:off x="4759" y="3209"/>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Oval 1305"/>
            <p:cNvSpPr>
              <a:spLocks noChangeArrowheads="1"/>
            </p:cNvSpPr>
            <p:nvPr/>
          </p:nvSpPr>
          <p:spPr bwMode="auto">
            <a:xfrm>
              <a:off x="4763"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1306"/>
            <p:cNvSpPr>
              <a:spLocks noChangeArrowheads="1"/>
            </p:cNvSpPr>
            <p:nvPr/>
          </p:nvSpPr>
          <p:spPr bwMode="auto">
            <a:xfrm>
              <a:off x="4769"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Oval 1307"/>
            <p:cNvSpPr>
              <a:spLocks noChangeArrowheads="1"/>
            </p:cNvSpPr>
            <p:nvPr/>
          </p:nvSpPr>
          <p:spPr bwMode="auto">
            <a:xfrm>
              <a:off x="4775" y="3209"/>
              <a:ext cx="3"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Oval 1308"/>
            <p:cNvSpPr>
              <a:spLocks noChangeArrowheads="1"/>
            </p:cNvSpPr>
            <p:nvPr/>
          </p:nvSpPr>
          <p:spPr bwMode="auto">
            <a:xfrm>
              <a:off x="4780"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Oval 1309"/>
            <p:cNvSpPr>
              <a:spLocks noChangeArrowheads="1"/>
            </p:cNvSpPr>
            <p:nvPr/>
          </p:nvSpPr>
          <p:spPr bwMode="auto">
            <a:xfrm>
              <a:off x="4786"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Oval 1310"/>
            <p:cNvSpPr>
              <a:spLocks noChangeArrowheads="1"/>
            </p:cNvSpPr>
            <p:nvPr/>
          </p:nvSpPr>
          <p:spPr bwMode="auto">
            <a:xfrm>
              <a:off x="4791"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Oval 1311"/>
            <p:cNvSpPr>
              <a:spLocks noChangeArrowheads="1"/>
            </p:cNvSpPr>
            <p:nvPr/>
          </p:nvSpPr>
          <p:spPr bwMode="auto">
            <a:xfrm>
              <a:off x="4797" y="3209"/>
              <a:ext cx="4" cy="4"/>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Oval 1312"/>
            <p:cNvSpPr>
              <a:spLocks noChangeArrowheads="1"/>
            </p:cNvSpPr>
            <p:nvPr/>
          </p:nvSpPr>
          <p:spPr bwMode="auto">
            <a:xfrm>
              <a:off x="4759" y="321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Oval 1313"/>
            <p:cNvSpPr>
              <a:spLocks noChangeArrowheads="1"/>
            </p:cNvSpPr>
            <p:nvPr/>
          </p:nvSpPr>
          <p:spPr bwMode="auto">
            <a:xfrm>
              <a:off x="4763"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Oval 1314"/>
            <p:cNvSpPr>
              <a:spLocks noChangeArrowheads="1"/>
            </p:cNvSpPr>
            <p:nvPr/>
          </p:nvSpPr>
          <p:spPr bwMode="auto">
            <a:xfrm>
              <a:off x="4769"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Oval 1315"/>
            <p:cNvSpPr>
              <a:spLocks noChangeArrowheads="1"/>
            </p:cNvSpPr>
            <p:nvPr/>
          </p:nvSpPr>
          <p:spPr bwMode="auto">
            <a:xfrm>
              <a:off x="4775" y="3214"/>
              <a:ext cx="3"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Oval 1316"/>
            <p:cNvSpPr>
              <a:spLocks noChangeArrowheads="1"/>
            </p:cNvSpPr>
            <p:nvPr/>
          </p:nvSpPr>
          <p:spPr bwMode="auto">
            <a:xfrm>
              <a:off x="4780"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Oval 1317"/>
            <p:cNvSpPr>
              <a:spLocks noChangeArrowheads="1"/>
            </p:cNvSpPr>
            <p:nvPr/>
          </p:nvSpPr>
          <p:spPr bwMode="auto">
            <a:xfrm>
              <a:off x="4786"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Oval 1318"/>
            <p:cNvSpPr>
              <a:spLocks noChangeArrowheads="1"/>
            </p:cNvSpPr>
            <p:nvPr/>
          </p:nvSpPr>
          <p:spPr bwMode="auto">
            <a:xfrm>
              <a:off x="4791"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Oval 1319"/>
            <p:cNvSpPr>
              <a:spLocks noChangeArrowheads="1"/>
            </p:cNvSpPr>
            <p:nvPr/>
          </p:nvSpPr>
          <p:spPr bwMode="auto">
            <a:xfrm>
              <a:off x="4797" y="3214"/>
              <a:ext cx="4" cy="3"/>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75" name="Freeform 900"/>
          <p:cNvSpPr>
            <a:spLocks/>
          </p:cNvSpPr>
          <p:nvPr/>
        </p:nvSpPr>
        <p:spPr bwMode="auto">
          <a:xfrm>
            <a:off x="7797802" y="4433886"/>
            <a:ext cx="991524" cy="581025"/>
          </a:xfrm>
          <a:custGeom>
            <a:avLst/>
            <a:gdLst>
              <a:gd name="T0" fmla="*/ 369 w 441"/>
              <a:gd name="T1" fmla="*/ 104 h 249"/>
              <a:gd name="T2" fmla="*/ 361 w 441"/>
              <a:gd name="T3" fmla="*/ 105 h 249"/>
              <a:gd name="T4" fmla="*/ 369 w 441"/>
              <a:gd name="T5" fmla="*/ 73 h 249"/>
              <a:gd name="T6" fmla="*/ 296 w 441"/>
              <a:gd name="T7" fmla="*/ 0 h 249"/>
              <a:gd name="T8" fmla="*/ 224 w 441"/>
              <a:gd name="T9" fmla="*/ 64 h 249"/>
              <a:gd name="T10" fmla="*/ 171 w 441"/>
              <a:gd name="T11" fmla="*/ 40 h 249"/>
              <a:gd name="T12" fmla="*/ 98 w 441"/>
              <a:gd name="T13" fmla="*/ 109 h 249"/>
              <a:gd name="T14" fmla="*/ 73 w 441"/>
              <a:gd name="T15" fmla="*/ 104 h 249"/>
              <a:gd name="T16" fmla="*/ 0 w 441"/>
              <a:gd name="T17" fmla="*/ 177 h 249"/>
              <a:gd name="T18" fmla="*/ 73 w 441"/>
              <a:gd name="T19" fmla="*/ 249 h 249"/>
              <a:gd name="T20" fmla="*/ 369 w 441"/>
              <a:gd name="T21" fmla="*/ 249 h 249"/>
              <a:gd name="T22" fmla="*/ 441 w 441"/>
              <a:gd name="T23" fmla="*/ 177 h 249"/>
              <a:gd name="T24" fmla="*/ 369 w 441"/>
              <a:gd name="T25" fmla="*/ 10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1" h="249">
                <a:moveTo>
                  <a:pt x="369" y="104"/>
                </a:moveTo>
                <a:cubicBezTo>
                  <a:pt x="366" y="104"/>
                  <a:pt x="364" y="104"/>
                  <a:pt x="361" y="105"/>
                </a:cubicBezTo>
                <a:cubicBezTo>
                  <a:pt x="366" y="95"/>
                  <a:pt x="369" y="84"/>
                  <a:pt x="369" y="73"/>
                </a:cubicBezTo>
                <a:cubicBezTo>
                  <a:pt x="369" y="32"/>
                  <a:pt x="336" y="0"/>
                  <a:pt x="296" y="0"/>
                </a:cubicBezTo>
                <a:cubicBezTo>
                  <a:pt x="259" y="0"/>
                  <a:pt x="229" y="28"/>
                  <a:pt x="224" y="64"/>
                </a:cubicBezTo>
                <a:cubicBezTo>
                  <a:pt x="211" y="49"/>
                  <a:pt x="192" y="40"/>
                  <a:pt x="171" y="40"/>
                </a:cubicBezTo>
                <a:cubicBezTo>
                  <a:pt x="132" y="40"/>
                  <a:pt x="100" y="70"/>
                  <a:pt x="98" y="109"/>
                </a:cubicBezTo>
                <a:cubicBezTo>
                  <a:pt x="90" y="106"/>
                  <a:pt x="82" y="104"/>
                  <a:pt x="73" y="104"/>
                </a:cubicBezTo>
                <a:cubicBezTo>
                  <a:pt x="33" y="104"/>
                  <a:pt x="0" y="137"/>
                  <a:pt x="0" y="177"/>
                </a:cubicBezTo>
                <a:cubicBezTo>
                  <a:pt x="0" y="217"/>
                  <a:pt x="33" y="249"/>
                  <a:pt x="73" y="249"/>
                </a:cubicBezTo>
                <a:cubicBezTo>
                  <a:pt x="369" y="249"/>
                  <a:pt x="369" y="249"/>
                  <a:pt x="369" y="249"/>
                </a:cubicBezTo>
                <a:cubicBezTo>
                  <a:pt x="409" y="249"/>
                  <a:pt x="441" y="217"/>
                  <a:pt x="441" y="177"/>
                </a:cubicBezTo>
                <a:cubicBezTo>
                  <a:pt x="441" y="137"/>
                  <a:pt x="409" y="104"/>
                  <a:pt x="369"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900"/>
          <p:cNvSpPr>
            <a:spLocks/>
          </p:cNvSpPr>
          <p:nvPr/>
        </p:nvSpPr>
        <p:spPr bwMode="auto">
          <a:xfrm>
            <a:off x="6771353" y="4435202"/>
            <a:ext cx="991524" cy="581025"/>
          </a:xfrm>
          <a:custGeom>
            <a:avLst/>
            <a:gdLst>
              <a:gd name="T0" fmla="*/ 369 w 441"/>
              <a:gd name="T1" fmla="*/ 104 h 249"/>
              <a:gd name="T2" fmla="*/ 361 w 441"/>
              <a:gd name="T3" fmla="*/ 105 h 249"/>
              <a:gd name="T4" fmla="*/ 369 w 441"/>
              <a:gd name="T5" fmla="*/ 73 h 249"/>
              <a:gd name="T6" fmla="*/ 296 w 441"/>
              <a:gd name="T7" fmla="*/ 0 h 249"/>
              <a:gd name="T8" fmla="*/ 224 w 441"/>
              <a:gd name="T9" fmla="*/ 64 h 249"/>
              <a:gd name="T10" fmla="*/ 171 w 441"/>
              <a:gd name="T11" fmla="*/ 40 h 249"/>
              <a:gd name="T12" fmla="*/ 98 w 441"/>
              <a:gd name="T13" fmla="*/ 109 h 249"/>
              <a:gd name="T14" fmla="*/ 73 w 441"/>
              <a:gd name="T15" fmla="*/ 104 h 249"/>
              <a:gd name="T16" fmla="*/ 0 w 441"/>
              <a:gd name="T17" fmla="*/ 177 h 249"/>
              <a:gd name="T18" fmla="*/ 73 w 441"/>
              <a:gd name="T19" fmla="*/ 249 h 249"/>
              <a:gd name="T20" fmla="*/ 369 w 441"/>
              <a:gd name="T21" fmla="*/ 249 h 249"/>
              <a:gd name="T22" fmla="*/ 441 w 441"/>
              <a:gd name="T23" fmla="*/ 177 h 249"/>
              <a:gd name="T24" fmla="*/ 369 w 441"/>
              <a:gd name="T25" fmla="*/ 10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1" h="249">
                <a:moveTo>
                  <a:pt x="369" y="104"/>
                </a:moveTo>
                <a:cubicBezTo>
                  <a:pt x="366" y="104"/>
                  <a:pt x="364" y="104"/>
                  <a:pt x="361" y="105"/>
                </a:cubicBezTo>
                <a:cubicBezTo>
                  <a:pt x="366" y="95"/>
                  <a:pt x="369" y="84"/>
                  <a:pt x="369" y="73"/>
                </a:cubicBezTo>
                <a:cubicBezTo>
                  <a:pt x="369" y="32"/>
                  <a:pt x="336" y="0"/>
                  <a:pt x="296" y="0"/>
                </a:cubicBezTo>
                <a:cubicBezTo>
                  <a:pt x="259" y="0"/>
                  <a:pt x="229" y="28"/>
                  <a:pt x="224" y="64"/>
                </a:cubicBezTo>
                <a:cubicBezTo>
                  <a:pt x="211" y="49"/>
                  <a:pt x="192" y="40"/>
                  <a:pt x="171" y="40"/>
                </a:cubicBezTo>
                <a:cubicBezTo>
                  <a:pt x="132" y="40"/>
                  <a:pt x="100" y="70"/>
                  <a:pt x="98" y="109"/>
                </a:cubicBezTo>
                <a:cubicBezTo>
                  <a:pt x="90" y="106"/>
                  <a:pt x="82" y="104"/>
                  <a:pt x="73" y="104"/>
                </a:cubicBezTo>
                <a:cubicBezTo>
                  <a:pt x="33" y="104"/>
                  <a:pt x="0" y="137"/>
                  <a:pt x="0" y="177"/>
                </a:cubicBezTo>
                <a:cubicBezTo>
                  <a:pt x="0" y="217"/>
                  <a:pt x="33" y="249"/>
                  <a:pt x="73" y="249"/>
                </a:cubicBezTo>
                <a:cubicBezTo>
                  <a:pt x="369" y="249"/>
                  <a:pt x="369" y="249"/>
                  <a:pt x="369" y="249"/>
                </a:cubicBezTo>
                <a:cubicBezTo>
                  <a:pt x="409" y="249"/>
                  <a:pt x="441" y="217"/>
                  <a:pt x="441" y="177"/>
                </a:cubicBezTo>
                <a:cubicBezTo>
                  <a:pt x="441" y="137"/>
                  <a:pt x="409" y="104"/>
                  <a:pt x="369"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6824664" y="4462462"/>
            <a:ext cx="962840" cy="660441"/>
          </a:xfrm>
          <a:prstGeom prst="rect">
            <a:avLst/>
          </a:prstGeom>
          <a:noFill/>
        </p:spPr>
        <p:txBody>
          <a:bodyPr wrap="square" lIns="134464" tIns="107571" rIns="134464" bIns="107571" rtlCol="0">
            <a:spAutoFit/>
          </a:bodyPr>
          <a:lstStyle/>
          <a:p>
            <a:pPr marL="0" marR="0" lvl="0" indent="0" algn="ctr" defTabSz="685199" rtl="0" eaLnBrk="0" fontAlgn="base" latinLnBrk="0" hangingPunct="0">
              <a:lnSpc>
                <a:spcPct val="90000"/>
              </a:lnSpc>
              <a:spcBef>
                <a:spcPct val="0"/>
              </a:spcBef>
              <a:spcAft>
                <a:spcPts val="441"/>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Azure Stack</a:t>
            </a:r>
          </a:p>
        </p:txBody>
      </p:sp>
      <p:sp>
        <p:nvSpPr>
          <p:cNvPr id="711" name="TextBox 710"/>
          <p:cNvSpPr txBox="1"/>
          <p:nvPr/>
        </p:nvSpPr>
        <p:spPr>
          <a:xfrm>
            <a:off x="7839003" y="4470358"/>
            <a:ext cx="962840" cy="660441"/>
          </a:xfrm>
          <a:prstGeom prst="rect">
            <a:avLst/>
          </a:prstGeom>
          <a:noFill/>
        </p:spPr>
        <p:txBody>
          <a:bodyPr wrap="square" lIns="134464" tIns="107571" rIns="134464" bIns="107571" rtlCol="0">
            <a:spAutoFit/>
          </a:bodyPr>
          <a:lstStyle/>
          <a:p>
            <a:pPr marL="0" marR="0" lvl="0" indent="0" algn="ctr" defTabSz="685199" rtl="0" eaLnBrk="0" fontAlgn="base" latinLnBrk="0" hangingPunct="0">
              <a:lnSpc>
                <a:spcPct val="90000"/>
              </a:lnSpc>
              <a:spcBef>
                <a:spcPct val="0"/>
              </a:spcBef>
              <a:spcAft>
                <a:spcPts val="441"/>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Open Stack</a:t>
            </a:r>
          </a:p>
        </p:txBody>
      </p:sp>
      <p:sp>
        <p:nvSpPr>
          <p:cNvPr id="5" name="Up-Down Arrow 4"/>
          <p:cNvSpPr/>
          <p:nvPr/>
        </p:nvSpPr>
        <p:spPr bwMode="auto">
          <a:xfrm>
            <a:off x="7949179" y="2509466"/>
            <a:ext cx="316385" cy="1775283"/>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0" fontAlgn="base" latinLnBrk="0" hangingPunct="0">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spTree>
    <p:extLst>
      <p:ext uri="{BB962C8B-B14F-4D97-AF65-F5344CB8AC3E}">
        <p14:creationId xmlns:p14="http://schemas.microsoft.com/office/powerpoint/2010/main" val="3610737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childTnLst>
                          </p:cTn>
                        </p:par>
                        <p:par>
                          <p:cTn id="26" fill="hold">
                            <p:stCondLst>
                              <p:cond delay="1500"/>
                            </p:stCondLst>
                            <p:childTnLst>
                              <p:par>
                                <p:cTn id="27" presetID="16" presetClass="entr" presetSubtype="42"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outHorizontal)">
                                      <p:cBhvr>
                                        <p:cTn id="29" dur="250"/>
                                        <p:tgtEl>
                                          <p:spTgt spid="5"/>
                                        </p:tgtEl>
                                      </p:cBhvr>
                                    </p:animEffect>
                                  </p:childTnLst>
                                </p:cTn>
                              </p:par>
                            </p:childTnLst>
                          </p:cTn>
                        </p:par>
                        <p:par>
                          <p:cTn id="30" fill="hold">
                            <p:stCondLst>
                              <p:cond delay="175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50"/>
                                        <p:tgtEl>
                                          <p:spTgt spid="10"/>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1"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711"/>
                                        </p:tgtEl>
                                        <p:attrNameLst>
                                          <p:attrName>style.visibility</p:attrName>
                                        </p:attrNameLst>
                                      </p:cBhvr>
                                      <p:to>
                                        <p:strVal val="visible"/>
                                      </p:to>
                                    </p:set>
                                    <p:animEffect transition="in" filter="fade">
                                      <p:cBhvr>
                                        <p:cTn id="43" dur="250"/>
                                        <p:tgtEl>
                                          <p:spTgt spid="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10" grpId="0"/>
      <p:bldP spid="6" grpId="0"/>
      <p:bldP spid="711"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5075618" y="2096561"/>
            <a:ext cx="855085" cy="8550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p:cNvSpPr/>
          <p:nvPr/>
        </p:nvSpPr>
        <p:spPr bwMode="auto">
          <a:xfrm>
            <a:off x="5178954" y="366"/>
            <a:ext cx="3965046"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613432" y="3845726"/>
            <a:ext cx="1587195" cy="1374954"/>
          </a:xfrm>
          <a:prstGeom prst="rect">
            <a:avLst/>
          </a:prstGeom>
        </p:spPr>
      </p:pic>
      <p:pic>
        <p:nvPicPr>
          <p:cNvPr id="88" name="Picture 87"/>
          <p:cNvPicPr>
            <a:picLocks noChangeAspect="1"/>
          </p:cNvPicPr>
          <p:nvPr/>
        </p:nvPicPr>
        <p:blipFill>
          <a:blip r:embed="rId3"/>
          <a:stretch>
            <a:fillRect/>
          </a:stretch>
        </p:blipFill>
        <p:spPr>
          <a:xfrm>
            <a:off x="622720" y="-212526"/>
            <a:ext cx="1576357" cy="1365566"/>
          </a:xfrm>
          <a:prstGeom prst="rect">
            <a:avLst/>
          </a:prstGeom>
        </p:spPr>
      </p:pic>
      <p:pic>
        <p:nvPicPr>
          <p:cNvPr id="89" name="Picture 88"/>
          <p:cNvPicPr>
            <a:picLocks noChangeAspect="1"/>
          </p:cNvPicPr>
          <p:nvPr/>
        </p:nvPicPr>
        <p:blipFill>
          <a:blip r:embed="rId3"/>
          <a:stretch>
            <a:fillRect/>
          </a:stretch>
        </p:blipFill>
        <p:spPr>
          <a:xfrm>
            <a:off x="1799457" y="438759"/>
            <a:ext cx="1605225" cy="1390574"/>
          </a:xfrm>
          <a:prstGeom prst="rect">
            <a:avLst/>
          </a:prstGeom>
        </p:spPr>
      </p:pic>
      <p:pic>
        <p:nvPicPr>
          <p:cNvPr id="90" name="Picture 89"/>
          <p:cNvPicPr>
            <a:picLocks noChangeAspect="1"/>
          </p:cNvPicPr>
          <p:nvPr/>
        </p:nvPicPr>
        <p:blipFill>
          <a:blip r:embed="rId3"/>
          <a:stretch>
            <a:fillRect/>
          </a:stretch>
        </p:blipFill>
        <p:spPr>
          <a:xfrm>
            <a:off x="2976014" y="1119083"/>
            <a:ext cx="1605225" cy="1390574"/>
          </a:xfrm>
          <a:prstGeom prst="rect">
            <a:avLst/>
          </a:prstGeom>
        </p:spPr>
      </p:pic>
      <p:pic>
        <p:nvPicPr>
          <p:cNvPr id="91" name="Picture 90"/>
          <p:cNvPicPr>
            <a:picLocks noChangeAspect="1"/>
          </p:cNvPicPr>
          <p:nvPr/>
        </p:nvPicPr>
        <p:blipFill>
          <a:blip r:embed="rId3"/>
          <a:stretch>
            <a:fillRect/>
          </a:stretch>
        </p:blipFill>
        <p:spPr>
          <a:xfrm>
            <a:off x="2976014" y="2495735"/>
            <a:ext cx="1605225" cy="1390574"/>
          </a:xfrm>
          <a:prstGeom prst="rect">
            <a:avLst/>
          </a:prstGeom>
        </p:spPr>
      </p:pic>
      <p:pic>
        <p:nvPicPr>
          <p:cNvPr id="92" name="Picture 91"/>
          <p:cNvPicPr>
            <a:picLocks noChangeAspect="1"/>
          </p:cNvPicPr>
          <p:nvPr/>
        </p:nvPicPr>
        <p:blipFill>
          <a:blip r:embed="rId3"/>
          <a:stretch>
            <a:fillRect/>
          </a:stretch>
        </p:blipFill>
        <p:spPr>
          <a:xfrm>
            <a:off x="1799457" y="3168053"/>
            <a:ext cx="1605225" cy="1390574"/>
          </a:xfrm>
          <a:prstGeom prst="rect">
            <a:avLst/>
          </a:prstGeom>
        </p:spPr>
      </p:pic>
      <p:sp>
        <p:nvSpPr>
          <p:cNvPr id="45" name="Hexagon 44"/>
          <p:cNvSpPr/>
          <p:nvPr/>
        </p:nvSpPr>
        <p:spPr bwMode="auto">
          <a:xfrm>
            <a:off x="4811615" y="687850"/>
            <a:ext cx="1522259" cy="131229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75" eaLnBrk="0" fontAlgn="base" hangingPunct="0">
              <a:lnSpc>
                <a:spcPct val="90000"/>
              </a:lnSpc>
              <a:spcBef>
                <a:spcPct val="0"/>
              </a:spcBef>
              <a:spcAft>
                <a:spcPct val="0"/>
              </a:spcAft>
              <a:defRPr/>
            </a:pPr>
            <a:endParaRPr lang="en-US" sz="1102" kern="120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553638" y="455315"/>
            <a:ext cx="1576357" cy="1365566"/>
          </a:xfrm>
          <a:prstGeom prst="rect">
            <a:avLst/>
          </a:prstGeom>
        </p:spPr>
      </p:pic>
      <p:pic>
        <p:nvPicPr>
          <p:cNvPr id="73" name="Picture 72"/>
          <p:cNvPicPr>
            <a:picLocks noChangeAspect="1"/>
          </p:cNvPicPr>
          <p:nvPr/>
        </p:nvPicPr>
        <p:blipFill>
          <a:blip r:embed="rId3"/>
          <a:stretch>
            <a:fillRect/>
          </a:stretch>
        </p:blipFill>
        <p:spPr>
          <a:xfrm>
            <a:off x="-553637" y="-889322"/>
            <a:ext cx="1576357" cy="1365566"/>
          </a:xfrm>
          <a:prstGeom prst="rect">
            <a:avLst/>
          </a:prstGeom>
        </p:spPr>
      </p:pic>
      <p:pic>
        <p:nvPicPr>
          <p:cNvPr id="74" name="Picture 73"/>
          <p:cNvPicPr>
            <a:picLocks noChangeAspect="1"/>
          </p:cNvPicPr>
          <p:nvPr/>
        </p:nvPicPr>
        <p:blipFill>
          <a:blip r:embed="rId3"/>
          <a:stretch>
            <a:fillRect/>
          </a:stretch>
        </p:blipFill>
        <p:spPr>
          <a:xfrm>
            <a:off x="-549094" y="3177107"/>
            <a:ext cx="1576357" cy="1365566"/>
          </a:xfrm>
          <a:prstGeom prst="rect">
            <a:avLst/>
          </a:prstGeom>
        </p:spPr>
      </p:pic>
      <p:pic>
        <p:nvPicPr>
          <p:cNvPr id="75" name="Picture 74"/>
          <p:cNvPicPr>
            <a:picLocks noChangeAspect="1"/>
          </p:cNvPicPr>
          <p:nvPr/>
        </p:nvPicPr>
        <p:blipFill>
          <a:blip r:embed="rId3"/>
          <a:stretch>
            <a:fillRect/>
          </a:stretch>
        </p:blipFill>
        <p:spPr>
          <a:xfrm>
            <a:off x="-549094" y="1810546"/>
            <a:ext cx="1576357" cy="1372625"/>
          </a:xfrm>
          <a:prstGeom prst="rect">
            <a:avLst/>
          </a:prstGeom>
        </p:spPr>
      </p:pic>
      <p:sp>
        <p:nvSpPr>
          <p:cNvPr id="76" name="Rectangle 75"/>
          <p:cNvSpPr/>
          <p:nvPr/>
        </p:nvSpPr>
        <p:spPr bwMode="auto">
          <a:xfrm>
            <a:off x="0" y="366"/>
            <a:ext cx="4840861" cy="5142770"/>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7" name="Group 76"/>
          <p:cNvGrpSpPr/>
          <p:nvPr/>
        </p:nvGrpSpPr>
        <p:grpSpPr>
          <a:xfrm>
            <a:off x="1801937" y="1806068"/>
            <a:ext cx="1585995" cy="1371496"/>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80" name="Group 79"/>
          <p:cNvGrpSpPr/>
          <p:nvPr/>
        </p:nvGrpSpPr>
        <p:grpSpPr>
          <a:xfrm>
            <a:off x="622755" y="2491996"/>
            <a:ext cx="1585995" cy="1371496"/>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83" name="Group 82"/>
          <p:cNvGrpSpPr/>
          <p:nvPr/>
        </p:nvGrpSpPr>
        <p:grpSpPr>
          <a:xfrm>
            <a:off x="617748" y="1137970"/>
            <a:ext cx="1585995" cy="1371496"/>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550592" y="4525694"/>
            <a:ext cx="1576357" cy="1365566"/>
          </a:xfrm>
          <a:prstGeom prst="rect">
            <a:avLst/>
          </a:prstGeom>
        </p:spPr>
      </p:pic>
      <p:pic>
        <p:nvPicPr>
          <p:cNvPr id="66" name="Picture 65"/>
          <p:cNvPicPr>
            <a:picLocks noChangeAspect="1"/>
          </p:cNvPicPr>
          <p:nvPr/>
        </p:nvPicPr>
        <p:blipFill>
          <a:blip r:embed="rId4"/>
          <a:stretch>
            <a:fillRect/>
          </a:stretch>
        </p:blipFill>
        <p:spPr>
          <a:xfrm>
            <a:off x="2983571" y="1126175"/>
            <a:ext cx="1585995" cy="1371496"/>
          </a:xfrm>
          <a:prstGeom prst="rect">
            <a:avLst/>
          </a:prstGeom>
        </p:spPr>
      </p:pic>
      <p:sp>
        <p:nvSpPr>
          <p:cNvPr id="61" name="Rectangle 60"/>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sp>
        <p:nvSpPr>
          <p:cNvPr id="68" name="TextBox 67"/>
          <p:cNvSpPr txBox="1"/>
          <p:nvPr/>
        </p:nvSpPr>
        <p:spPr>
          <a:xfrm>
            <a:off x="5664382" y="582600"/>
            <a:ext cx="3256215" cy="583882"/>
          </a:xfrm>
          <a:prstGeom prst="rect">
            <a:avLst/>
          </a:prstGeom>
          <a:noFill/>
        </p:spPr>
        <p:txBody>
          <a:bodyPr wrap="square" lIns="134464" tIns="107571" rIns="134464" bIns="107571" rtlCol="0">
            <a:spAutoFit/>
          </a:bodyPr>
          <a:lstStyle/>
          <a:p>
            <a:pPr defTabSz="685573" eaLnBrk="0" fontAlgn="base" hangingPunct="0">
              <a:lnSpc>
                <a:spcPct val="90000"/>
              </a:lnSpc>
              <a:spcBef>
                <a:spcPct val="0"/>
              </a:spcBef>
              <a:spcAft>
                <a:spcPts val="441"/>
              </a:spcAft>
              <a:defRPr/>
            </a:pPr>
            <a:r>
              <a:rPr lang="en-US" sz="2647" kern="1200" dirty="0">
                <a:solidFill>
                  <a:srgbClr val="0078D7"/>
                </a:solidFill>
                <a:latin typeface="Segoe UI Light"/>
                <a:ea typeface="MS PGothic" panose="020B0600070205080204" pitchFamily="34" charset="-128"/>
                <a:cs typeface="+mn-cs"/>
              </a:rPr>
              <a:t>Dev + IT productivity</a:t>
            </a:r>
          </a:p>
        </p:txBody>
      </p:sp>
      <p:pic>
        <p:nvPicPr>
          <p:cNvPr id="34" name="Picture 33"/>
          <p:cNvPicPr>
            <a:picLocks noChangeAspect="1"/>
          </p:cNvPicPr>
          <p:nvPr/>
        </p:nvPicPr>
        <p:blipFill>
          <a:blip r:embed="rId5"/>
          <a:stretch>
            <a:fillRect/>
          </a:stretch>
        </p:blipFill>
        <p:spPr>
          <a:xfrm>
            <a:off x="1804775" y="448119"/>
            <a:ext cx="1583261" cy="1369132"/>
          </a:xfrm>
          <a:prstGeom prst="rect">
            <a:avLst/>
          </a:prstGeom>
        </p:spPr>
      </p:pic>
      <p:sp>
        <p:nvSpPr>
          <p:cNvPr id="35" name="Rectangle 34"/>
          <p:cNvSpPr/>
          <p:nvPr/>
        </p:nvSpPr>
        <p:spPr>
          <a:xfrm>
            <a:off x="1816665" y="940180"/>
            <a:ext cx="1543273" cy="418063"/>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5700400" y="3220472"/>
            <a:ext cx="3065274" cy="1977387"/>
          </a:xfrm>
          <a:prstGeom prst="rect">
            <a:avLst/>
          </a:prstGeom>
        </p:spPr>
      </p:pic>
      <p:grpSp>
        <p:nvGrpSpPr>
          <p:cNvPr id="8" name="Group 7"/>
          <p:cNvGrpSpPr/>
          <p:nvPr/>
        </p:nvGrpSpPr>
        <p:grpSpPr>
          <a:xfrm>
            <a:off x="5827931" y="1230122"/>
            <a:ext cx="1936854" cy="1901037"/>
            <a:chOff x="7926390" y="1672554"/>
            <a:chExt cx="2634256" cy="2585542"/>
          </a:xfrm>
        </p:grpSpPr>
        <p:grpSp>
          <p:nvGrpSpPr>
            <p:cNvPr id="2" name="Group 1"/>
            <p:cNvGrpSpPr/>
            <p:nvPr/>
          </p:nvGrpSpPr>
          <p:grpSpPr>
            <a:xfrm>
              <a:off x="7926391" y="1672554"/>
              <a:ext cx="2634255" cy="2585542"/>
              <a:chOff x="7926391" y="1672554"/>
              <a:chExt cx="2634255" cy="2585542"/>
            </a:xfrm>
          </p:grpSpPr>
          <p:sp>
            <p:nvSpPr>
              <p:cNvPr id="3" name="TextBox 2"/>
              <p:cNvSpPr txBox="1"/>
              <p:nvPr/>
            </p:nvSpPr>
            <p:spPr>
              <a:xfrm>
                <a:off x="8213876" y="1672554"/>
                <a:ext cx="2346770" cy="2585542"/>
              </a:xfrm>
              <a:prstGeom prst="rect">
                <a:avLst/>
              </a:prstGeom>
              <a:noFill/>
            </p:spPr>
            <p:txBody>
              <a:bodyPr wrap="none" lIns="134464" tIns="107571" rIns="134464" bIns="107571" rtlCol="0">
                <a:spAutoFit/>
              </a:bodyPr>
              <a:lstStyle/>
              <a:p>
                <a:pPr defTabSz="685199" eaLnBrk="0" fontAlgn="base" hangingPunct="0">
                  <a:lnSpc>
                    <a:spcPct val="90000"/>
                  </a:lnSpc>
                  <a:spcBef>
                    <a:spcPct val="0"/>
                  </a:spcBef>
                  <a:spcAft>
                    <a:spcPts val="882"/>
                  </a:spcAft>
                  <a:defRPr/>
                </a:pPr>
                <a:r>
                  <a:rPr lang="en-US" sz="1765" kern="1200" dirty="0">
                    <a:solidFill>
                      <a:srgbClr val="505050"/>
                    </a:solidFill>
                    <a:latin typeface="Segoe UI" panose="020B0502040204020203" pitchFamily="34" charset="0"/>
                    <a:ea typeface="MS PGothic" panose="020B0600070205080204" pitchFamily="34" charset="-128"/>
                    <a:cs typeface="+mn-cs"/>
                  </a:rPr>
                  <a:t>Visual Studio</a:t>
                </a:r>
              </a:p>
              <a:p>
                <a:pPr defTabSz="685199" eaLnBrk="0" fontAlgn="base" hangingPunct="0">
                  <a:lnSpc>
                    <a:spcPct val="90000"/>
                  </a:lnSpc>
                  <a:spcBef>
                    <a:spcPct val="0"/>
                  </a:spcBef>
                  <a:spcAft>
                    <a:spcPts val="882"/>
                  </a:spcAft>
                  <a:defRPr/>
                </a:pPr>
                <a:r>
                  <a:rPr lang="en-US" sz="1765" kern="1200" dirty="0">
                    <a:solidFill>
                      <a:srgbClr val="505050"/>
                    </a:solidFill>
                    <a:latin typeface="Segoe UI" panose="020B0502040204020203" pitchFamily="34" charset="0"/>
                    <a:ea typeface="MS PGothic" panose="020B0600070205080204" pitchFamily="34" charset="-128"/>
                    <a:cs typeface="+mn-cs"/>
                  </a:rPr>
                  <a:t>GitHub</a:t>
                </a:r>
              </a:p>
              <a:p>
                <a:pPr defTabSz="685199" eaLnBrk="0" fontAlgn="base" hangingPunct="0">
                  <a:lnSpc>
                    <a:spcPct val="90000"/>
                  </a:lnSpc>
                  <a:spcBef>
                    <a:spcPct val="0"/>
                  </a:spcBef>
                  <a:spcAft>
                    <a:spcPts val="882"/>
                  </a:spcAft>
                  <a:defRPr/>
                </a:pPr>
                <a:r>
                  <a:rPr lang="en-US" sz="1765" kern="1200" dirty="0">
                    <a:solidFill>
                      <a:srgbClr val="505050"/>
                    </a:solidFill>
                    <a:latin typeface="Segoe UI" panose="020B0502040204020203" pitchFamily="34" charset="0"/>
                    <a:ea typeface="MS PGothic" panose="020B0600070205080204" pitchFamily="34" charset="-128"/>
                    <a:cs typeface="+mn-cs"/>
                  </a:rPr>
                  <a:t>Eclipse</a:t>
                </a:r>
              </a:p>
              <a:p>
                <a:pPr defTabSz="685199" eaLnBrk="0" fontAlgn="base" hangingPunct="0">
                  <a:lnSpc>
                    <a:spcPct val="90000"/>
                  </a:lnSpc>
                  <a:spcBef>
                    <a:spcPct val="0"/>
                  </a:spcBef>
                  <a:spcAft>
                    <a:spcPts val="882"/>
                  </a:spcAft>
                  <a:defRPr/>
                </a:pPr>
                <a:r>
                  <a:rPr lang="en-US" sz="1765" kern="1200" dirty="0">
                    <a:solidFill>
                      <a:srgbClr val="505050"/>
                    </a:solidFill>
                    <a:latin typeface="Segoe UI" panose="020B0502040204020203" pitchFamily="34" charset="0"/>
                    <a:ea typeface="MS PGothic" panose="020B0600070205080204" pitchFamily="34" charset="-128"/>
                    <a:cs typeface="+mn-cs"/>
                  </a:rPr>
                  <a:t>Chef + Puppet</a:t>
                </a:r>
              </a:p>
              <a:p>
                <a:pPr defTabSz="685199" eaLnBrk="0" fontAlgn="base" hangingPunct="0">
                  <a:lnSpc>
                    <a:spcPct val="90000"/>
                  </a:lnSpc>
                  <a:spcBef>
                    <a:spcPct val="0"/>
                  </a:spcBef>
                  <a:spcAft>
                    <a:spcPts val="882"/>
                  </a:spcAft>
                  <a:defRPr/>
                </a:pPr>
                <a:r>
                  <a:rPr lang="en-US" sz="1765" kern="1200" dirty="0" err="1">
                    <a:solidFill>
                      <a:srgbClr val="505050"/>
                    </a:solidFill>
                    <a:latin typeface="Segoe UI" panose="020B0502040204020203" pitchFamily="34" charset="0"/>
                    <a:ea typeface="MS PGothic" panose="020B0600070205080204" pitchFamily="34" charset="-128"/>
                    <a:cs typeface="+mn-cs"/>
                  </a:rPr>
                  <a:t>Powershell</a:t>
                </a:r>
                <a:endParaRPr lang="en-US" sz="1765" kern="1200" dirty="0">
                  <a:solidFill>
                    <a:srgbClr val="505050"/>
                  </a:solidFill>
                  <a:latin typeface="Segoe UI" panose="020B0502040204020203" pitchFamily="34" charset="0"/>
                  <a:ea typeface="MS PGothic" panose="020B0600070205080204" pitchFamily="34" charset="-128"/>
                  <a:cs typeface="+mn-cs"/>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pic>
        <p:nvPicPr>
          <p:cNvPr id="105" name="Picture 104"/>
          <p:cNvPicPr>
            <a:picLocks noChangeAspect="1"/>
          </p:cNvPicPr>
          <p:nvPr/>
        </p:nvPicPr>
        <p:blipFill>
          <a:blip r:embed="rId3"/>
          <a:stretch>
            <a:fillRect/>
          </a:stretch>
        </p:blipFill>
        <p:spPr>
          <a:xfrm>
            <a:off x="1799457" y="438759"/>
            <a:ext cx="1605225" cy="1390574"/>
          </a:xfrm>
          <a:prstGeom prst="rect">
            <a:avLst/>
          </a:prstGeom>
        </p:spPr>
      </p:pic>
      <p:pic>
        <p:nvPicPr>
          <p:cNvPr id="106" name="Picture 105"/>
          <p:cNvPicPr>
            <a:picLocks noChangeAspect="1"/>
          </p:cNvPicPr>
          <p:nvPr/>
        </p:nvPicPr>
        <p:blipFill>
          <a:blip r:embed="rId3"/>
          <a:stretch>
            <a:fillRect/>
          </a:stretch>
        </p:blipFill>
        <p:spPr>
          <a:xfrm>
            <a:off x="2976014" y="1119083"/>
            <a:ext cx="1605225" cy="1390574"/>
          </a:xfrm>
          <a:prstGeom prst="rect">
            <a:avLst/>
          </a:prstGeom>
        </p:spPr>
      </p:pic>
      <p:pic>
        <p:nvPicPr>
          <p:cNvPr id="107" name="Picture 106"/>
          <p:cNvPicPr>
            <a:picLocks noChangeAspect="1"/>
          </p:cNvPicPr>
          <p:nvPr/>
        </p:nvPicPr>
        <p:blipFill>
          <a:blip r:embed="rId3"/>
          <a:stretch>
            <a:fillRect/>
          </a:stretch>
        </p:blipFill>
        <p:spPr>
          <a:xfrm>
            <a:off x="1799457" y="3168053"/>
            <a:ext cx="1605225" cy="1390574"/>
          </a:xfrm>
          <a:prstGeom prst="rect">
            <a:avLst/>
          </a:prstGeom>
        </p:spPr>
      </p:pic>
      <p:pic>
        <p:nvPicPr>
          <p:cNvPr id="108" name="Picture 107"/>
          <p:cNvPicPr>
            <a:picLocks noChangeAspect="1"/>
          </p:cNvPicPr>
          <p:nvPr/>
        </p:nvPicPr>
        <p:blipFill>
          <a:blip r:embed="rId3"/>
          <a:stretch>
            <a:fillRect/>
          </a:stretch>
        </p:blipFill>
        <p:spPr>
          <a:xfrm>
            <a:off x="-553638" y="455315"/>
            <a:ext cx="1576357" cy="1365566"/>
          </a:xfrm>
          <a:prstGeom prst="rect">
            <a:avLst/>
          </a:prstGeom>
        </p:spPr>
      </p:pic>
      <p:pic>
        <p:nvPicPr>
          <p:cNvPr id="109" name="Picture 108"/>
          <p:cNvPicPr>
            <a:picLocks noChangeAspect="1"/>
          </p:cNvPicPr>
          <p:nvPr/>
        </p:nvPicPr>
        <p:blipFill>
          <a:blip r:embed="rId3"/>
          <a:stretch>
            <a:fillRect/>
          </a:stretch>
        </p:blipFill>
        <p:spPr>
          <a:xfrm>
            <a:off x="-549094" y="3177107"/>
            <a:ext cx="1576357" cy="1365566"/>
          </a:xfrm>
          <a:prstGeom prst="rect">
            <a:avLst/>
          </a:prstGeom>
        </p:spPr>
      </p:pic>
      <p:pic>
        <p:nvPicPr>
          <p:cNvPr id="110" name="Picture 109"/>
          <p:cNvPicPr>
            <a:picLocks noChangeAspect="1"/>
          </p:cNvPicPr>
          <p:nvPr/>
        </p:nvPicPr>
        <p:blipFill>
          <a:blip r:embed="rId3"/>
          <a:stretch>
            <a:fillRect/>
          </a:stretch>
        </p:blipFill>
        <p:spPr>
          <a:xfrm>
            <a:off x="-549094" y="1810546"/>
            <a:ext cx="1576357" cy="1372625"/>
          </a:xfrm>
          <a:prstGeom prst="rect">
            <a:avLst/>
          </a:prstGeom>
        </p:spPr>
      </p:pic>
      <p:grpSp>
        <p:nvGrpSpPr>
          <p:cNvPr id="111" name="Group 110"/>
          <p:cNvGrpSpPr/>
          <p:nvPr/>
        </p:nvGrpSpPr>
        <p:grpSpPr>
          <a:xfrm>
            <a:off x="1801937" y="1806068"/>
            <a:ext cx="1585995" cy="1371496"/>
            <a:chOff x="2450758" y="2455881"/>
            <a:chExt cx="2157064" cy="1865330"/>
          </a:xfrm>
        </p:grpSpPr>
        <p:pic>
          <p:nvPicPr>
            <p:cNvPr id="112" name="Picture 111"/>
            <p:cNvPicPr>
              <a:picLocks noChangeAspect="1"/>
            </p:cNvPicPr>
            <p:nvPr/>
          </p:nvPicPr>
          <p:blipFill>
            <a:blip r:embed="rId4"/>
            <a:stretch>
              <a:fillRect/>
            </a:stretch>
          </p:blipFill>
          <p:spPr>
            <a:xfrm>
              <a:off x="2450758" y="2455881"/>
              <a:ext cx="2157064" cy="1865330"/>
            </a:xfrm>
            <a:prstGeom prst="rect">
              <a:avLst/>
            </a:prstGeom>
          </p:spPr>
        </p:pic>
        <p:sp>
          <p:nvSpPr>
            <p:cNvPr id="113" name="Rectangle 112"/>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114" name="Group 113"/>
          <p:cNvGrpSpPr/>
          <p:nvPr/>
        </p:nvGrpSpPr>
        <p:grpSpPr>
          <a:xfrm>
            <a:off x="622755" y="2491996"/>
            <a:ext cx="1585995" cy="1371496"/>
            <a:chOff x="846989" y="3388791"/>
            <a:chExt cx="2157064" cy="1865330"/>
          </a:xfrm>
        </p:grpSpPr>
        <p:pic>
          <p:nvPicPr>
            <p:cNvPr id="115" name="Picture 114"/>
            <p:cNvPicPr>
              <a:picLocks noChangeAspect="1"/>
            </p:cNvPicPr>
            <p:nvPr/>
          </p:nvPicPr>
          <p:blipFill>
            <a:blip r:embed="rId4"/>
            <a:stretch>
              <a:fillRect/>
            </a:stretch>
          </p:blipFill>
          <p:spPr>
            <a:xfrm>
              <a:off x="846989" y="3388791"/>
              <a:ext cx="2157064" cy="1865330"/>
            </a:xfrm>
            <a:prstGeom prst="rect">
              <a:avLst/>
            </a:prstGeom>
          </p:spPr>
        </p:pic>
        <p:sp>
          <p:nvSpPr>
            <p:cNvPr id="116" name="Rectangle 115"/>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117" name="Group 116"/>
          <p:cNvGrpSpPr/>
          <p:nvPr/>
        </p:nvGrpSpPr>
        <p:grpSpPr>
          <a:xfrm>
            <a:off x="617748" y="1132504"/>
            <a:ext cx="1585995" cy="1371496"/>
            <a:chOff x="840179" y="1547221"/>
            <a:chExt cx="2157064" cy="1865330"/>
          </a:xfrm>
        </p:grpSpPr>
        <p:pic>
          <p:nvPicPr>
            <p:cNvPr id="118" name="Picture 117"/>
            <p:cNvPicPr>
              <a:picLocks noChangeAspect="1"/>
            </p:cNvPicPr>
            <p:nvPr/>
          </p:nvPicPr>
          <p:blipFill>
            <a:blip r:embed="rId4"/>
            <a:stretch>
              <a:fillRect/>
            </a:stretch>
          </p:blipFill>
          <p:spPr>
            <a:xfrm>
              <a:off x="840179" y="1547221"/>
              <a:ext cx="2157064" cy="1865330"/>
            </a:xfrm>
            <a:prstGeom prst="rect">
              <a:avLst/>
            </a:prstGeom>
          </p:spPr>
        </p:pic>
        <p:sp>
          <p:nvSpPr>
            <p:cNvPr id="119" name="Rectangle 118"/>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120" name="Picture 119"/>
          <p:cNvPicPr>
            <a:picLocks noChangeAspect="1"/>
          </p:cNvPicPr>
          <p:nvPr/>
        </p:nvPicPr>
        <p:blipFill>
          <a:blip r:embed="rId4"/>
          <a:stretch>
            <a:fillRect/>
          </a:stretch>
        </p:blipFill>
        <p:spPr>
          <a:xfrm>
            <a:off x="2983571" y="1126175"/>
            <a:ext cx="1585995" cy="1371496"/>
          </a:xfrm>
          <a:prstGeom prst="rect">
            <a:avLst/>
          </a:prstGeom>
        </p:spPr>
      </p:pic>
      <p:sp>
        <p:nvSpPr>
          <p:cNvPr id="121" name="Rectangle 120"/>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pic>
        <p:nvPicPr>
          <p:cNvPr id="122" name="Picture 121"/>
          <p:cNvPicPr>
            <a:picLocks noChangeAspect="1"/>
          </p:cNvPicPr>
          <p:nvPr/>
        </p:nvPicPr>
        <p:blipFill>
          <a:blip r:embed="rId5"/>
          <a:stretch>
            <a:fillRect/>
          </a:stretch>
        </p:blipFill>
        <p:spPr>
          <a:xfrm>
            <a:off x="2988348" y="2488325"/>
            <a:ext cx="1583261" cy="1369132"/>
          </a:xfrm>
          <a:prstGeom prst="rect">
            <a:avLst/>
          </a:prstGeom>
        </p:spPr>
      </p:pic>
      <p:sp>
        <p:nvSpPr>
          <p:cNvPr id="123" name="Rectangle 122"/>
          <p:cNvSpPr/>
          <p:nvPr/>
        </p:nvSpPr>
        <p:spPr>
          <a:xfrm>
            <a:off x="3209180" y="3049146"/>
            <a:ext cx="1103187" cy="275717"/>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Trustworthy</a:t>
            </a:r>
          </a:p>
        </p:txBody>
      </p:sp>
      <p:pic>
        <p:nvPicPr>
          <p:cNvPr id="124" name="Picture 123"/>
          <p:cNvPicPr>
            <a:picLocks noChangeAspect="1"/>
          </p:cNvPicPr>
          <p:nvPr/>
        </p:nvPicPr>
        <p:blipFill>
          <a:blip r:embed="rId4"/>
          <a:stretch>
            <a:fillRect/>
          </a:stretch>
        </p:blipFill>
        <p:spPr>
          <a:xfrm>
            <a:off x="1804065" y="3166721"/>
            <a:ext cx="1585995" cy="1371496"/>
          </a:xfrm>
          <a:prstGeom prst="rect">
            <a:avLst/>
          </a:prstGeom>
        </p:spPr>
      </p:pic>
      <p:grpSp>
        <p:nvGrpSpPr>
          <p:cNvPr id="125" name="Group 124"/>
          <p:cNvGrpSpPr/>
          <p:nvPr/>
        </p:nvGrpSpPr>
        <p:grpSpPr>
          <a:xfrm>
            <a:off x="1801823" y="450216"/>
            <a:ext cx="1585995" cy="1371496"/>
            <a:chOff x="4043295" y="3385445"/>
            <a:chExt cx="2157064" cy="1865330"/>
          </a:xfrm>
        </p:grpSpPr>
        <p:pic>
          <p:nvPicPr>
            <p:cNvPr id="126" name="Picture 125"/>
            <p:cNvPicPr>
              <a:picLocks noChangeAspect="1"/>
            </p:cNvPicPr>
            <p:nvPr/>
          </p:nvPicPr>
          <p:blipFill>
            <a:blip r:embed="rId4"/>
            <a:stretch>
              <a:fillRect/>
            </a:stretch>
          </p:blipFill>
          <p:spPr>
            <a:xfrm>
              <a:off x="4043295" y="3385445"/>
              <a:ext cx="2157064" cy="1865330"/>
            </a:xfrm>
            <a:prstGeom prst="rect">
              <a:avLst/>
            </a:prstGeom>
          </p:spPr>
        </p:pic>
        <p:sp>
          <p:nvSpPr>
            <p:cNvPr id="127" name="Rectangle 126"/>
            <p:cNvSpPr/>
            <p:nvPr/>
          </p:nvSpPr>
          <p:spPr>
            <a:xfrm>
              <a:off x="4177354" y="4059704"/>
              <a:ext cx="1895873" cy="568595"/>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Developer &amp; IT productivity </a:t>
              </a:r>
            </a:p>
          </p:txBody>
        </p:sp>
      </p:grpSp>
      <p:pic>
        <p:nvPicPr>
          <p:cNvPr id="129" name="Picture 128"/>
          <p:cNvPicPr>
            <a:picLocks noChangeAspect="1"/>
          </p:cNvPicPr>
          <p:nvPr/>
        </p:nvPicPr>
        <p:blipFill>
          <a:blip r:embed="rId4"/>
          <a:stretch>
            <a:fillRect/>
          </a:stretch>
        </p:blipFill>
        <p:spPr>
          <a:xfrm>
            <a:off x="2983571" y="2482608"/>
            <a:ext cx="1585995" cy="1371496"/>
          </a:xfrm>
          <a:prstGeom prst="rect">
            <a:avLst/>
          </a:prstGeom>
        </p:spPr>
      </p:pic>
      <p:grpSp>
        <p:nvGrpSpPr>
          <p:cNvPr id="4" name="Group 3"/>
          <p:cNvGrpSpPr/>
          <p:nvPr/>
        </p:nvGrpSpPr>
        <p:grpSpPr>
          <a:xfrm>
            <a:off x="1801248" y="447721"/>
            <a:ext cx="1587143" cy="1369132"/>
            <a:chOff x="1808232" y="415457"/>
            <a:chExt cx="1587143" cy="1369132"/>
          </a:xfrm>
        </p:grpSpPr>
        <p:pic>
          <p:nvPicPr>
            <p:cNvPr id="132" name="Picture 131"/>
            <p:cNvPicPr>
              <a:picLocks noChangeAspect="1"/>
            </p:cNvPicPr>
            <p:nvPr/>
          </p:nvPicPr>
          <p:blipFill>
            <a:blip r:embed="rId5"/>
            <a:stretch>
              <a:fillRect/>
            </a:stretch>
          </p:blipFill>
          <p:spPr>
            <a:xfrm>
              <a:off x="1812114" y="415457"/>
              <a:ext cx="1583261" cy="1369132"/>
            </a:xfrm>
            <a:prstGeom prst="rect">
              <a:avLst/>
            </a:prstGeom>
          </p:spPr>
        </p:pic>
        <p:sp>
          <p:nvSpPr>
            <p:cNvPr id="133" name="Rectangle 132"/>
            <p:cNvSpPr/>
            <p:nvPr/>
          </p:nvSpPr>
          <p:spPr>
            <a:xfrm>
              <a:off x="1808232" y="940674"/>
              <a:ext cx="1543273" cy="418063"/>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Developer &amp; IT productivity </a:t>
              </a:r>
            </a:p>
          </p:txBody>
        </p:sp>
      </p:grpSp>
    </p:spTree>
    <p:extLst>
      <p:ext uri="{BB962C8B-B14F-4D97-AF65-F5344CB8AC3E}">
        <p14:creationId xmlns:p14="http://schemas.microsoft.com/office/powerpoint/2010/main" val="1775948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25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P spid="12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p:cNvSpPr/>
          <p:nvPr/>
        </p:nvSpPr>
        <p:spPr bwMode="auto">
          <a:xfrm rot="18900000">
            <a:off x="5075618" y="2096561"/>
            <a:ext cx="855085" cy="8550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p:cNvSpPr/>
          <p:nvPr/>
        </p:nvSpPr>
        <p:spPr bwMode="auto">
          <a:xfrm>
            <a:off x="5178954" y="366"/>
            <a:ext cx="3965046"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613432" y="3845726"/>
            <a:ext cx="1587195" cy="1374954"/>
          </a:xfrm>
          <a:prstGeom prst="rect">
            <a:avLst/>
          </a:prstGeom>
        </p:spPr>
      </p:pic>
      <p:pic>
        <p:nvPicPr>
          <p:cNvPr id="88" name="Picture 87"/>
          <p:cNvPicPr>
            <a:picLocks noChangeAspect="1"/>
          </p:cNvPicPr>
          <p:nvPr/>
        </p:nvPicPr>
        <p:blipFill>
          <a:blip r:embed="rId3"/>
          <a:stretch>
            <a:fillRect/>
          </a:stretch>
        </p:blipFill>
        <p:spPr>
          <a:xfrm>
            <a:off x="622720" y="-212526"/>
            <a:ext cx="1576357" cy="1365566"/>
          </a:xfrm>
          <a:prstGeom prst="rect">
            <a:avLst/>
          </a:prstGeom>
        </p:spPr>
      </p:pic>
      <p:pic>
        <p:nvPicPr>
          <p:cNvPr id="89" name="Picture 88"/>
          <p:cNvPicPr>
            <a:picLocks noChangeAspect="1"/>
          </p:cNvPicPr>
          <p:nvPr/>
        </p:nvPicPr>
        <p:blipFill>
          <a:blip r:embed="rId3"/>
          <a:stretch>
            <a:fillRect/>
          </a:stretch>
        </p:blipFill>
        <p:spPr>
          <a:xfrm>
            <a:off x="1799457" y="438759"/>
            <a:ext cx="1605225" cy="1390574"/>
          </a:xfrm>
          <a:prstGeom prst="rect">
            <a:avLst/>
          </a:prstGeom>
        </p:spPr>
      </p:pic>
      <p:pic>
        <p:nvPicPr>
          <p:cNvPr id="90" name="Picture 89"/>
          <p:cNvPicPr>
            <a:picLocks noChangeAspect="1"/>
          </p:cNvPicPr>
          <p:nvPr/>
        </p:nvPicPr>
        <p:blipFill>
          <a:blip r:embed="rId3"/>
          <a:stretch>
            <a:fillRect/>
          </a:stretch>
        </p:blipFill>
        <p:spPr>
          <a:xfrm>
            <a:off x="2976014" y="1119083"/>
            <a:ext cx="1605225" cy="1390574"/>
          </a:xfrm>
          <a:prstGeom prst="rect">
            <a:avLst/>
          </a:prstGeom>
        </p:spPr>
      </p:pic>
      <p:sp>
        <p:nvSpPr>
          <p:cNvPr id="45" name="Hexagon 44"/>
          <p:cNvSpPr/>
          <p:nvPr/>
        </p:nvSpPr>
        <p:spPr bwMode="auto">
          <a:xfrm>
            <a:off x="4811615" y="687850"/>
            <a:ext cx="1522259" cy="131229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75" eaLnBrk="0" fontAlgn="base" hangingPunct="0">
              <a:lnSpc>
                <a:spcPct val="90000"/>
              </a:lnSpc>
              <a:spcBef>
                <a:spcPct val="0"/>
              </a:spcBef>
              <a:spcAft>
                <a:spcPct val="0"/>
              </a:spcAft>
              <a:defRPr/>
            </a:pPr>
            <a:endParaRPr lang="en-US" sz="1102" kern="120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553638" y="455315"/>
            <a:ext cx="1576357" cy="1365566"/>
          </a:xfrm>
          <a:prstGeom prst="rect">
            <a:avLst/>
          </a:prstGeom>
        </p:spPr>
      </p:pic>
      <p:pic>
        <p:nvPicPr>
          <p:cNvPr id="73" name="Picture 72"/>
          <p:cNvPicPr>
            <a:picLocks noChangeAspect="1"/>
          </p:cNvPicPr>
          <p:nvPr/>
        </p:nvPicPr>
        <p:blipFill>
          <a:blip r:embed="rId3"/>
          <a:stretch>
            <a:fillRect/>
          </a:stretch>
        </p:blipFill>
        <p:spPr>
          <a:xfrm>
            <a:off x="-553637" y="-889322"/>
            <a:ext cx="1576357" cy="1365566"/>
          </a:xfrm>
          <a:prstGeom prst="rect">
            <a:avLst/>
          </a:prstGeom>
        </p:spPr>
      </p:pic>
      <p:pic>
        <p:nvPicPr>
          <p:cNvPr id="74" name="Picture 73"/>
          <p:cNvPicPr>
            <a:picLocks noChangeAspect="1"/>
          </p:cNvPicPr>
          <p:nvPr/>
        </p:nvPicPr>
        <p:blipFill>
          <a:blip r:embed="rId3"/>
          <a:stretch>
            <a:fillRect/>
          </a:stretch>
        </p:blipFill>
        <p:spPr>
          <a:xfrm>
            <a:off x="-549094" y="3177107"/>
            <a:ext cx="1576357" cy="1365566"/>
          </a:xfrm>
          <a:prstGeom prst="rect">
            <a:avLst/>
          </a:prstGeom>
        </p:spPr>
      </p:pic>
      <p:pic>
        <p:nvPicPr>
          <p:cNvPr id="75" name="Picture 74"/>
          <p:cNvPicPr>
            <a:picLocks noChangeAspect="1"/>
          </p:cNvPicPr>
          <p:nvPr/>
        </p:nvPicPr>
        <p:blipFill>
          <a:blip r:embed="rId3"/>
          <a:stretch>
            <a:fillRect/>
          </a:stretch>
        </p:blipFill>
        <p:spPr>
          <a:xfrm>
            <a:off x="-549094" y="1810546"/>
            <a:ext cx="1576357" cy="1372625"/>
          </a:xfrm>
          <a:prstGeom prst="rect">
            <a:avLst/>
          </a:prstGeom>
        </p:spPr>
      </p:pic>
      <p:sp>
        <p:nvSpPr>
          <p:cNvPr id="76" name="Rectangle 75"/>
          <p:cNvSpPr/>
          <p:nvPr/>
        </p:nvSpPr>
        <p:spPr bwMode="auto">
          <a:xfrm>
            <a:off x="0" y="366"/>
            <a:ext cx="4840861" cy="5142770"/>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7" name="Group 76"/>
          <p:cNvGrpSpPr/>
          <p:nvPr/>
        </p:nvGrpSpPr>
        <p:grpSpPr>
          <a:xfrm>
            <a:off x="1801937" y="1806068"/>
            <a:ext cx="1585995" cy="1371496"/>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80" name="Group 79"/>
          <p:cNvGrpSpPr/>
          <p:nvPr/>
        </p:nvGrpSpPr>
        <p:grpSpPr>
          <a:xfrm>
            <a:off x="622755" y="2491996"/>
            <a:ext cx="1585995" cy="1371496"/>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83" name="Group 82"/>
          <p:cNvGrpSpPr/>
          <p:nvPr/>
        </p:nvGrpSpPr>
        <p:grpSpPr>
          <a:xfrm>
            <a:off x="617748" y="1132504"/>
            <a:ext cx="1585995" cy="1371496"/>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550592" y="4525694"/>
            <a:ext cx="1576357" cy="1365566"/>
          </a:xfrm>
          <a:prstGeom prst="rect">
            <a:avLst/>
          </a:prstGeom>
        </p:spPr>
      </p:pic>
      <p:pic>
        <p:nvPicPr>
          <p:cNvPr id="66" name="Picture 65"/>
          <p:cNvPicPr>
            <a:picLocks noChangeAspect="1"/>
          </p:cNvPicPr>
          <p:nvPr/>
        </p:nvPicPr>
        <p:blipFill>
          <a:blip r:embed="rId4"/>
          <a:stretch>
            <a:fillRect/>
          </a:stretch>
        </p:blipFill>
        <p:spPr>
          <a:xfrm>
            <a:off x="2983571" y="1126175"/>
            <a:ext cx="1585995" cy="1371496"/>
          </a:xfrm>
          <a:prstGeom prst="rect">
            <a:avLst/>
          </a:prstGeom>
        </p:spPr>
      </p:pic>
      <p:sp>
        <p:nvSpPr>
          <p:cNvPr id="61" name="Rectangle 60"/>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1804775" y="3170332"/>
            <a:ext cx="1583261" cy="1369132"/>
          </a:xfrm>
          <a:prstGeom prst="rect">
            <a:avLst/>
          </a:prstGeom>
        </p:spPr>
      </p:pic>
      <p:sp>
        <p:nvSpPr>
          <p:cNvPr id="48" name="Rectangle 47"/>
          <p:cNvSpPr/>
          <p:nvPr/>
        </p:nvSpPr>
        <p:spPr>
          <a:xfrm>
            <a:off x="1816665" y="3664839"/>
            <a:ext cx="1543273" cy="418063"/>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Platform for SaaS extensibility</a:t>
            </a:r>
          </a:p>
        </p:txBody>
      </p:sp>
      <p:sp>
        <p:nvSpPr>
          <p:cNvPr id="68" name="TextBox 67"/>
          <p:cNvSpPr txBox="1"/>
          <p:nvPr/>
        </p:nvSpPr>
        <p:spPr>
          <a:xfrm>
            <a:off x="5356372" y="582599"/>
            <a:ext cx="3600243" cy="624534"/>
          </a:xfrm>
          <a:prstGeom prst="rect">
            <a:avLst/>
          </a:prstGeom>
          <a:noFill/>
        </p:spPr>
        <p:txBody>
          <a:bodyPr wrap="square" lIns="134464" tIns="107571" rIns="134464" bIns="107571" rtlCol="0">
            <a:spAutoFit/>
          </a:bodyPr>
          <a:lstStyle/>
          <a:p>
            <a:pPr defTabSz="685573" eaLnBrk="0" fontAlgn="base" hangingPunct="0">
              <a:lnSpc>
                <a:spcPct val="90000"/>
              </a:lnSpc>
              <a:spcBef>
                <a:spcPct val="0"/>
              </a:spcBef>
              <a:spcAft>
                <a:spcPts val="441"/>
              </a:spcAft>
              <a:defRPr/>
            </a:pPr>
            <a:r>
              <a:rPr lang="en-US" sz="2941" kern="1200" dirty="0">
                <a:solidFill>
                  <a:srgbClr val="0078D7"/>
                </a:solidFill>
                <a:latin typeface="Segoe UI Light"/>
                <a:ea typeface="MS PGothic" panose="020B0600070205080204" pitchFamily="34" charset="-128"/>
                <a:cs typeface="+mn-cs"/>
              </a:rPr>
              <a:t>SaaS extensibility</a:t>
            </a:r>
          </a:p>
        </p:txBody>
      </p:sp>
      <p:sp>
        <p:nvSpPr>
          <p:cNvPr id="10" name="Rectangle 9"/>
          <p:cNvSpPr/>
          <p:nvPr/>
        </p:nvSpPr>
        <p:spPr bwMode="auto">
          <a:xfrm>
            <a:off x="6791393" y="1604859"/>
            <a:ext cx="711294" cy="711294"/>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p:cNvSpPr/>
          <p:nvPr/>
        </p:nvSpPr>
        <p:spPr bwMode="auto">
          <a:xfrm>
            <a:off x="7921668" y="1806068"/>
            <a:ext cx="305466" cy="305466"/>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Rectangle 49"/>
          <p:cNvSpPr/>
          <p:nvPr/>
        </p:nvSpPr>
        <p:spPr bwMode="auto">
          <a:xfrm>
            <a:off x="6654853" y="1397341"/>
            <a:ext cx="350775" cy="350775"/>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8321161" y="2189484"/>
            <a:ext cx="350775" cy="35077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7346786" y="1250674"/>
            <a:ext cx="305466" cy="305466"/>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8145774" y="1692659"/>
            <a:ext cx="224001" cy="224001"/>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p:cNvGrpSpPr/>
          <p:nvPr/>
        </p:nvGrpSpPr>
        <p:grpSpPr>
          <a:xfrm>
            <a:off x="5549043" y="1429119"/>
            <a:ext cx="3015712" cy="3346136"/>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1801823" y="450216"/>
            <a:ext cx="1585995" cy="1371496"/>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4"/>
              <a:ext cx="1895873" cy="568595"/>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Developer &amp; IT productivity </a:t>
              </a:r>
            </a:p>
          </p:txBody>
        </p:sp>
      </p:grpSp>
      <p:pic>
        <p:nvPicPr>
          <p:cNvPr id="62" name="Picture 61"/>
          <p:cNvPicPr>
            <a:picLocks noChangeAspect="1"/>
          </p:cNvPicPr>
          <p:nvPr/>
        </p:nvPicPr>
        <p:blipFill>
          <a:blip r:embed="rId3"/>
          <a:stretch>
            <a:fillRect/>
          </a:stretch>
        </p:blipFill>
        <p:spPr>
          <a:xfrm>
            <a:off x="1799457" y="438759"/>
            <a:ext cx="1605225" cy="1390574"/>
          </a:xfrm>
          <a:prstGeom prst="rect">
            <a:avLst/>
          </a:prstGeom>
        </p:spPr>
      </p:pic>
      <p:pic>
        <p:nvPicPr>
          <p:cNvPr id="64" name="Picture 63"/>
          <p:cNvPicPr>
            <a:picLocks noChangeAspect="1"/>
          </p:cNvPicPr>
          <p:nvPr/>
        </p:nvPicPr>
        <p:blipFill>
          <a:blip r:embed="rId3"/>
          <a:stretch>
            <a:fillRect/>
          </a:stretch>
        </p:blipFill>
        <p:spPr>
          <a:xfrm>
            <a:off x="2976014" y="1119083"/>
            <a:ext cx="1605225" cy="1390574"/>
          </a:xfrm>
          <a:prstGeom prst="rect">
            <a:avLst/>
          </a:prstGeom>
        </p:spPr>
      </p:pic>
      <p:pic>
        <p:nvPicPr>
          <p:cNvPr id="65" name="Picture 64"/>
          <p:cNvPicPr>
            <a:picLocks noChangeAspect="1"/>
          </p:cNvPicPr>
          <p:nvPr/>
        </p:nvPicPr>
        <p:blipFill>
          <a:blip r:embed="rId3"/>
          <a:stretch>
            <a:fillRect/>
          </a:stretch>
        </p:blipFill>
        <p:spPr>
          <a:xfrm>
            <a:off x="1799457" y="3168053"/>
            <a:ext cx="1605225" cy="1390574"/>
          </a:xfrm>
          <a:prstGeom prst="rect">
            <a:avLst/>
          </a:prstGeom>
        </p:spPr>
      </p:pic>
      <p:pic>
        <p:nvPicPr>
          <p:cNvPr id="67" name="Picture 66"/>
          <p:cNvPicPr>
            <a:picLocks noChangeAspect="1"/>
          </p:cNvPicPr>
          <p:nvPr/>
        </p:nvPicPr>
        <p:blipFill>
          <a:blip r:embed="rId3"/>
          <a:stretch>
            <a:fillRect/>
          </a:stretch>
        </p:blipFill>
        <p:spPr>
          <a:xfrm>
            <a:off x="-553638" y="455315"/>
            <a:ext cx="1576357" cy="1365566"/>
          </a:xfrm>
          <a:prstGeom prst="rect">
            <a:avLst/>
          </a:prstGeom>
        </p:spPr>
      </p:pic>
      <p:pic>
        <p:nvPicPr>
          <p:cNvPr id="69" name="Picture 68"/>
          <p:cNvPicPr>
            <a:picLocks noChangeAspect="1"/>
          </p:cNvPicPr>
          <p:nvPr/>
        </p:nvPicPr>
        <p:blipFill>
          <a:blip r:embed="rId3"/>
          <a:stretch>
            <a:fillRect/>
          </a:stretch>
        </p:blipFill>
        <p:spPr>
          <a:xfrm>
            <a:off x="-549094" y="3177107"/>
            <a:ext cx="1576357" cy="1365566"/>
          </a:xfrm>
          <a:prstGeom prst="rect">
            <a:avLst/>
          </a:prstGeom>
        </p:spPr>
      </p:pic>
      <p:pic>
        <p:nvPicPr>
          <p:cNvPr id="70" name="Picture 69"/>
          <p:cNvPicPr>
            <a:picLocks noChangeAspect="1"/>
          </p:cNvPicPr>
          <p:nvPr/>
        </p:nvPicPr>
        <p:blipFill>
          <a:blip r:embed="rId3"/>
          <a:stretch>
            <a:fillRect/>
          </a:stretch>
        </p:blipFill>
        <p:spPr>
          <a:xfrm>
            <a:off x="-549094" y="1810546"/>
            <a:ext cx="1576357" cy="1372625"/>
          </a:xfrm>
          <a:prstGeom prst="rect">
            <a:avLst/>
          </a:prstGeom>
        </p:spPr>
      </p:pic>
      <p:grpSp>
        <p:nvGrpSpPr>
          <p:cNvPr id="71" name="Group 70"/>
          <p:cNvGrpSpPr/>
          <p:nvPr/>
        </p:nvGrpSpPr>
        <p:grpSpPr>
          <a:xfrm>
            <a:off x="1801937" y="1806068"/>
            <a:ext cx="1585995" cy="1371496"/>
            <a:chOff x="2450758" y="2455881"/>
            <a:chExt cx="2157064" cy="1865330"/>
          </a:xfrm>
        </p:grpSpPr>
        <p:pic>
          <p:nvPicPr>
            <p:cNvPr id="72" name="Picture 71"/>
            <p:cNvPicPr>
              <a:picLocks noChangeAspect="1"/>
            </p:cNvPicPr>
            <p:nvPr/>
          </p:nvPicPr>
          <p:blipFill>
            <a:blip r:embed="rId4"/>
            <a:stretch>
              <a:fillRect/>
            </a:stretch>
          </p:blipFill>
          <p:spPr>
            <a:xfrm>
              <a:off x="2450758" y="2455881"/>
              <a:ext cx="2157064" cy="1865330"/>
            </a:xfrm>
            <a:prstGeom prst="rect">
              <a:avLst/>
            </a:prstGeom>
          </p:spPr>
        </p:pic>
        <p:sp>
          <p:nvSpPr>
            <p:cNvPr id="91" name="Rectangle 90"/>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92" name="Group 91"/>
          <p:cNvGrpSpPr/>
          <p:nvPr/>
        </p:nvGrpSpPr>
        <p:grpSpPr>
          <a:xfrm>
            <a:off x="622755" y="2491996"/>
            <a:ext cx="1585995" cy="1371496"/>
            <a:chOff x="846989" y="3388791"/>
            <a:chExt cx="2157064" cy="1865330"/>
          </a:xfrm>
        </p:grpSpPr>
        <p:pic>
          <p:nvPicPr>
            <p:cNvPr id="93" name="Picture 92"/>
            <p:cNvPicPr>
              <a:picLocks noChangeAspect="1"/>
            </p:cNvPicPr>
            <p:nvPr/>
          </p:nvPicPr>
          <p:blipFill>
            <a:blip r:embed="rId4"/>
            <a:stretch>
              <a:fillRect/>
            </a:stretch>
          </p:blipFill>
          <p:spPr>
            <a:xfrm>
              <a:off x="846989" y="3388791"/>
              <a:ext cx="2157064" cy="1865330"/>
            </a:xfrm>
            <a:prstGeom prst="rect">
              <a:avLst/>
            </a:prstGeom>
          </p:spPr>
        </p:pic>
        <p:sp>
          <p:nvSpPr>
            <p:cNvPr id="94" name="Rectangle 93"/>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95" name="Group 94"/>
          <p:cNvGrpSpPr/>
          <p:nvPr/>
        </p:nvGrpSpPr>
        <p:grpSpPr>
          <a:xfrm>
            <a:off x="617748" y="1132504"/>
            <a:ext cx="1585995" cy="1371496"/>
            <a:chOff x="840179" y="1547221"/>
            <a:chExt cx="2157064" cy="1865330"/>
          </a:xfrm>
        </p:grpSpPr>
        <p:pic>
          <p:nvPicPr>
            <p:cNvPr id="96" name="Picture 95"/>
            <p:cNvPicPr>
              <a:picLocks noChangeAspect="1"/>
            </p:cNvPicPr>
            <p:nvPr/>
          </p:nvPicPr>
          <p:blipFill>
            <a:blip r:embed="rId4"/>
            <a:stretch>
              <a:fillRect/>
            </a:stretch>
          </p:blipFill>
          <p:spPr>
            <a:xfrm>
              <a:off x="840179" y="1547221"/>
              <a:ext cx="2157064" cy="1865330"/>
            </a:xfrm>
            <a:prstGeom prst="rect">
              <a:avLst/>
            </a:prstGeom>
          </p:spPr>
        </p:pic>
        <p:sp>
          <p:nvSpPr>
            <p:cNvPr id="97" name="Rectangle 96"/>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98" name="Picture 97"/>
          <p:cNvPicPr>
            <a:picLocks noChangeAspect="1"/>
          </p:cNvPicPr>
          <p:nvPr/>
        </p:nvPicPr>
        <p:blipFill>
          <a:blip r:embed="rId4"/>
          <a:stretch>
            <a:fillRect/>
          </a:stretch>
        </p:blipFill>
        <p:spPr>
          <a:xfrm>
            <a:off x="2983571" y="1126175"/>
            <a:ext cx="1585995" cy="1371496"/>
          </a:xfrm>
          <a:prstGeom prst="rect">
            <a:avLst/>
          </a:prstGeom>
        </p:spPr>
      </p:pic>
      <p:sp>
        <p:nvSpPr>
          <p:cNvPr id="99" name="Rectangle 98"/>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pic>
        <p:nvPicPr>
          <p:cNvPr id="103" name="Picture 102"/>
          <p:cNvPicPr>
            <a:picLocks noChangeAspect="1"/>
          </p:cNvPicPr>
          <p:nvPr/>
        </p:nvPicPr>
        <p:blipFill>
          <a:blip r:embed="rId4"/>
          <a:stretch>
            <a:fillRect/>
          </a:stretch>
        </p:blipFill>
        <p:spPr>
          <a:xfrm>
            <a:off x="1804065" y="3166721"/>
            <a:ext cx="1585995" cy="1371496"/>
          </a:xfrm>
          <a:prstGeom prst="rect">
            <a:avLst/>
          </a:prstGeom>
        </p:spPr>
      </p:pic>
      <p:grpSp>
        <p:nvGrpSpPr>
          <p:cNvPr id="104" name="Group 103"/>
          <p:cNvGrpSpPr/>
          <p:nvPr/>
        </p:nvGrpSpPr>
        <p:grpSpPr>
          <a:xfrm>
            <a:off x="1801823" y="450216"/>
            <a:ext cx="1585995" cy="1371496"/>
            <a:chOff x="4043295" y="3385445"/>
            <a:chExt cx="2157064" cy="1865330"/>
          </a:xfrm>
        </p:grpSpPr>
        <p:pic>
          <p:nvPicPr>
            <p:cNvPr id="105" name="Picture 104"/>
            <p:cNvPicPr>
              <a:picLocks noChangeAspect="1"/>
            </p:cNvPicPr>
            <p:nvPr/>
          </p:nvPicPr>
          <p:blipFill>
            <a:blip r:embed="rId4"/>
            <a:stretch>
              <a:fillRect/>
            </a:stretch>
          </p:blipFill>
          <p:spPr>
            <a:xfrm>
              <a:off x="4043295" y="3385445"/>
              <a:ext cx="2157064" cy="1865330"/>
            </a:xfrm>
            <a:prstGeom prst="rect">
              <a:avLst/>
            </a:prstGeom>
          </p:spPr>
        </p:pic>
        <p:sp>
          <p:nvSpPr>
            <p:cNvPr id="106" name="Rectangle 105"/>
            <p:cNvSpPr/>
            <p:nvPr/>
          </p:nvSpPr>
          <p:spPr>
            <a:xfrm>
              <a:off x="4177354" y="4059704"/>
              <a:ext cx="1895873" cy="568595"/>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Developer &amp; IT productivity </a:t>
              </a:r>
            </a:p>
          </p:txBody>
        </p:sp>
      </p:grpSp>
      <p:pic>
        <p:nvPicPr>
          <p:cNvPr id="108" name="Picture 107"/>
          <p:cNvPicPr>
            <a:picLocks noChangeAspect="1"/>
          </p:cNvPicPr>
          <p:nvPr/>
        </p:nvPicPr>
        <p:blipFill>
          <a:blip r:embed="rId4"/>
          <a:stretch>
            <a:fillRect/>
          </a:stretch>
        </p:blipFill>
        <p:spPr>
          <a:xfrm>
            <a:off x="2985406" y="2488258"/>
            <a:ext cx="1585995" cy="1371496"/>
          </a:xfrm>
          <a:prstGeom prst="rect">
            <a:avLst/>
          </a:prstGeom>
        </p:spPr>
      </p:pic>
      <p:sp>
        <p:nvSpPr>
          <p:cNvPr id="110" name="Rectangle 109"/>
          <p:cNvSpPr/>
          <p:nvPr/>
        </p:nvSpPr>
        <p:spPr>
          <a:xfrm>
            <a:off x="1871779" y="3733260"/>
            <a:ext cx="1418978" cy="418063"/>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Platform for SaaS </a:t>
            </a:r>
            <a:b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extensibility</a:t>
            </a:r>
          </a:p>
        </p:txBody>
      </p:sp>
      <p:grpSp>
        <p:nvGrpSpPr>
          <p:cNvPr id="4" name="Group 3"/>
          <p:cNvGrpSpPr/>
          <p:nvPr/>
        </p:nvGrpSpPr>
        <p:grpSpPr>
          <a:xfrm>
            <a:off x="1806974" y="3179959"/>
            <a:ext cx="1583261" cy="1369132"/>
            <a:chOff x="1812635" y="3186846"/>
            <a:chExt cx="1583261" cy="1369132"/>
          </a:xfrm>
        </p:grpSpPr>
        <p:pic>
          <p:nvPicPr>
            <p:cNvPr id="111" name="Picture 110"/>
            <p:cNvPicPr>
              <a:picLocks noChangeAspect="1"/>
            </p:cNvPicPr>
            <p:nvPr/>
          </p:nvPicPr>
          <p:blipFill>
            <a:blip r:embed="rId5"/>
            <a:stretch>
              <a:fillRect/>
            </a:stretch>
          </p:blipFill>
          <p:spPr>
            <a:xfrm>
              <a:off x="1812635" y="3186846"/>
              <a:ext cx="1583261" cy="1369132"/>
            </a:xfrm>
            <a:prstGeom prst="rect">
              <a:avLst/>
            </a:prstGeom>
          </p:spPr>
        </p:pic>
        <p:sp>
          <p:nvSpPr>
            <p:cNvPr id="112" name="Rectangle 111"/>
            <p:cNvSpPr/>
            <p:nvPr/>
          </p:nvSpPr>
          <p:spPr>
            <a:xfrm>
              <a:off x="1824525" y="3681353"/>
              <a:ext cx="1543273" cy="418063"/>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Platform for SaaS extensibility</a:t>
              </a:r>
            </a:p>
          </p:txBody>
        </p:sp>
      </p:grpSp>
    </p:spTree>
    <p:extLst>
      <p:ext uri="{BB962C8B-B14F-4D97-AF65-F5344CB8AC3E}">
        <p14:creationId xmlns:p14="http://schemas.microsoft.com/office/powerpoint/2010/main" val="669444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50"/>
                                        <p:tgtEl>
                                          <p:spTgt spid="10"/>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250"/>
                                        <p:tgtEl>
                                          <p:spTgt spid="44"/>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250"/>
                                        <p:tgtEl>
                                          <p:spTgt spid="50"/>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250"/>
                                        <p:tgtEl>
                                          <p:spTgt spid="51"/>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2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6629211" y="1405840"/>
            <a:ext cx="722128" cy="1598043"/>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67232" tIns="33616" rIns="67232" bIns="33616" numCol="1" anchor="t" anchorCtr="0" compatLnSpc="1">
            <a:prstTxWarp prst="textNoShape">
              <a:avLst/>
            </a:prstTxWarp>
          </a:bodyPr>
          <a:lstStyle/>
          <a:p>
            <a:pPr defTabSz="685845">
              <a:defRPr/>
            </a:pPr>
            <a:endParaRPr lang="en-US" sz="1324" kern="1200">
              <a:solidFill>
                <a:srgbClr val="FFFFFF"/>
              </a:solidFill>
              <a:latin typeface="Segoe UI Semilight"/>
              <a:ea typeface="MS PGothic" panose="020B0600070205080204" pitchFamily="34" charset="-128"/>
              <a:cs typeface="+mn-cs"/>
            </a:endParaRPr>
          </a:p>
        </p:txBody>
      </p:sp>
      <p:sp>
        <p:nvSpPr>
          <p:cNvPr id="31" name="Freeform 13"/>
          <p:cNvSpPr>
            <a:spLocks/>
          </p:cNvSpPr>
          <p:nvPr/>
        </p:nvSpPr>
        <p:spPr bwMode="auto">
          <a:xfrm>
            <a:off x="6648579" y="2986347"/>
            <a:ext cx="702760" cy="1603400"/>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67232" tIns="33616" rIns="67232" bIns="33616" numCol="1" anchor="t" anchorCtr="0" compatLnSpc="1">
            <a:prstTxWarp prst="textNoShape">
              <a:avLst/>
            </a:prstTxWarp>
          </a:bodyPr>
          <a:lstStyle/>
          <a:p>
            <a:pPr defTabSz="685845">
              <a:defRPr/>
            </a:pPr>
            <a:endParaRPr lang="en-US" sz="1324" kern="1200">
              <a:solidFill>
                <a:srgbClr val="FFFFFF"/>
              </a:solidFill>
              <a:latin typeface="Segoe UI Semilight"/>
              <a:ea typeface="MS PGothic" panose="020B0600070205080204" pitchFamily="34" charset="-128"/>
              <a:cs typeface="+mn-cs"/>
            </a:endParaRPr>
          </a:p>
        </p:txBody>
      </p:sp>
      <p:sp useBgFill="1">
        <p:nvSpPr>
          <p:cNvPr id="73" name="Rectangle 72"/>
          <p:cNvSpPr/>
          <p:nvPr/>
        </p:nvSpPr>
        <p:spPr bwMode="auto">
          <a:xfrm>
            <a:off x="6356748" y="2709982"/>
            <a:ext cx="338264" cy="55063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029" kern="120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7211708" y="1412110"/>
            <a:ext cx="1779500" cy="3128296"/>
          </a:xfrm>
          <a:prstGeom prst="rect">
            <a:avLst/>
          </a:prstGeom>
          <a:noFill/>
        </p:spPr>
        <p:txBody>
          <a:bodyPr wrap="square" lIns="134464" tIns="107571" rIns="134464" bIns="107571" rtlCol="0" anchor="ctr">
            <a:spAutoFit/>
          </a:bodyPr>
          <a:lstStyle/>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Power BI</a:t>
            </a:r>
          </a:p>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Learning</a:t>
            </a:r>
          </a:p>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Warehouse</a:t>
            </a:r>
          </a:p>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 Analytics</a:t>
            </a:r>
          </a:p>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 Store</a:t>
            </a:r>
          </a:p>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Analytics</a:t>
            </a:r>
          </a:p>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Catalog</a:t>
            </a:r>
          </a:p>
          <a:p>
            <a:pPr defTabSz="685845">
              <a:lnSpc>
                <a:spcPts val="1103"/>
              </a:lnSpc>
              <a:spcAft>
                <a:spcPts val="1324"/>
              </a:spcAft>
              <a:defRPr/>
            </a:pPr>
            <a:r>
              <a:rPr lang="en-US" sz="1103"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Event Hubs</a:t>
            </a:r>
          </a:p>
        </p:txBody>
      </p:sp>
      <p:pic>
        <p:nvPicPr>
          <p:cNvPr id="51" name="Picture 50"/>
          <p:cNvPicPr>
            <a:picLocks noChangeAspect="1"/>
          </p:cNvPicPr>
          <p:nvPr/>
        </p:nvPicPr>
        <p:blipFill>
          <a:blip r:embed="rId3"/>
          <a:stretch>
            <a:fillRect/>
          </a:stretch>
        </p:blipFill>
        <p:spPr>
          <a:xfrm>
            <a:off x="279458" y="1398964"/>
            <a:ext cx="348388" cy="396117"/>
          </a:xfrm>
          <a:prstGeom prst="rect">
            <a:avLst/>
          </a:prstGeom>
        </p:spPr>
      </p:pic>
      <p:pic>
        <p:nvPicPr>
          <p:cNvPr id="55" name="Picture 54"/>
          <p:cNvPicPr>
            <a:picLocks noChangeAspect="1"/>
          </p:cNvPicPr>
          <p:nvPr/>
        </p:nvPicPr>
        <p:blipFill>
          <a:blip r:embed="rId4"/>
          <a:stretch>
            <a:fillRect/>
          </a:stretch>
        </p:blipFill>
        <p:spPr>
          <a:xfrm rot="5400000">
            <a:off x="240727" y="2160132"/>
            <a:ext cx="425850" cy="267423"/>
          </a:xfrm>
          <a:prstGeom prst="rect">
            <a:avLst/>
          </a:prstGeom>
        </p:spPr>
      </p:pic>
      <p:pic>
        <p:nvPicPr>
          <p:cNvPr id="57" name="Picture 56"/>
          <p:cNvPicPr>
            <a:picLocks noChangeAspect="1"/>
          </p:cNvPicPr>
          <p:nvPr/>
        </p:nvPicPr>
        <p:blipFill>
          <a:blip r:embed="rId5"/>
          <a:stretch>
            <a:fillRect/>
          </a:stretch>
        </p:blipFill>
        <p:spPr>
          <a:xfrm>
            <a:off x="261818" y="3571433"/>
            <a:ext cx="383669" cy="303690"/>
          </a:xfrm>
          <a:prstGeom prst="rect">
            <a:avLst/>
          </a:prstGeom>
        </p:spPr>
      </p:pic>
      <p:pic>
        <p:nvPicPr>
          <p:cNvPr id="58" name="Picture 57"/>
          <p:cNvPicPr>
            <a:picLocks noChangeAspect="1"/>
          </p:cNvPicPr>
          <p:nvPr/>
        </p:nvPicPr>
        <p:blipFill>
          <a:blip r:embed="rId6"/>
          <a:stretch>
            <a:fillRect/>
          </a:stretch>
        </p:blipFill>
        <p:spPr>
          <a:xfrm>
            <a:off x="310328" y="4239317"/>
            <a:ext cx="286649" cy="374111"/>
          </a:xfrm>
          <a:prstGeom prst="rect">
            <a:avLst/>
          </a:prstGeom>
        </p:spPr>
      </p:pic>
      <p:grpSp>
        <p:nvGrpSpPr>
          <p:cNvPr id="53" name="Group 52"/>
          <p:cNvGrpSpPr>
            <a:grpSpLocks noChangeAspect="1"/>
          </p:cNvGrpSpPr>
          <p:nvPr/>
        </p:nvGrpSpPr>
        <p:grpSpPr bwMode="auto">
          <a:xfrm>
            <a:off x="848736" y="1405841"/>
            <a:ext cx="5864820" cy="317266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kern="1200">
                <a:solidFill>
                  <a:srgbClr val="FFFFFF"/>
                </a:solidFill>
                <a:latin typeface="Segoe UI Semilight"/>
                <a:ea typeface="MS PGothic" panose="020B0600070205080204" pitchFamily="34" charset="-128"/>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kern="1200">
                <a:solidFill>
                  <a:srgbClr val="FFFFFF"/>
                </a:solidFill>
                <a:latin typeface="Segoe UI Semilight"/>
                <a:ea typeface="MS PGothic" panose="020B0600070205080204" pitchFamily="34" charset="-128"/>
                <a:cs typeface="+mn-cs"/>
              </a:endParaRPr>
            </a:p>
          </p:txBody>
        </p:sp>
      </p:grpSp>
      <p:sp>
        <p:nvSpPr>
          <p:cNvPr id="45" name="TextBox 44"/>
          <p:cNvSpPr txBox="1"/>
          <p:nvPr/>
        </p:nvSpPr>
        <p:spPr>
          <a:xfrm>
            <a:off x="1613949" y="2866914"/>
            <a:ext cx="944224" cy="224164"/>
          </a:xfrm>
          <a:prstGeom prst="rect">
            <a:avLst/>
          </a:prstGeom>
          <a:noFill/>
        </p:spPr>
        <p:txBody>
          <a:bodyPr wrap="square" lIns="0" tIns="0" rIns="0" bIns="0" rtlCol="0">
            <a:spAutoFit/>
          </a:bodyPr>
          <a:lstStyle/>
          <a:p>
            <a:pPr algn="ctr" defTabSz="685845">
              <a:lnSpc>
                <a:spcPct val="90000"/>
              </a:lnSpc>
              <a:spcAft>
                <a:spcPts val="441"/>
              </a:spcAft>
              <a:defRPr/>
            </a:pPr>
            <a: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Information </a:t>
            </a:r>
            <a:b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management</a:t>
            </a:r>
          </a:p>
        </p:txBody>
      </p:sp>
      <p:sp>
        <p:nvSpPr>
          <p:cNvPr id="34" name="Freeform 16"/>
          <p:cNvSpPr>
            <a:spLocks noEditPoints="1"/>
          </p:cNvSpPr>
          <p:nvPr/>
        </p:nvSpPr>
        <p:spPr bwMode="auto">
          <a:xfrm>
            <a:off x="1689766" y="2588966"/>
            <a:ext cx="792590" cy="792671"/>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67232" tIns="33616" rIns="67232" bIns="33616" numCol="1" anchor="t" anchorCtr="0" compatLnSpc="1">
            <a:prstTxWarp prst="textNoShape">
              <a:avLst/>
            </a:prstTxWarp>
          </a:bodyPr>
          <a:lstStyle/>
          <a:p>
            <a:pPr defTabSz="685845">
              <a:defRPr/>
            </a:pPr>
            <a:endParaRPr lang="en-US" sz="1029" kern="120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3" name="Rectangle 15"/>
          <p:cNvSpPr>
            <a:spLocks noChangeArrowheads="1"/>
          </p:cNvSpPr>
          <p:nvPr/>
        </p:nvSpPr>
        <p:spPr bwMode="auto">
          <a:xfrm>
            <a:off x="2482357" y="2971869"/>
            <a:ext cx="623392" cy="46495"/>
          </a:xfrm>
          <a:prstGeom prst="rect">
            <a:avLst/>
          </a:prstGeom>
          <a:solidFill>
            <a:srgbClr val="0072CC"/>
          </a:solidFill>
          <a:ln>
            <a:noFill/>
          </a:ln>
          <a:extLst/>
        </p:spPr>
        <p:txBody>
          <a:bodyPr vert="horz" wrap="square" lIns="67232" tIns="33616" rIns="67232" bIns="33616" numCol="1" anchor="t" anchorCtr="0" compatLnSpc="1">
            <a:prstTxWarp prst="textNoShape">
              <a:avLst/>
            </a:prstTxWarp>
          </a:bodyPr>
          <a:lstStyle/>
          <a:p>
            <a:pPr defTabSz="685845">
              <a:defRPr/>
            </a:pPr>
            <a:endParaRPr lang="en-US" sz="1029" kern="120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Freeform 16"/>
          <p:cNvSpPr>
            <a:spLocks noEditPoints="1"/>
          </p:cNvSpPr>
          <p:nvPr/>
        </p:nvSpPr>
        <p:spPr bwMode="auto">
          <a:xfrm>
            <a:off x="3106438" y="2588966"/>
            <a:ext cx="792590" cy="792671"/>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67232" tIns="33616" rIns="67232" bIns="33616" numCol="1" anchor="t" anchorCtr="0" compatLnSpc="1">
            <a:prstTxWarp prst="textNoShape">
              <a:avLst/>
            </a:prstTxWarp>
          </a:bodyPr>
          <a:lstStyle/>
          <a:p>
            <a:pPr defTabSz="685845">
              <a:defRPr/>
            </a:pPr>
            <a:endParaRPr lang="en-US" sz="1029" kern="120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5" name="TextBox 64"/>
          <p:cNvSpPr txBox="1"/>
          <p:nvPr/>
        </p:nvSpPr>
        <p:spPr>
          <a:xfrm>
            <a:off x="3030621" y="2866914"/>
            <a:ext cx="944224" cy="224164"/>
          </a:xfrm>
          <a:prstGeom prst="rect">
            <a:avLst/>
          </a:prstGeom>
          <a:noFill/>
        </p:spPr>
        <p:txBody>
          <a:bodyPr wrap="square" lIns="0" tIns="0" rIns="0" bIns="0" rtlCol="0">
            <a:spAutoFit/>
          </a:bodyPr>
          <a:lstStyle/>
          <a:p>
            <a:pPr algn="ctr" defTabSz="685845">
              <a:lnSpc>
                <a:spcPct val="90000"/>
              </a:lnSpc>
              <a:spcAft>
                <a:spcPts val="441"/>
              </a:spcAft>
              <a:defRPr/>
            </a:pPr>
            <a: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Big Data</a:t>
            </a:r>
            <a:b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stores</a:t>
            </a:r>
          </a:p>
        </p:txBody>
      </p:sp>
      <p:sp>
        <p:nvSpPr>
          <p:cNvPr id="67" name="Rectangle 15"/>
          <p:cNvSpPr>
            <a:spLocks noChangeArrowheads="1"/>
          </p:cNvSpPr>
          <p:nvPr/>
        </p:nvSpPr>
        <p:spPr bwMode="auto">
          <a:xfrm>
            <a:off x="3887022" y="2971869"/>
            <a:ext cx="609946" cy="46495"/>
          </a:xfrm>
          <a:prstGeom prst="rect">
            <a:avLst/>
          </a:prstGeom>
          <a:solidFill>
            <a:srgbClr val="0072CC"/>
          </a:solidFill>
          <a:ln>
            <a:noFill/>
          </a:ln>
          <a:extLst/>
        </p:spPr>
        <p:txBody>
          <a:bodyPr vert="horz" wrap="square" lIns="67232" tIns="33616" rIns="67232" bIns="33616" numCol="1" anchor="t" anchorCtr="0" compatLnSpc="1">
            <a:prstTxWarp prst="textNoShape">
              <a:avLst/>
            </a:prstTxWarp>
          </a:bodyPr>
          <a:lstStyle/>
          <a:p>
            <a:pPr defTabSz="685845">
              <a:defRPr/>
            </a:pPr>
            <a:endParaRPr lang="en-US" sz="1029" kern="120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reeform 16"/>
          <p:cNvSpPr>
            <a:spLocks noEditPoints="1"/>
          </p:cNvSpPr>
          <p:nvPr/>
        </p:nvSpPr>
        <p:spPr bwMode="auto">
          <a:xfrm>
            <a:off x="4511103" y="2588966"/>
            <a:ext cx="792590" cy="792671"/>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67232" tIns="33616" rIns="67232" bIns="33616" numCol="1" anchor="t" anchorCtr="0" compatLnSpc="1">
            <a:prstTxWarp prst="textNoShape">
              <a:avLst/>
            </a:prstTxWarp>
          </a:bodyPr>
          <a:lstStyle/>
          <a:p>
            <a:pPr defTabSz="685845">
              <a:defRPr/>
            </a:pPr>
            <a:endParaRPr lang="en-US" sz="1029" kern="120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9" name="TextBox 68"/>
          <p:cNvSpPr txBox="1"/>
          <p:nvPr/>
        </p:nvSpPr>
        <p:spPr>
          <a:xfrm>
            <a:off x="4435286" y="2866914"/>
            <a:ext cx="944224" cy="224164"/>
          </a:xfrm>
          <a:prstGeom prst="rect">
            <a:avLst/>
          </a:prstGeom>
          <a:noFill/>
        </p:spPr>
        <p:txBody>
          <a:bodyPr wrap="square" lIns="0" tIns="0" rIns="0" bIns="0" rtlCol="0">
            <a:spAutoFit/>
          </a:bodyPr>
          <a:lstStyle/>
          <a:p>
            <a:pPr algn="ctr" defTabSz="685845">
              <a:lnSpc>
                <a:spcPct val="90000"/>
              </a:lnSpc>
              <a:spcAft>
                <a:spcPts val="441"/>
              </a:spcAft>
              <a:defRPr/>
            </a:pPr>
            <a: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a:t>
            </a:r>
            <a:b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sp>
        <p:nvSpPr>
          <p:cNvPr id="70" name="Rectangle 15"/>
          <p:cNvSpPr>
            <a:spLocks noChangeArrowheads="1"/>
          </p:cNvSpPr>
          <p:nvPr/>
        </p:nvSpPr>
        <p:spPr bwMode="auto">
          <a:xfrm>
            <a:off x="5303693" y="2971869"/>
            <a:ext cx="609946" cy="46495"/>
          </a:xfrm>
          <a:prstGeom prst="rect">
            <a:avLst/>
          </a:prstGeom>
          <a:solidFill>
            <a:srgbClr val="0072CC"/>
          </a:solidFill>
          <a:ln>
            <a:noFill/>
          </a:ln>
          <a:extLst/>
        </p:spPr>
        <p:txBody>
          <a:bodyPr vert="horz" wrap="square" lIns="67232" tIns="33616" rIns="67232" bIns="33616" numCol="1" anchor="t" anchorCtr="0" compatLnSpc="1">
            <a:prstTxWarp prst="textNoShape">
              <a:avLst/>
            </a:prstTxWarp>
          </a:bodyPr>
          <a:lstStyle/>
          <a:p>
            <a:pPr defTabSz="685845">
              <a:defRPr/>
            </a:pPr>
            <a:endParaRPr lang="en-US" sz="1029" kern="120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71" name="Freeform 16"/>
          <p:cNvSpPr>
            <a:spLocks noEditPoints="1"/>
          </p:cNvSpPr>
          <p:nvPr/>
        </p:nvSpPr>
        <p:spPr bwMode="auto">
          <a:xfrm>
            <a:off x="5914328" y="2588966"/>
            <a:ext cx="792590" cy="792671"/>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67232" tIns="33616" rIns="67232" bIns="33616" numCol="1" anchor="t" anchorCtr="0" compatLnSpc="1">
            <a:prstTxWarp prst="textNoShape">
              <a:avLst/>
            </a:prstTxWarp>
          </a:bodyPr>
          <a:lstStyle/>
          <a:p>
            <a:pPr defTabSz="685845">
              <a:defRPr/>
            </a:pPr>
            <a:endParaRPr lang="en-US" sz="1029" kern="120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72" name="TextBox 71"/>
          <p:cNvSpPr txBox="1"/>
          <p:nvPr/>
        </p:nvSpPr>
        <p:spPr>
          <a:xfrm>
            <a:off x="5825065" y="2933406"/>
            <a:ext cx="944224" cy="112082"/>
          </a:xfrm>
          <a:prstGeom prst="rect">
            <a:avLst/>
          </a:prstGeom>
          <a:noFill/>
        </p:spPr>
        <p:txBody>
          <a:bodyPr wrap="square" lIns="0" tIns="0" rIns="0" bIns="0" rtlCol="0">
            <a:spAutoFit/>
          </a:bodyPr>
          <a:lstStyle/>
          <a:p>
            <a:pPr algn="ctr" defTabSz="685845">
              <a:lnSpc>
                <a:spcPct val="90000"/>
              </a:lnSpc>
              <a:spcAft>
                <a:spcPts val="441"/>
              </a:spcAft>
              <a:defRPr/>
            </a:pPr>
            <a:r>
              <a:rPr lang="en-US" sz="809" kern="1200"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6" name="Picture 25"/>
          <p:cNvPicPr>
            <a:picLocks noChangeAspect="1"/>
          </p:cNvPicPr>
          <p:nvPr/>
        </p:nvPicPr>
        <p:blipFill>
          <a:blip r:embed="rId7"/>
          <a:stretch>
            <a:fillRect/>
          </a:stretch>
        </p:blipFill>
        <p:spPr>
          <a:xfrm>
            <a:off x="249352" y="2788180"/>
            <a:ext cx="402787" cy="391552"/>
          </a:xfrm>
          <a:prstGeom prst="rect">
            <a:avLst/>
          </a:prstGeom>
        </p:spPr>
      </p:pic>
      <p:sp>
        <p:nvSpPr>
          <p:cNvPr id="2" name="TextBox 1"/>
          <p:cNvSpPr txBox="1"/>
          <p:nvPr/>
        </p:nvSpPr>
        <p:spPr>
          <a:xfrm>
            <a:off x="94132" y="51498"/>
            <a:ext cx="8349080"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Azure: Leading the journey to the Intelligent Cloud</a:t>
            </a:r>
          </a:p>
        </p:txBody>
      </p:sp>
      <p:sp>
        <p:nvSpPr>
          <p:cNvPr id="28" name="TextBox 27"/>
          <p:cNvSpPr txBox="1"/>
          <p:nvPr/>
        </p:nvSpPr>
        <p:spPr>
          <a:xfrm>
            <a:off x="550186" y="667875"/>
            <a:ext cx="7436972"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gradFill>
                  <a:gsLst>
                    <a:gs pos="2917">
                      <a:schemeClr val="tx1"/>
                    </a:gs>
                    <a:gs pos="30000">
                      <a:schemeClr val="tx1"/>
                    </a:gs>
                  </a:gsLst>
                  <a:lin ang="5400000" scaled="0"/>
                </a:gradFill>
              </a:rPr>
              <a:t>Cloud Infrastructure – SaaS Solutions – Higher Level Services</a:t>
            </a:r>
          </a:p>
        </p:txBody>
      </p:sp>
    </p:spTree>
    <p:extLst>
      <p:ext uri="{BB962C8B-B14F-4D97-AF65-F5344CB8AC3E}">
        <p14:creationId xmlns:p14="http://schemas.microsoft.com/office/powerpoint/2010/main" val="36389788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5075618" y="2096561"/>
            <a:ext cx="855085" cy="8550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p:cNvSpPr/>
          <p:nvPr/>
        </p:nvSpPr>
        <p:spPr bwMode="auto">
          <a:xfrm>
            <a:off x="5178954" y="366"/>
            <a:ext cx="3965046" cy="5142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613432" y="3845726"/>
            <a:ext cx="1587195" cy="1374954"/>
          </a:xfrm>
          <a:prstGeom prst="rect">
            <a:avLst/>
          </a:prstGeom>
        </p:spPr>
      </p:pic>
      <p:pic>
        <p:nvPicPr>
          <p:cNvPr id="88" name="Picture 87"/>
          <p:cNvPicPr>
            <a:picLocks noChangeAspect="1"/>
          </p:cNvPicPr>
          <p:nvPr/>
        </p:nvPicPr>
        <p:blipFill>
          <a:blip r:embed="rId3"/>
          <a:stretch>
            <a:fillRect/>
          </a:stretch>
        </p:blipFill>
        <p:spPr>
          <a:xfrm>
            <a:off x="622720" y="-212526"/>
            <a:ext cx="1576357" cy="1365566"/>
          </a:xfrm>
          <a:prstGeom prst="rect">
            <a:avLst/>
          </a:prstGeom>
        </p:spPr>
      </p:pic>
      <p:pic>
        <p:nvPicPr>
          <p:cNvPr id="89" name="Picture 88"/>
          <p:cNvPicPr>
            <a:picLocks noChangeAspect="1"/>
          </p:cNvPicPr>
          <p:nvPr/>
        </p:nvPicPr>
        <p:blipFill>
          <a:blip r:embed="rId3"/>
          <a:stretch>
            <a:fillRect/>
          </a:stretch>
        </p:blipFill>
        <p:spPr>
          <a:xfrm>
            <a:off x="1799457" y="438759"/>
            <a:ext cx="1605225" cy="1390574"/>
          </a:xfrm>
          <a:prstGeom prst="rect">
            <a:avLst/>
          </a:prstGeom>
        </p:spPr>
      </p:pic>
      <p:pic>
        <p:nvPicPr>
          <p:cNvPr id="90" name="Picture 89"/>
          <p:cNvPicPr>
            <a:picLocks noChangeAspect="1"/>
          </p:cNvPicPr>
          <p:nvPr/>
        </p:nvPicPr>
        <p:blipFill>
          <a:blip r:embed="rId3"/>
          <a:stretch>
            <a:fillRect/>
          </a:stretch>
        </p:blipFill>
        <p:spPr>
          <a:xfrm>
            <a:off x="2976014" y="1119083"/>
            <a:ext cx="1605225" cy="1390574"/>
          </a:xfrm>
          <a:prstGeom prst="rect">
            <a:avLst/>
          </a:prstGeom>
        </p:spPr>
      </p:pic>
      <p:pic>
        <p:nvPicPr>
          <p:cNvPr id="92" name="Picture 91"/>
          <p:cNvPicPr>
            <a:picLocks noChangeAspect="1"/>
          </p:cNvPicPr>
          <p:nvPr/>
        </p:nvPicPr>
        <p:blipFill>
          <a:blip r:embed="rId3"/>
          <a:stretch>
            <a:fillRect/>
          </a:stretch>
        </p:blipFill>
        <p:spPr>
          <a:xfrm>
            <a:off x="1799457" y="3168053"/>
            <a:ext cx="1605225" cy="1390574"/>
          </a:xfrm>
          <a:prstGeom prst="rect">
            <a:avLst/>
          </a:prstGeom>
        </p:spPr>
      </p:pic>
      <p:sp>
        <p:nvSpPr>
          <p:cNvPr id="45" name="Hexagon 44"/>
          <p:cNvSpPr/>
          <p:nvPr/>
        </p:nvSpPr>
        <p:spPr bwMode="auto">
          <a:xfrm>
            <a:off x="4811615" y="687850"/>
            <a:ext cx="1522259" cy="131229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75" eaLnBrk="0" fontAlgn="base" hangingPunct="0">
              <a:lnSpc>
                <a:spcPct val="90000"/>
              </a:lnSpc>
              <a:spcBef>
                <a:spcPct val="0"/>
              </a:spcBef>
              <a:spcAft>
                <a:spcPct val="0"/>
              </a:spcAft>
              <a:defRPr/>
            </a:pPr>
            <a:endParaRPr lang="en-US" sz="1102" kern="120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553638" y="455315"/>
            <a:ext cx="1576357" cy="1365566"/>
          </a:xfrm>
          <a:prstGeom prst="rect">
            <a:avLst/>
          </a:prstGeom>
        </p:spPr>
      </p:pic>
      <p:pic>
        <p:nvPicPr>
          <p:cNvPr id="73" name="Picture 72"/>
          <p:cNvPicPr>
            <a:picLocks noChangeAspect="1"/>
          </p:cNvPicPr>
          <p:nvPr/>
        </p:nvPicPr>
        <p:blipFill>
          <a:blip r:embed="rId3"/>
          <a:stretch>
            <a:fillRect/>
          </a:stretch>
        </p:blipFill>
        <p:spPr>
          <a:xfrm>
            <a:off x="-553637" y="-889322"/>
            <a:ext cx="1576357" cy="1365566"/>
          </a:xfrm>
          <a:prstGeom prst="rect">
            <a:avLst/>
          </a:prstGeom>
        </p:spPr>
      </p:pic>
      <p:pic>
        <p:nvPicPr>
          <p:cNvPr id="74" name="Picture 73"/>
          <p:cNvPicPr>
            <a:picLocks noChangeAspect="1"/>
          </p:cNvPicPr>
          <p:nvPr/>
        </p:nvPicPr>
        <p:blipFill>
          <a:blip r:embed="rId3"/>
          <a:stretch>
            <a:fillRect/>
          </a:stretch>
        </p:blipFill>
        <p:spPr>
          <a:xfrm>
            <a:off x="-549094" y="3177107"/>
            <a:ext cx="1576357" cy="1365566"/>
          </a:xfrm>
          <a:prstGeom prst="rect">
            <a:avLst/>
          </a:prstGeom>
        </p:spPr>
      </p:pic>
      <p:pic>
        <p:nvPicPr>
          <p:cNvPr id="75" name="Picture 74"/>
          <p:cNvPicPr>
            <a:picLocks noChangeAspect="1"/>
          </p:cNvPicPr>
          <p:nvPr/>
        </p:nvPicPr>
        <p:blipFill>
          <a:blip r:embed="rId3"/>
          <a:stretch>
            <a:fillRect/>
          </a:stretch>
        </p:blipFill>
        <p:spPr>
          <a:xfrm>
            <a:off x="-549094" y="1810546"/>
            <a:ext cx="1576357" cy="1372625"/>
          </a:xfrm>
          <a:prstGeom prst="rect">
            <a:avLst/>
          </a:prstGeom>
        </p:spPr>
      </p:pic>
      <p:sp>
        <p:nvSpPr>
          <p:cNvPr id="76" name="Rectangle 75"/>
          <p:cNvSpPr/>
          <p:nvPr/>
        </p:nvSpPr>
        <p:spPr bwMode="auto">
          <a:xfrm>
            <a:off x="0" y="-22494"/>
            <a:ext cx="4840861" cy="5142770"/>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7" name="Group 76"/>
          <p:cNvGrpSpPr/>
          <p:nvPr/>
        </p:nvGrpSpPr>
        <p:grpSpPr>
          <a:xfrm>
            <a:off x="1801937" y="1806068"/>
            <a:ext cx="1585995" cy="1371496"/>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80" name="Group 79"/>
          <p:cNvGrpSpPr/>
          <p:nvPr/>
        </p:nvGrpSpPr>
        <p:grpSpPr>
          <a:xfrm>
            <a:off x="622755" y="2491996"/>
            <a:ext cx="1585995" cy="1371496"/>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83" name="Group 82"/>
          <p:cNvGrpSpPr/>
          <p:nvPr/>
        </p:nvGrpSpPr>
        <p:grpSpPr>
          <a:xfrm>
            <a:off x="617748" y="1132504"/>
            <a:ext cx="1585995" cy="1371496"/>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550592" y="4525694"/>
            <a:ext cx="1576357" cy="1365566"/>
          </a:xfrm>
          <a:prstGeom prst="rect">
            <a:avLst/>
          </a:prstGeom>
        </p:spPr>
      </p:pic>
      <p:pic>
        <p:nvPicPr>
          <p:cNvPr id="66" name="Picture 65"/>
          <p:cNvPicPr>
            <a:picLocks noChangeAspect="1"/>
          </p:cNvPicPr>
          <p:nvPr/>
        </p:nvPicPr>
        <p:blipFill>
          <a:blip r:embed="rId4"/>
          <a:stretch>
            <a:fillRect/>
          </a:stretch>
        </p:blipFill>
        <p:spPr>
          <a:xfrm>
            <a:off x="2983571" y="1126175"/>
            <a:ext cx="1585995" cy="1371496"/>
          </a:xfrm>
          <a:prstGeom prst="rect">
            <a:avLst/>
          </a:prstGeom>
        </p:spPr>
      </p:pic>
      <p:sp>
        <p:nvSpPr>
          <p:cNvPr id="61" name="Rectangle 60"/>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sp>
        <p:nvSpPr>
          <p:cNvPr id="68" name="TextBox 67"/>
          <p:cNvSpPr txBox="1"/>
          <p:nvPr/>
        </p:nvSpPr>
        <p:spPr>
          <a:xfrm>
            <a:off x="5356372" y="186554"/>
            <a:ext cx="3600243" cy="624534"/>
          </a:xfrm>
          <a:prstGeom prst="rect">
            <a:avLst/>
          </a:prstGeom>
          <a:noFill/>
        </p:spPr>
        <p:txBody>
          <a:bodyPr wrap="square" lIns="134464" tIns="107571" rIns="134464" bIns="107571" rtlCol="0">
            <a:spAutoFit/>
          </a:bodyPr>
          <a:lstStyle/>
          <a:p>
            <a:pPr defTabSz="685573" eaLnBrk="0" fontAlgn="base" hangingPunct="0">
              <a:lnSpc>
                <a:spcPct val="90000"/>
              </a:lnSpc>
              <a:spcBef>
                <a:spcPct val="0"/>
              </a:spcBef>
              <a:spcAft>
                <a:spcPts val="441"/>
              </a:spcAft>
              <a:defRPr/>
            </a:pPr>
            <a:r>
              <a:rPr lang="en-US" sz="2941" kern="1200" dirty="0">
                <a:solidFill>
                  <a:srgbClr val="0078D7"/>
                </a:solidFill>
                <a:latin typeface="Segoe UI Light"/>
                <a:ea typeface="MS PGothic" panose="020B0600070205080204" pitchFamily="34" charset="-128"/>
                <a:cs typeface="+mn-cs"/>
              </a:rPr>
              <a:t>Trustworthy</a:t>
            </a:r>
          </a:p>
        </p:txBody>
      </p:sp>
      <p:sp>
        <p:nvSpPr>
          <p:cNvPr id="101" name="TextBox 100"/>
          <p:cNvSpPr txBox="1"/>
          <p:nvPr/>
        </p:nvSpPr>
        <p:spPr>
          <a:xfrm>
            <a:off x="5356372" y="700131"/>
            <a:ext cx="3600243" cy="706095"/>
          </a:xfrm>
          <a:prstGeom prst="rect">
            <a:avLst/>
          </a:prstGeom>
          <a:noFill/>
        </p:spPr>
        <p:txBody>
          <a:bodyPr wrap="square" lIns="134464" tIns="107571" rIns="134464" bIns="107571" rtlCol="0">
            <a:spAutoFit/>
          </a:bodyPr>
          <a:lstStyle/>
          <a:p>
            <a:pPr defTabSz="685573" eaLnBrk="0" fontAlgn="base" hangingPunct="0">
              <a:lnSpc>
                <a:spcPct val="90000"/>
              </a:lnSpc>
              <a:spcBef>
                <a:spcPct val="0"/>
              </a:spcBef>
              <a:spcAft>
                <a:spcPts val="441"/>
              </a:spcAft>
              <a:defRPr/>
            </a:pPr>
            <a:r>
              <a:rPr lang="en-US" sz="1765" kern="1200" dirty="0">
                <a:solidFill>
                  <a:srgbClr val="505050">
                    <a:lumMod val="75000"/>
                  </a:srgbClr>
                </a:solidFill>
                <a:latin typeface="Segoe UI Light"/>
                <a:ea typeface="MS PGothic" panose="020B0600070205080204" pitchFamily="34" charset="-128"/>
                <a:cs typeface="+mn-cs"/>
              </a:rPr>
              <a:t>More compliance certifications than any other cloud</a:t>
            </a:r>
          </a:p>
        </p:txBody>
      </p:sp>
      <p:sp>
        <p:nvSpPr>
          <p:cNvPr id="106" name="Rectangle 105"/>
          <p:cNvSpPr/>
          <p:nvPr/>
        </p:nvSpPr>
        <p:spPr>
          <a:xfrm flipH="1">
            <a:off x="1579512" y="1306731"/>
            <a:ext cx="7048833" cy="101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8" tIns="65901" rIns="65901" bIns="65901" numCol="1" spcCol="0" rtlCol="0" fromWordArt="0" anchor="ctr" anchorCtr="0" forceAA="0" compatLnSpc="1">
            <a:prstTxWarp prst="textNoShape">
              <a:avLst/>
            </a:prstTxWarp>
            <a:noAutofit/>
          </a:bodyPr>
          <a:lstStyle/>
          <a:p>
            <a:pPr defTabSz="672011" eaLnBrk="0" fontAlgn="base" hangingPunct="0">
              <a:spcBef>
                <a:spcPct val="0"/>
              </a:spcBef>
              <a:spcAft>
                <a:spcPct val="0"/>
              </a:spcAft>
              <a:defRPr/>
            </a:pPr>
            <a:endParaRPr lang="en-IN" sz="1442" kern="1200" dirty="0">
              <a:solidFill>
                <a:srgbClr val="5C2D91"/>
              </a:solidFill>
              <a:latin typeface="Segoe UI Semilight"/>
              <a:cs typeface="Segoe UI" panose="020B0502040204020203" pitchFamily="34" charset="0"/>
            </a:endParaRPr>
          </a:p>
        </p:txBody>
      </p:sp>
      <p:sp>
        <p:nvSpPr>
          <p:cNvPr id="122" name="Rectangle 121"/>
          <p:cNvSpPr/>
          <p:nvPr/>
        </p:nvSpPr>
        <p:spPr>
          <a:xfrm flipH="1">
            <a:off x="1579512" y="2378000"/>
            <a:ext cx="7048833" cy="101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8" tIns="65901" rIns="65901" bIns="65901" numCol="1" spcCol="0" rtlCol="0" fromWordArt="0" anchor="ctr" anchorCtr="0" forceAA="0" compatLnSpc="1">
            <a:prstTxWarp prst="textNoShape">
              <a:avLst/>
            </a:prstTxWarp>
            <a:noAutofit/>
          </a:bodyPr>
          <a:lstStyle/>
          <a:p>
            <a:pPr defTabSz="672011" eaLnBrk="0" fontAlgn="base" hangingPunct="0">
              <a:spcBef>
                <a:spcPct val="0"/>
              </a:spcBef>
              <a:spcAft>
                <a:spcPct val="0"/>
              </a:spcAft>
              <a:defRPr/>
            </a:pPr>
            <a:endParaRPr lang="en-IN" sz="1442" kern="1200" dirty="0">
              <a:solidFill>
                <a:srgbClr val="5C2D91"/>
              </a:solidFill>
              <a:latin typeface="Segoe UI Semilight"/>
              <a:cs typeface="Segoe UI" panose="020B0502040204020203" pitchFamily="34" charset="0"/>
            </a:endParaRPr>
          </a:p>
        </p:txBody>
      </p:sp>
      <p:sp>
        <p:nvSpPr>
          <p:cNvPr id="145" name="Rectangle 144"/>
          <p:cNvSpPr/>
          <p:nvPr/>
        </p:nvSpPr>
        <p:spPr>
          <a:xfrm flipH="1">
            <a:off x="1579512" y="3448973"/>
            <a:ext cx="7048833" cy="101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8" tIns="65901" rIns="65901" bIns="65901" numCol="1" spcCol="0" rtlCol="0" fromWordArt="0" anchor="ctr" anchorCtr="0" forceAA="0" compatLnSpc="1">
            <a:prstTxWarp prst="textNoShape">
              <a:avLst/>
            </a:prstTxWarp>
            <a:noAutofit/>
          </a:bodyPr>
          <a:lstStyle/>
          <a:p>
            <a:pPr defTabSz="672011" eaLnBrk="0" fontAlgn="base" hangingPunct="0">
              <a:spcBef>
                <a:spcPct val="0"/>
              </a:spcBef>
              <a:spcAft>
                <a:spcPct val="0"/>
              </a:spcAft>
              <a:defRPr/>
            </a:pPr>
            <a:endParaRPr lang="en-IN" sz="1442" kern="1200" dirty="0">
              <a:solidFill>
                <a:srgbClr val="5C2D91"/>
              </a:solidFill>
              <a:latin typeface="Segoe UI Semilight"/>
              <a:cs typeface="Segoe UI" panose="020B0502040204020203" pitchFamily="34" charset="0"/>
            </a:endParaRPr>
          </a:p>
        </p:txBody>
      </p:sp>
      <p:grpSp>
        <p:nvGrpSpPr>
          <p:cNvPr id="2" name="Group 1"/>
          <p:cNvGrpSpPr/>
          <p:nvPr/>
        </p:nvGrpSpPr>
        <p:grpSpPr>
          <a:xfrm>
            <a:off x="5491256" y="1419638"/>
            <a:ext cx="3316720" cy="3302905"/>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6"/>
            <a:stretch>
              <a:fillRect/>
            </a:stretch>
          </p:blipFill>
          <p:spPr>
            <a:xfrm>
              <a:off x="8512663" y="2204974"/>
              <a:ext cx="656037" cy="600598"/>
            </a:xfrm>
            <a:prstGeom prst="rect">
              <a:avLst/>
            </a:prstGeom>
          </p:spPr>
        </p:pic>
        <p:pic>
          <p:nvPicPr>
            <p:cNvPr id="109" name="Picture 108"/>
            <p:cNvPicPr>
              <a:picLocks noChangeAspect="1"/>
            </p:cNvPicPr>
            <p:nvPr/>
          </p:nvPicPr>
          <p:blipFill>
            <a:blip r:embed="rId7"/>
            <a:stretch>
              <a:fillRect/>
            </a:stretch>
          </p:blipFill>
          <p:spPr>
            <a:xfrm>
              <a:off x="7468489" y="1930310"/>
              <a:ext cx="599328" cy="600598"/>
            </a:xfrm>
            <a:prstGeom prst="rect">
              <a:avLst/>
            </a:prstGeom>
          </p:spPr>
        </p:pic>
        <p:pic>
          <p:nvPicPr>
            <p:cNvPr id="111" name="Picture 110"/>
            <p:cNvPicPr>
              <a:picLocks noChangeAspect="1"/>
            </p:cNvPicPr>
            <p:nvPr/>
          </p:nvPicPr>
          <p:blipFill>
            <a:blip r:embed="rId8"/>
            <a:stretch>
              <a:fillRect/>
            </a:stretch>
          </p:blipFill>
          <p:spPr>
            <a:xfrm>
              <a:off x="9371417" y="1934182"/>
              <a:ext cx="723820" cy="460473"/>
            </a:xfrm>
            <a:prstGeom prst="rect">
              <a:avLst/>
            </a:prstGeom>
          </p:spPr>
        </p:pic>
        <p:pic>
          <p:nvPicPr>
            <p:cNvPr id="112" name="Picture 111"/>
            <p:cNvPicPr>
              <a:picLocks noChangeAspect="1"/>
            </p:cNvPicPr>
            <p:nvPr/>
          </p:nvPicPr>
          <p:blipFill>
            <a:blip r:embed="rId9"/>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1"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2"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5"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6"/>
            </p:cNvPr>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8"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29" tooltip="&quot;FISC HOME&quot;"/>
            </p:cNvPr>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1">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1804065" y="3166721"/>
            <a:ext cx="1585995" cy="1371496"/>
          </a:xfrm>
          <a:prstGeom prst="rect">
            <a:avLst/>
          </a:prstGeom>
        </p:spPr>
      </p:pic>
      <p:grpSp>
        <p:nvGrpSpPr>
          <p:cNvPr id="64" name="Group 63"/>
          <p:cNvGrpSpPr/>
          <p:nvPr/>
        </p:nvGrpSpPr>
        <p:grpSpPr>
          <a:xfrm>
            <a:off x="1801823" y="450216"/>
            <a:ext cx="1585995" cy="1371496"/>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4"/>
              <a:ext cx="1895873" cy="568595"/>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Developer &amp; IT productivity </a:t>
              </a:r>
            </a:p>
          </p:txBody>
        </p:sp>
      </p:grpSp>
      <p:pic>
        <p:nvPicPr>
          <p:cNvPr id="71" name="Picture 70"/>
          <p:cNvPicPr>
            <a:picLocks noChangeAspect="1"/>
          </p:cNvPicPr>
          <p:nvPr/>
        </p:nvPicPr>
        <p:blipFill>
          <a:blip r:embed="rId4"/>
          <a:stretch>
            <a:fillRect/>
          </a:stretch>
        </p:blipFill>
        <p:spPr>
          <a:xfrm>
            <a:off x="2991350" y="2481762"/>
            <a:ext cx="1585995" cy="1371496"/>
          </a:xfrm>
          <a:prstGeom prst="rect">
            <a:avLst/>
          </a:prstGeom>
        </p:spPr>
      </p:pic>
      <p:sp>
        <p:nvSpPr>
          <p:cNvPr id="91" name="Rectangle 90"/>
          <p:cNvSpPr/>
          <p:nvPr/>
        </p:nvSpPr>
        <p:spPr>
          <a:xfrm>
            <a:off x="1871779" y="3733260"/>
            <a:ext cx="1418978" cy="418063"/>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Platform for SaaS </a:t>
            </a:r>
            <a:b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extensibility</a:t>
            </a:r>
          </a:p>
        </p:txBody>
      </p:sp>
      <p:sp>
        <p:nvSpPr>
          <p:cNvPr id="70" name="Rectangle 69"/>
          <p:cNvSpPr/>
          <p:nvPr/>
        </p:nvSpPr>
        <p:spPr>
          <a:xfrm>
            <a:off x="3209180" y="3049147"/>
            <a:ext cx="1103187" cy="275717"/>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Trustworthy</a:t>
            </a:r>
          </a:p>
        </p:txBody>
      </p:sp>
    </p:spTree>
    <p:extLst>
      <p:ext uri="{BB962C8B-B14F-4D97-AF65-F5344CB8AC3E}">
        <p14:creationId xmlns:p14="http://schemas.microsoft.com/office/powerpoint/2010/main" val="887824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250"/>
                                        <p:tgtEl>
                                          <p:spTgt spid="6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250"/>
                                        <p:tgtEl>
                                          <p:spTgt spid="10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1" y="353997"/>
            <a:ext cx="3083126" cy="1514043"/>
          </a:xfrm>
          <a:prstGeom prst="rect">
            <a:avLst/>
          </a:prstGeom>
          <a:noFill/>
        </p:spPr>
        <p:txBody>
          <a:bodyPr wrap="square" lIns="134445" tIns="107556" rIns="134445" bIns="107556" rtlCol="0">
            <a:spAutoFit/>
          </a:bodyPr>
          <a:lstStyle/>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5882" b="0" i="0" u="none" strike="noStrike" kern="1200" cap="none" spc="0" normalizeH="0" baseline="0" noProof="0" dirty="0">
                <a:ln>
                  <a:noFill/>
                </a:ln>
                <a:solidFill>
                  <a:srgbClr val="505050"/>
                </a:solidFill>
                <a:effectLst/>
                <a:uLnTx/>
                <a:uFillTx/>
                <a:latin typeface="Segoe UI Light"/>
                <a:ea typeface="MS PGothic" panose="020B0600070205080204" pitchFamily="34" charset="-128"/>
                <a:cs typeface="Segoe UI Semibold" panose="020B0702040204020203" pitchFamily="34" charset="0"/>
                <a:sym typeface="Arial"/>
              </a:rPr>
              <a:t>&gt;90,000</a:t>
            </a:r>
          </a:p>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New Azure customer subscriptions/month</a:t>
            </a:r>
          </a:p>
        </p:txBody>
      </p:sp>
      <p:cxnSp>
        <p:nvCxnSpPr>
          <p:cNvPr id="10" name="Straight Connector 9"/>
          <p:cNvCxnSpPr/>
          <p:nvPr/>
        </p:nvCxnSpPr>
        <p:spPr>
          <a:xfrm>
            <a:off x="3115310" y="3009958"/>
            <a:ext cx="0" cy="2595397"/>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28690" y="3009958"/>
            <a:ext cx="0" cy="2595397"/>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24295" y="3385600"/>
            <a:ext cx="2831913" cy="1514043"/>
          </a:xfrm>
          <a:prstGeom prst="rect">
            <a:avLst/>
          </a:prstGeom>
          <a:noFill/>
        </p:spPr>
        <p:txBody>
          <a:bodyPr wrap="square" lIns="134445" tIns="107556" rIns="134445" bIns="107556" rtlCol="0">
            <a:spAutoFit/>
          </a:bodyPr>
          <a:lstStyle/>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5882" b="0" i="0" u="none" strike="noStrike" kern="1200" cap="none" spc="0" normalizeH="0" baseline="0" noProof="0" dirty="0">
                <a:ln>
                  <a:noFill/>
                </a:ln>
                <a:solidFill>
                  <a:srgbClr val="505050"/>
                </a:solidFill>
                <a:effectLst/>
                <a:uLnTx/>
                <a:uFillTx/>
                <a:latin typeface="Segoe UI Light"/>
                <a:ea typeface="MS PGothic" panose="020B0600070205080204" pitchFamily="34" charset="-128"/>
                <a:cs typeface="Segoe UI Semibold" panose="020B0702040204020203" pitchFamily="34" charset="0"/>
                <a:sym typeface="Arial"/>
              </a:rPr>
              <a:t>1.5</a:t>
            </a:r>
            <a:r>
              <a:rPr kumimoji="0" lang="en-US" sz="2647" b="0" i="0" u="none" strike="noStrike" kern="120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rPr>
              <a:t>Trillion</a:t>
            </a:r>
            <a:endParaRPr kumimoji="0" lang="en-US" sz="3971" b="0" i="0" u="none" strike="noStrike" kern="120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endParaRPr>
          </a:p>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Messages per month </a:t>
            </a:r>
            <a:b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b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processed by Azure </a:t>
            </a:r>
            <a:r>
              <a:rPr kumimoji="0" lang="en-US" sz="1324" b="0" i="0" u="none" strike="noStrike" kern="1200" cap="none" spc="0" normalizeH="0" baseline="0" noProof="0" dirty="0" err="1">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IoT</a:t>
            </a:r>
            <a:endPar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endParaRPr>
          </a:p>
        </p:txBody>
      </p:sp>
      <p:cxnSp>
        <p:nvCxnSpPr>
          <p:cNvPr id="20" name="Straight Connector 19"/>
          <p:cNvCxnSpPr/>
          <p:nvPr/>
        </p:nvCxnSpPr>
        <p:spPr>
          <a:xfrm>
            <a:off x="1" y="2131740"/>
            <a:ext cx="9144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15310" y="-417541"/>
            <a:ext cx="0" cy="254737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28690" y="-417541"/>
            <a:ext cx="0" cy="254737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28690" y="353997"/>
            <a:ext cx="3115310" cy="1514043"/>
          </a:xfrm>
          <a:prstGeom prst="rect">
            <a:avLst/>
          </a:prstGeom>
          <a:noFill/>
        </p:spPr>
        <p:txBody>
          <a:bodyPr wrap="square" lIns="134445" tIns="107556" rIns="134445" bIns="107556" rtlCol="0">
            <a:spAutoFit/>
          </a:bodyPr>
          <a:lstStyle/>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5882" b="0" i="0" u="none" strike="noStrike" kern="1200" cap="none" spc="0" normalizeH="0" baseline="0" noProof="0" dirty="0">
                <a:ln>
                  <a:noFill/>
                </a:ln>
                <a:solidFill>
                  <a:srgbClr val="505050"/>
                </a:solidFill>
                <a:effectLst/>
                <a:uLnTx/>
                <a:uFillTx/>
                <a:latin typeface="Segoe UI Light"/>
                <a:ea typeface="MS PGothic" panose="020B0600070205080204" pitchFamily="34" charset="-128"/>
                <a:cs typeface="Segoe UI Semibold" panose="020B0702040204020203" pitchFamily="34" charset="0"/>
                <a:sym typeface="Arial"/>
              </a:rPr>
              <a:t>&gt;500</a:t>
            </a:r>
            <a:r>
              <a:rPr kumimoji="0" lang="en-US" sz="2647" b="0" i="0" u="none" strike="noStrike" kern="120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rPr>
              <a:t>Million</a:t>
            </a:r>
            <a:endParaRPr kumimoji="0" lang="en-US" sz="6471" b="0" i="0" u="none" strike="noStrike" kern="120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endParaRPr>
          </a:p>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Users in </a:t>
            </a:r>
            <a:b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b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Azure Active Directory</a:t>
            </a:r>
          </a:p>
        </p:txBody>
      </p:sp>
      <p:sp>
        <p:nvSpPr>
          <p:cNvPr id="26" name="TextBox 25"/>
          <p:cNvSpPr txBox="1"/>
          <p:nvPr/>
        </p:nvSpPr>
        <p:spPr>
          <a:xfrm>
            <a:off x="3161383" y="3405919"/>
            <a:ext cx="2831913" cy="1697426"/>
          </a:xfrm>
          <a:prstGeom prst="rect">
            <a:avLst/>
          </a:prstGeom>
          <a:noFill/>
        </p:spPr>
        <p:txBody>
          <a:bodyPr wrap="square" lIns="134445" tIns="107556" rIns="134445" bIns="107556" rtlCol="0">
            <a:spAutoFit/>
          </a:bodyPr>
          <a:lstStyle/>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5882" b="0" i="0" u="none" strike="noStrike" kern="1200" cap="none" spc="-154" normalizeH="0" baseline="0" noProof="0" dirty="0">
                <a:ln>
                  <a:noFill/>
                </a:ln>
                <a:solidFill>
                  <a:srgbClr val="505050"/>
                </a:solidFill>
                <a:effectLst/>
                <a:uLnTx/>
                <a:uFillTx/>
                <a:latin typeface="Segoe UI Light"/>
                <a:ea typeface="MS PGothic" panose="020B0600070205080204" pitchFamily="34" charset="-128"/>
                <a:cs typeface="Segoe UI Semibold" panose="020B0702040204020203" pitchFamily="34" charset="0"/>
                <a:sym typeface="Arial"/>
              </a:rPr>
              <a:t>777</a:t>
            </a:r>
            <a:r>
              <a:rPr kumimoji="0" lang="en-US" sz="2647" b="0" i="0" u="none" strike="noStrike" kern="1200" cap="none" spc="-154"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rPr>
              <a:t>Trillion</a:t>
            </a:r>
            <a:endParaRPr kumimoji="0" lang="en-US" sz="5882" b="0" i="0" u="none" strike="noStrike" kern="120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endParaRPr>
          </a:p>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Storage Transactions</a:t>
            </a:r>
            <a:b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b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per day</a:t>
            </a:r>
            <a:b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br>
            <a:endPar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endParaRPr>
          </a:p>
        </p:txBody>
      </p:sp>
      <p:sp>
        <p:nvSpPr>
          <p:cNvPr id="27" name="TextBox 26"/>
          <p:cNvSpPr txBox="1"/>
          <p:nvPr/>
        </p:nvSpPr>
        <p:spPr>
          <a:xfrm>
            <a:off x="3161383" y="353997"/>
            <a:ext cx="2831913" cy="1514043"/>
          </a:xfrm>
          <a:prstGeom prst="rect">
            <a:avLst/>
          </a:prstGeom>
          <a:noFill/>
        </p:spPr>
        <p:txBody>
          <a:bodyPr wrap="square" lIns="134445" tIns="107556" rIns="134445" bIns="107556" rtlCol="0">
            <a:spAutoFit/>
          </a:bodyPr>
          <a:lstStyle/>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5882" b="0" i="0" u="none" strike="noStrike" kern="1200" cap="none" spc="-154" normalizeH="0" baseline="0" noProof="0" dirty="0">
                <a:ln>
                  <a:noFill/>
                </a:ln>
                <a:solidFill>
                  <a:srgbClr val="505050"/>
                </a:solidFill>
                <a:effectLst/>
                <a:uLnTx/>
                <a:uFillTx/>
                <a:latin typeface="Segoe UI Light"/>
                <a:ea typeface="MS PGothic" panose="020B0600070205080204" pitchFamily="34" charset="-128"/>
                <a:cs typeface="Segoe UI Semibold" panose="020B0702040204020203" pitchFamily="34" charset="0"/>
                <a:sym typeface="Arial"/>
              </a:rPr>
              <a:t>&gt;1.5</a:t>
            </a:r>
            <a:r>
              <a:rPr kumimoji="0" lang="en-US" sz="2647" b="0" i="0" u="none" strike="noStrike" kern="120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rPr>
              <a:t>Million</a:t>
            </a:r>
            <a:endParaRPr kumimoji="0" lang="en-US" sz="5882" b="0" i="0" u="none" strike="noStrike" kern="120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endParaRPr>
          </a:p>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SQL Databases </a:t>
            </a:r>
            <a:b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b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running on Azure</a:t>
            </a:r>
          </a:p>
        </p:txBody>
      </p:sp>
      <p:sp>
        <p:nvSpPr>
          <p:cNvPr id="29" name="TextBox 28"/>
          <p:cNvSpPr txBox="1"/>
          <p:nvPr/>
        </p:nvSpPr>
        <p:spPr>
          <a:xfrm>
            <a:off x="6010594" y="3405967"/>
            <a:ext cx="3077134" cy="1514043"/>
          </a:xfrm>
          <a:prstGeom prst="rect">
            <a:avLst/>
          </a:prstGeom>
          <a:noFill/>
        </p:spPr>
        <p:txBody>
          <a:bodyPr wrap="square" lIns="134445" tIns="107556" rIns="134445" bIns="107556" rtlCol="0">
            <a:spAutoFit/>
          </a:bodyPr>
          <a:lstStyle/>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5882" b="0" i="0" u="none" strike="noStrike" kern="1200" cap="none" spc="-154" normalizeH="0" baseline="0" noProof="0" dirty="0">
                <a:ln>
                  <a:noFill/>
                </a:ln>
                <a:solidFill>
                  <a:srgbClr val="505050"/>
                </a:solidFill>
                <a:effectLst/>
                <a:uLnTx/>
                <a:uFillTx/>
                <a:latin typeface="Segoe UI Light"/>
                <a:ea typeface="MS PGothic" panose="020B0600070205080204" pitchFamily="34" charset="-128"/>
                <a:cs typeface="Segoe UI Semibold" panose="020B0702040204020203" pitchFamily="34" charset="0"/>
                <a:sym typeface="Arial"/>
              </a:rPr>
              <a:t>&gt;40</a:t>
            </a:r>
            <a:r>
              <a:rPr kumimoji="0" lang="en-US" sz="3235" b="0" i="0" u="none" strike="noStrike" kern="1200" cap="none" spc="-154"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rPr>
              <a:t>%</a:t>
            </a:r>
            <a:endParaRPr kumimoji="0" lang="en-US" sz="5882" b="0" i="0" u="none" strike="noStrike" kern="120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sym typeface="Arial"/>
            </a:endParaRPr>
          </a:p>
          <a:p>
            <a:pPr marL="0" marR="0" lvl="0" indent="0" algn="ctr" defTabSz="685845" rtl="0" eaLnBrk="1" fontAlgn="auto" latinLnBrk="0" hangingPunct="1">
              <a:lnSpc>
                <a:spcPct val="90000"/>
              </a:lnSpc>
              <a:spcBef>
                <a:spcPts val="0"/>
              </a:spcBef>
              <a:spcAft>
                <a:spcPts val="882"/>
              </a:spcAft>
              <a:buClrTx/>
              <a:buSzTx/>
              <a:buFontTx/>
              <a:buNone/>
              <a:tabLst/>
              <a:defRPr/>
            </a:pP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Revenue from </a:t>
            </a:r>
            <a:b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br>
            <a:r>
              <a:rPr kumimoji="0" lang="en-US" sz="1324" b="0" i="0" u="none" strike="noStrike" kern="1200" cap="none" spc="0" normalizeH="0" baseline="0" noProof="0" dirty="0">
                <a:ln>
                  <a:noFill/>
                </a:ln>
                <a:solidFill>
                  <a:srgbClr val="0072CC"/>
                </a:solidFill>
                <a:effectLst/>
                <a:uLnTx/>
                <a:uFillTx/>
                <a:latin typeface="Segoe UI Semibold" panose="020B0702040204020203" pitchFamily="34" charset="0"/>
                <a:ea typeface="MS PGothic" panose="020B0600070205080204" pitchFamily="34" charset="-128"/>
                <a:cs typeface="Segoe UI Semibold" panose="020B0702040204020203" pitchFamily="34" charset="0"/>
                <a:sym typeface="Arial"/>
              </a:rPr>
              <a:t>Start-ups and ISVs</a:t>
            </a:r>
          </a:p>
        </p:txBody>
      </p:sp>
      <p:cxnSp>
        <p:nvCxnSpPr>
          <p:cNvPr id="19" name="Straight Connector 18"/>
          <p:cNvCxnSpPr/>
          <p:nvPr/>
        </p:nvCxnSpPr>
        <p:spPr>
          <a:xfrm>
            <a:off x="1" y="3028165"/>
            <a:ext cx="9144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50652" y="2157846"/>
            <a:ext cx="7119391" cy="889350"/>
          </a:xfrm>
          <a:prstGeom prst="rect">
            <a:avLst/>
          </a:prstGeom>
          <a:noFill/>
        </p:spPr>
        <p:txBody>
          <a:bodyPr wrap="none" lIns="134464" tIns="107571" rIns="134464" bIns="107571" rtlCol="0">
            <a:spAutoFit/>
          </a:bodyPr>
          <a:lstStyle/>
          <a:p>
            <a:pPr marL="0" marR="0" lvl="0" indent="0" algn="ctr" defTabSz="685199" rtl="0" eaLnBrk="0" fontAlgn="base" latinLnBrk="0" hangingPunct="0">
              <a:lnSpc>
                <a:spcPct val="90000"/>
              </a:lnSpc>
              <a:spcBef>
                <a:spcPct val="0"/>
              </a:spcBef>
              <a:spcAft>
                <a:spcPts val="441"/>
              </a:spcAft>
              <a:buClrTx/>
              <a:buSzTx/>
              <a:buFontTx/>
              <a:buNone/>
              <a:tabLst/>
              <a:defRPr/>
            </a:pPr>
            <a:r>
              <a:rPr kumimoji="0" lang="en-US" sz="4853" b="0" i="0" u="none" strike="noStrike" kern="1200" cap="none" spc="0" normalizeH="0" baseline="0" noProof="0" dirty="0">
                <a:ln>
                  <a:noFill/>
                </a:ln>
                <a:solidFill>
                  <a:srgbClr val="505050"/>
                </a:solidFill>
                <a:effectLst/>
                <a:uLnTx/>
                <a:uFillTx/>
                <a:latin typeface="Segoe UI" panose="020B0502040204020203" pitchFamily="34" charset="0"/>
                <a:ea typeface="MS PGothic" panose="020B0600070205080204" pitchFamily="34" charset="-128"/>
                <a:cs typeface="Arial"/>
                <a:sym typeface="Arial"/>
              </a:rPr>
              <a:t>Azure Usage Momentum</a:t>
            </a:r>
          </a:p>
        </p:txBody>
      </p:sp>
    </p:spTree>
    <p:extLst>
      <p:ext uri="{BB962C8B-B14F-4D97-AF65-F5344CB8AC3E}">
        <p14:creationId xmlns:p14="http://schemas.microsoft.com/office/powerpoint/2010/main" val="28730392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75"/>
          <p:cNvSpPr/>
          <p:nvPr/>
        </p:nvSpPr>
        <p:spPr bwMode="auto">
          <a:xfrm>
            <a:off x="1" y="365"/>
            <a:ext cx="3111679" cy="514277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01098" y="1240939"/>
            <a:ext cx="2909484" cy="3165101"/>
          </a:xfrm>
          <a:prstGeom prst="rect">
            <a:avLst/>
          </a:prstGeom>
          <a:noFill/>
        </p:spPr>
        <p:txBody>
          <a:bodyPr wrap="square" lIns="134464" tIns="107571" rIns="134464" bIns="107571" rtlCol="0">
            <a:spAutoFit/>
          </a:bodyPr>
          <a:lstStyle/>
          <a:p>
            <a:pPr defTabSz="685845">
              <a:spcAft>
                <a:spcPts val="441"/>
              </a:spcAft>
              <a:defRPr/>
            </a:pPr>
            <a:r>
              <a:rPr lang="en-US" sz="7059" kern="1200" dirty="0">
                <a:solidFill>
                  <a:srgbClr val="FFFFFF"/>
                </a:solidFill>
                <a:latin typeface="Segoe UI Light" panose="020B0502040204020203" pitchFamily="34" charset="0"/>
                <a:ea typeface="MS PGothic" panose="020B0600070205080204" pitchFamily="34" charset="-128"/>
                <a:cs typeface="Segoe UI Light" panose="020B0502040204020203" pitchFamily="34" charset="0"/>
              </a:rPr>
              <a:t>&gt;80% </a:t>
            </a:r>
            <a:br>
              <a:rPr lang="en-US" sz="4412" kern="1200" dirty="0">
                <a:solidFill>
                  <a:srgbClr val="FFFFFF"/>
                </a:solidFill>
                <a:latin typeface="Segoe UI Semilight"/>
                <a:ea typeface="MS PGothic" panose="020B0600070205080204" pitchFamily="34" charset="-128"/>
                <a:cs typeface="Segoe UI Semibold" panose="020B0702040204020203" pitchFamily="34" charset="0"/>
              </a:rPr>
            </a:br>
            <a:r>
              <a:rPr lang="en-US" sz="2941" kern="1200" dirty="0">
                <a:solidFill>
                  <a:srgbClr val="FFFFFF"/>
                </a:solidFill>
                <a:latin typeface="Segoe UI Light"/>
                <a:ea typeface="MS PGothic" panose="020B0600070205080204" pitchFamily="34" charset="-128"/>
                <a:cs typeface="Segoe UI Semibold" panose="020B0702040204020203" pitchFamily="34" charset="0"/>
              </a:rPr>
              <a:t>of Fortune 500 now on Microsoft Cloud</a:t>
            </a:r>
            <a:endParaRPr lang="en-US" sz="2941" kern="1200" dirty="0">
              <a:solidFill>
                <a:srgbClr val="FFFFFF"/>
              </a:solidFill>
              <a:latin typeface="Segoe UI Light"/>
              <a:ea typeface="MS PGothic" panose="020B0600070205080204" pitchFamily="34" charset="-128"/>
              <a:cs typeface="+mn-cs"/>
            </a:endParaRPr>
          </a:p>
          <a:p>
            <a:pPr defTabSz="685845">
              <a:spcAft>
                <a:spcPts val="441"/>
              </a:spcAft>
              <a:defRPr/>
            </a:pPr>
            <a:endParaRPr lang="en-US" sz="2941" kern="1200" dirty="0">
              <a:solidFill>
                <a:srgbClr val="FFFFFF"/>
              </a:solidFill>
              <a:latin typeface="Segoe UI Semilight"/>
              <a:ea typeface="MS PGothic" panose="020B0600070205080204" pitchFamily="34" charset="-128"/>
              <a:cs typeface="+mn-cs"/>
            </a:endParaRPr>
          </a:p>
        </p:txBody>
      </p:sp>
      <p:grpSp>
        <p:nvGrpSpPr>
          <p:cNvPr id="5" name="Group 4"/>
          <p:cNvGrpSpPr/>
          <p:nvPr/>
        </p:nvGrpSpPr>
        <p:grpSpPr>
          <a:xfrm>
            <a:off x="3285388" y="232330"/>
            <a:ext cx="5656683" cy="4660911"/>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471" kern="120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3041" y="763217"/>
                  <a:ext cx="952779" cy="476390"/>
                </a:xfrm>
                <a:prstGeom prst="rect">
                  <a:avLst/>
                </a:prstGeom>
              </p:spPr>
            </p:pic>
            <p:pic>
              <p:nvPicPr>
                <p:cNvPr id="77" name="Picture 76"/>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033465" y="3256297"/>
                  <a:ext cx="1034297" cy="496687"/>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19112" y="4418824"/>
                  <a:ext cx="1013790" cy="550389"/>
                </a:xfrm>
                <a:prstGeom prst="rect">
                  <a:avLst/>
                </a:prstGeom>
              </p:spPr>
            </p:pic>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3613" y="3323027"/>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2746" y="801004"/>
                  <a:ext cx="646522" cy="376334"/>
                </a:xfrm>
                <a:prstGeom prst="rect">
                  <a:avLst/>
                </a:prstGeom>
              </p:spPr>
            </p:pic>
            <p:pic>
              <p:nvPicPr>
                <p:cNvPr id="99" name="Picture 98"/>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9691260" y="789838"/>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0383" y="5859342"/>
                  <a:ext cx="848900" cy="413982"/>
                </a:xfrm>
                <a:prstGeom prst="rect">
                  <a:avLst/>
                </a:prstGeom>
              </p:spPr>
            </p:pic>
            <p:pic>
              <p:nvPicPr>
                <p:cNvPr id="106" name="Picture 105"/>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39396" y="773711"/>
                  <a:ext cx="1222441" cy="36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502487"/>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889288" y="789838"/>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17508"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42168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1"/>
          <p:cNvGrpSpPr/>
          <p:nvPr/>
        </p:nvGrpSpPr>
        <p:grpSpPr>
          <a:xfrm>
            <a:off x="614965" y="2498377"/>
            <a:ext cx="7991310" cy="807743"/>
            <a:chOff x="405598" y="4448429"/>
            <a:chExt cx="9927123" cy="1098742"/>
          </a:xfrm>
        </p:grpSpPr>
        <p:grpSp>
          <p:nvGrpSpPr>
            <p:cNvPr id="22" name="Group 5"/>
            <p:cNvGrpSpPr/>
            <p:nvPr/>
          </p:nvGrpSpPr>
          <p:grpSpPr>
            <a:xfrm>
              <a:off x="405598" y="4449889"/>
              <a:ext cx="9927123" cy="1097282"/>
              <a:chOff x="405598" y="4449889"/>
              <a:chExt cx="9927123" cy="1097282"/>
            </a:xfrm>
          </p:grpSpPr>
          <p:sp>
            <p:nvSpPr>
              <p:cNvPr id="49" name="TextBox 9"/>
              <p:cNvSpPr txBox="1"/>
              <p:nvPr/>
            </p:nvSpPr>
            <p:spPr>
              <a:xfrm>
                <a:off x="405598" y="4449889"/>
                <a:ext cx="9927123" cy="1097280"/>
              </a:xfrm>
              <a:prstGeom prst="rect">
                <a:avLst/>
              </a:prstGeom>
              <a:solidFill>
                <a:srgbClr val="F0F0F0"/>
              </a:solidFill>
            </p:spPr>
            <p:txBody>
              <a:bodyPr wrap="square" lIns="1008335" tIns="107513" rIns="134390" bIns="107513" rtlCol="0" anchor="ctr" anchorCtr="0">
                <a:noAutofit/>
              </a:bodyPr>
              <a:lstStyle/>
              <a:p>
                <a:pPr marL="685739" lvl="2" defTabSz="685739"/>
                <a:r>
                  <a:rPr lang="en-US" sz="2059" b="1" dirty="0">
                    <a:solidFill>
                      <a:srgbClr val="505050"/>
                    </a:solidFill>
                    <a:latin typeface="Segoe UI Light"/>
                  </a:rPr>
                  <a:t>Bringing it all together</a:t>
                </a:r>
              </a:p>
            </p:txBody>
          </p:sp>
          <p:sp>
            <p:nvSpPr>
              <p:cNvPr id="51" name="TextBox 10"/>
              <p:cNvSpPr txBox="1"/>
              <p:nvPr/>
            </p:nvSpPr>
            <p:spPr>
              <a:xfrm>
                <a:off x="10195561" y="4449891"/>
                <a:ext cx="137160" cy="1097280"/>
              </a:xfrm>
              <a:prstGeom prst="rect">
                <a:avLst/>
              </a:prstGeom>
              <a:solidFill>
                <a:schemeClr val="tx1"/>
              </a:solidFill>
              <a:ln>
                <a:solidFill>
                  <a:schemeClr val="accent1"/>
                </a:solidFill>
              </a:ln>
            </p:spPr>
            <p:txBody>
              <a:bodyPr wrap="none" lIns="134390" tIns="0" rIns="134390" bIns="0" rtlCol="0" anchor="ctr" anchorCtr="0">
                <a:noAutofit/>
              </a:bodyPr>
              <a:lstStyle>
                <a:defPPr>
                  <a:defRPr lang="en-US"/>
                </a:defPPr>
                <a:lvl1pPr algn="ctr">
                  <a:lnSpc>
                    <a:spcPct val="90000"/>
                  </a:lnSpc>
                  <a:spcAft>
                    <a:spcPts val="600"/>
                  </a:spcAft>
                  <a:defRPr sz="6598">
                    <a:gradFill>
                      <a:gsLst>
                        <a:gs pos="84071">
                          <a:schemeClr val="bg1"/>
                        </a:gs>
                        <a:gs pos="70064">
                          <a:schemeClr val="bg1"/>
                        </a:gs>
                      </a:gsLst>
                      <a:lin ang="5400000" scaled="0"/>
                    </a:gradFill>
                    <a:latin typeface="+mj-lt"/>
                  </a:defRPr>
                </a:lvl1pPr>
              </a:lstStyle>
              <a:p>
                <a:pPr defTabSz="685739">
                  <a:spcAft>
                    <a:spcPts val="450"/>
                  </a:spcAft>
                </a:pPr>
                <a:endParaRPr lang="en-US" sz="4851" dirty="0">
                  <a:gradFill>
                    <a:gsLst>
                      <a:gs pos="84071">
                        <a:srgbClr val="FFFFFF"/>
                      </a:gs>
                      <a:gs pos="70064">
                        <a:srgbClr val="FFFFFF"/>
                      </a:gs>
                    </a:gsLst>
                    <a:lin ang="5400000" scaled="0"/>
                  </a:gradFill>
                  <a:latin typeface="Segoe UI Light"/>
                </a:endParaRPr>
              </a:p>
            </p:txBody>
          </p:sp>
        </p:grpSp>
        <p:grpSp>
          <p:nvGrpSpPr>
            <p:cNvPr id="32" name="pic 3"/>
            <p:cNvGrpSpPr>
              <a:grpSpLocks noChangeAspect="1"/>
            </p:cNvGrpSpPr>
            <p:nvPr/>
          </p:nvGrpSpPr>
          <p:grpSpPr>
            <a:xfrm>
              <a:off x="1378191" y="4448429"/>
              <a:ext cx="1002076" cy="1098738"/>
              <a:chOff x="1372707" y="5696878"/>
              <a:chExt cx="935271" cy="1025489"/>
            </a:xfrm>
          </p:grpSpPr>
          <p:sp>
            <p:nvSpPr>
              <p:cNvPr id="3" name="Rectangle 7"/>
              <p:cNvSpPr/>
              <p:nvPr/>
            </p:nvSpPr>
            <p:spPr bwMode="auto">
              <a:xfrm>
                <a:off x="1372707" y="5698239"/>
                <a:ext cx="935271" cy="1024128"/>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1"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6901" y="5696878"/>
                <a:ext cx="921076" cy="1025488"/>
              </a:xfrm>
              <a:prstGeom prst="rect">
                <a:avLst/>
              </a:prstGeom>
              <a:noFill/>
              <a:ln>
                <a:noFill/>
              </a:ln>
              <a:effectLst/>
            </p:spPr>
          </p:pic>
        </p:grpSp>
      </p:grpSp>
      <p:grpSp>
        <p:nvGrpSpPr>
          <p:cNvPr id="25" name="Group 18"/>
          <p:cNvGrpSpPr/>
          <p:nvPr/>
        </p:nvGrpSpPr>
        <p:grpSpPr>
          <a:xfrm>
            <a:off x="610121" y="818587"/>
            <a:ext cx="7996153" cy="806668"/>
            <a:chOff x="274322" y="2163476"/>
            <a:chExt cx="11014026" cy="1097280"/>
          </a:xfrm>
        </p:grpSpPr>
        <p:grpSp>
          <p:nvGrpSpPr>
            <p:cNvPr id="20" name="Group 22"/>
            <p:cNvGrpSpPr/>
            <p:nvPr/>
          </p:nvGrpSpPr>
          <p:grpSpPr>
            <a:xfrm>
              <a:off x="274322" y="2163476"/>
              <a:ext cx="11014026" cy="1097280"/>
              <a:chOff x="274322" y="2163476"/>
              <a:chExt cx="11014026" cy="1097280"/>
            </a:xfrm>
          </p:grpSpPr>
          <p:sp>
            <p:nvSpPr>
              <p:cNvPr id="39" name="TextBox 29"/>
              <p:cNvSpPr txBox="1"/>
              <p:nvPr/>
            </p:nvSpPr>
            <p:spPr>
              <a:xfrm>
                <a:off x="274322" y="2163476"/>
                <a:ext cx="10876866" cy="1097280"/>
              </a:xfrm>
              <a:prstGeom prst="rect">
                <a:avLst/>
              </a:prstGeom>
              <a:solidFill>
                <a:srgbClr val="F0F0F0"/>
              </a:solidFill>
            </p:spPr>
            <p:txBody>
              <a:bodyPr wrap="square" lIns="1008335" tIns="107513" rIns="134390" bIns="107513" rtlCol="0" anchor="ctr" anchorCtr="0">
                <a:noAutofit/>
              </a:bodyPr>
              <a:lstStyle/>
              <a:p>
                <a:pPr marL="685739" lvl="2" defTabSz="685739"/>
                <a:r>
                  <a:rPr lang="en-US" sz="2059" b="1" dirty="0">
                    <a:solidFill>
                      <a:srgbClr val="505050"/>
                    </a:solidFill>
                    <a:latin typeface="Segoe UI Light"/>
                  </a:rPr>
                  <a:t>Empowering Customers: Microsoft Azure + Open Source</a:t>
                </a:r>
              </a:p>
            </p:txBody>
          </p:sp>
          <p:sp>
            <p:nvSpPr>
              <p:cNvPr id="42" name="TextBox 32"/>
              <p:cNvSpPr txBox="1"/>
              <p:nvPr/>
            </p:nvSpPr>
            <p:spPr>
              <a:xfrm>
                <a:off x="11151188" y="2163476"/>
                <a:ext cx="137160" cy="1097280"/>
              </a:xfrm>
              <a:prstGeom prst="rect">
                <a:avLst/>
              </a:prstGeom>
              <a:solidFill>
                <a:srgbClr val="0072C6"/>
              </a:solidFill>
            </p:spPr>
            <p:txBody>
              <a:bodyPr wrap="square" lIns="0" tIns="107513" rIns="134390" bIns="107513" rtlCol="0" anchor="ctr" anchorCtr="0">
                <a:noAutofit/>
              </a:bodyPr>
              <a:lstStyle/>
              <a:p>
                <a:pPr marL="759459" defTabSz="685739">
                  <a:lnSpc>
                    <a:spcPct val="90000"/>
                  </a:lnSpc>
                  <a:spcAft>
                    <a:spcPts val="441"/>
                  </a:spcAft>
                </a:pPr>
                <a:endParaRPr lang="en-US" sz="2571" dirty="0">
                  <a:gradFill>
                    <a:gsLst>
                      <a:gs pos="57522">
                        <a:srgbClr val="505050"/>
                      </a:gs>
                      <a:gs pos="24000">
                        <a:srgbClr val="505050"/>
                      </a:gs>
                    </a:gsLst>
                    <a:lin ang="5400000" scaled="0"/>
                  </a:gradFill>
                  <a:latin typeface="Segoe UI Light"/>
                </a:endParaRPr>
              </a:p>
            </p:txBody>
          </p:sp>
        </p:grpSp>
        <p:pic>
          <p:nvPicPr>
            <p:cNvPr id="36" name="pic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8784" y="2163476"/>
              <a:ext cx="1065841" cy="1097280"/>
            </a:xfrm>
            <a:prstGeom prst="rect">
              <a:avLst/>
            </a:prstGeom>
          </p:spPr>
        </p:pic>
      </p:grpSp>
      <p:grpSp>
        <p:nvGrpSpPr>
          <p:cNvPr id="26" name="Group 44"/>
          <p:cNvGrpSpPr/>
          <p:nvPr/>
        </p:nvGrpSpPr>
        <p:grpSpPr>
          <a:xfrm>
            <a:off x="614965" y="1659018"/>
            <a:ext cx="7991310" cy="806669"/>
            <a:chOff x="405598" y="3306682"/>
            <a:chExt cx="9927123" cy="1097281"/>
          </a:xfrm>
        </p:grpSpPr>
        <p:grpSp>
          <p:nvGrpSpPr>
            <p:cNvPr id="21" name="Group 45"/>
            <p:cNvGrpSpPr/>
            <p:nvPr/>
          </p:nvGrpSpPr>
          <p:grpSpPr>
            <a:xfrm>
              <a:off x="405598" y="3306682"/>
              <a:ext cx="9927123" cy="1097281"/>
              <a:chOff x="405598" y="3306682"/>
              <a:chExt cx="9927123" cy="1097281"/>
            </a:xfrm>
          </p:grpSpPr>
          <p:sp>
            <p:nvSpPr>
              <p:cNvPr id="57" name="TextBox 47"/>
              <p:cNvSpPr txBox="1"/>
              <p:nvPr/>
            </p:nvSpPr>
            <p:spPr>
              <a:xfrm>
                <a:off x="405598" y="3306683"/>
                <a:ext cx="9927123" cy="1097280"/>
              </a:xfrm>
              <a:prstGeom prst="rect">
                <a:avLst/>
              </a:prstGeom>
              <a:solidFill>
                <a:srgbClr val="F0F0F0"/>
              </a:solidFill>
            </p:spPr>
            <p:txBody>
              <a:bodyPr wrap="square" lIns="1008335" tIns="107513" rIns="134390" bIns="107513" rtlCol="0" anchor="ctr" anchorCtr="0">
                <a:noAutofit/>
              </a:bodyPr>
              <a:lstStyle/>
              <a:p>
                <a:pPr marL="685739" lvl="2" defTabSz="685739"/>
                <a:r>
                  <a:rPr lang="en-US" sz="2059" b="1" dirty="0">
                    <a:solidFill>
                      <a:srgbClr val="505050"/>
                    </a:solidFill>
                    <a:latin typeface="Segoe UI Light"/>
                  </a:rPr>
                  <a:t>Red Hat + Microsoft Partnership Overview &amp; Opportunity</a:t>
                </a:r>
              </a:p>
            </p:txBody>
          </p:sp>
          <p:sp>
            <p:nvSpPr>
              <p:cNvPr id="59" name="TextBox 49"/>
              <p:cNvSpPr txBox="1"/>
              <p:nvPr/>
            </p:nvSpPr>
            <p:spPr>
              <a:xfrm>
                <a:off x="10195561" y="3306682"/>
                <a:ext cx="137160" cy="1097280"/>
              </a:xfrm>
              <a:prstGeom prst="rect">
                <a:avLst/>
              </a:prstGeom>
              <a:solidFill>
                <a:srgbClr val="5C005C"/>
              </a:solidFill>
            </p:spPr>
            <p:txBody>
              <a:bodyPr wrap="none" lIns="134390" tIns="0" rIns="134390" bIns="0" rtlCol="0" anchor="ctr" anchorCtr="0">
                <a:noAutofit/>
              </a:bodyPr>
              <a:lstStyle>
                <a:defPPr>
                  <a:defRPr lang="en-US"/>
                </a:defPPr>
                <a:lvl1pPr algn="ctr">
                  <a:lnSpc>
                    <a:spcPct val="90000"/>
                  </a:lnSpc>
                  <a:spcAft>
                    <a:spcPts val="600"/>
                  </a:spcAft>
                  <a:defRPr sz="6598">
                    <a:gradFill>
                      <a:gsLst>
                        <a:gs pos="84071">
                          <a:schemeClr val="bg1"/>
                        </a:gs>
                        <a:gs pos="70064">
                          <a:schemeClr val="bg1"/>
                        </a:gs>
                      </a:gsLst>
                      <a:lin ang="5400000" scaled="0"/>
                    </a:gradFill>
                    <a:latin typeface="+mj-lt"/>
                  </a:defRPr>
                </a:lvl1pPr>
              </a:lstStyle>
              <a:p>
                <a:pPr defTabSz="685739">
                  <a:spcAft>
                    <a:spcPts val="450"/>
                  </a:spcAft>
                </a:pPr>
                <a:endParaRPr lang="en-US" sz="4851" dirty="0">
                  <a:gradFill>
                    <a:gsLst>
                      <a:gs pos="84071">
                        <a:srgbClr val="FFFFFF"/>
                      </a:gs>
                      <a:gs pos="70064">
                        <a:srgbClr val="FFFFFF"/>
                      </a:gs>
                    </a:gsLst>
                    <a:lin ang="5400000" scaled="0"/>
                  </a:gradFill>
                  <a:latin typeface="Segoe UI Light"/>
                </a:endParaRPr>
              </a:p>
            </p:txBody>
          </p:sp>
        </p:grpSp>
        <p:pic>
          <p:nvPicPr>
            <p:cNvPr id="37" name="pic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623" y="3308133"/>
              <a:ext cx="984643" cy="1094377"/>
            </a:xfrm>
            <a:prstGeom prst="rect">
              <a:avLst/>
            </a:prstGeom>
          </p:spPr>
        </p:pic>
      </p:grpSp>
      <p:sp>
        <p:nvSpPr>
          <p:cNvPr id="62" name="1"/>
          <p:cNvSpPr txBox="1"/>
          <p:nvPr/>
        </p:nvSpPr>
        <p:spPr>
          <a:xfrm>
            <a:off x="614965" y="1659018"/>
            <a:ext cx="806668" cy="806668"/>
          </a:xfrm>
          <a:prstGeom prst="rect">
            <a:avLst/>
          </a:prstGeom>
          <a:solidFill>
            <a:srgbClr val="5C005C"/>
          </a:solidFill>
        </p:spPr>
        <p:txBody>
          <a:bodyPr wrap="none" lIns="134390" tIns="0" rIns="134390" bIns="0" rtlCol="0" anchor="ctr" anchorCtr="0">
            <a:noAutofit/>
          </a:bodyPr>
          <a:lstStyle/>
          <a:p>
            <a:pPr algn="ctr" defTabSz="685739">
              <a:lnSpc>
                <a:spcPct val="90000"/>
              </a:lnSpc>
              <a:spcAft>
                <a:spcPts val="441"/>
              </a:spcAft>
            </a:pPr>
            <a:r>
              <a:rPr lang="en-US" sz="4851" dirty="0">
                <a:gradFill>
                  <a:gsLst>
                    <a:gs pos="19192">
                      <a:srgbClr val="FFFFFF"/>
                    </a:gs>
                    <a:gs pos="52000">
                      <a:srgbClr val="FFFFFF"/>
                    </a:gs>
                  </a:gsLst>
                  <a:lin ang="5400000" scaled="0"/>
                </a:gradFill>
                <a:latin typeface="Segoe UI Light"/>
              </a:rPr>
              <a:t>2</a:t>
            </a:r>
            <a:endParaRPr lang="en-US" sz="1764" dirty="0">
              <a:gradFill>
                <a:gsLst>
                  <a:gs pos="19192">
                    <a:srgbClr val="FFFFFF"/>
                  </a:gs>
                  <a:gs pos="52000">
                    <a:srgbClr val="FFFFFF"/>
                  </a:gs>
                </a:gsLst>
                <a:lin ang="5400000" scaled="0"/>
              </a:gradFill>
              <a:latin typeface="Segoe UI Light"/>
            </a:endParaRPr>
          </a:p>
        </p:txBody>
      </p:sp>
      <p:sp>
        <p:nvSpPr>
          <p:cNvPr id="65" name="2"/>
          <p:cNvSpPr txBox="1"/>
          <p:nvPr/>
        </p:nvSpPr>
        <p:spPr>
          <a:xfrm>
            <a:off x="614965" y="818587"/>
            <a:ext cx="806668" cy="806668"/>
          </a:xfrm>
          <a:prstGeom prst="rect">
            <a:avLst/>
          </a:prstGeom>
          <a:solidFill>
            <a:srgbClr val="0072C6"/>
          </a:solidFill>
        </p:spPr>
        <p:txBody>
          <a:bodyPr wrap="none" lIns="134390" tIns="0" rIns="134390" bIns="0" rtlCol="0" anchor="ctr" anchorCtr="0">
            <a:noAutofit/>
          </a:bodyPr>
          <a:lstStyle/>
          <a:p>
            <a:pPr algn="ctr" defTabSz="685739">
              <a:lnSpc>
                <a:spcPct val="90000"/>
              </a:lnSpc>
              <a:spcAft>
                <a:spcPts val="441"/>
              </a:spcAft>
            </a:pPr>
            <a:r>
              <a:rPr lang="en-US" sz="4851" dirty="0">
                <a:gradFill>
                  <a:gsLst>
                    <a:gs pos="19192">
                      <a:srgbClr val="FFFFFF"/>
                    </a:gs>
                    <a:gs pos="52000">
                      <a:srgbClr val="FFFFFF"/>
                    </a:gs>
                  </a:gsLst>
                  <a:lin ang="5400000" scaled="0"/>
                </a:gradFill>
                <a:latin typeface="Segoe UI Light"/>
              </a:rPr>
              <a:t>1</a:t>
            </a:r>
            <a:endParaRPr lang="en-US" sz="1764" dirty="0">
              <a:gradFill>
                <a:gsLst>
                  <a:gs pos="19192">
                    <a:srgbClr val="FFFFFF"/>
                  </a:gs>
                  <a:gs pos="52000">
                    <a:srgbClr val="FFFFFF"/>
                  </a:gs>
                </a:gsLst>
                <a:lin ang="5400000" scaled="0"/>
              </a:gradFill>
              <a:latin typeface="Segoe UI Light"/>
            </a:endParaRPr>
          </a:p>
        </p:txBody>
      </p:sp>
      <p:sp>
        <p:nvSpPr>
          <p:cNvPr id="68" name="3"/>
          <p:cNvSpPr txBox="1"/>
          <p:nvPr/>
        </p:nvSpPr>
        <p:spPr>
          <a:xfrm>
            <a:off x="614965" y="2499448"/>
            <a:ext cx="806668" cy="806668"/>
          </a:xfrm>
          <a:prstGeom prst="rect">
            <a:avLst/>
          </a:prstGeom>
          <a:solidFill>
            <a:schemeClr val="tx1"/>
          </a:solidFill>
        </p:spPr>
        <p:txBody>
          <a:bodyPr wrap="none" lIns="134390" tIns="0" rIns="134390" bIns="0" rtlCol="0" anchor="ctr" anchorCtr="0">
            <a:noAutofit/>
          </a:bodyPr>
          <a:lstStyle/>
          <a:p>
            <a:pPr algn="ctr" defTabSz="685739">
              <a:lnSpc>
                <a:spcPct val="90000"/>
              </a:lnSpc>
              <a:spcAft>
                <a:spcPts val="441"/>
              </a:spcAft>
            </a:pPr>
            <a:r>
              <a:rPr lang="en-US" sz="4851" dirty="0">
                <a:gradFill>
                  <a:gsLst>
                    <a:gs pos="19192">
                      <a:srgbClr val="FFFFFF"/>
                    </a:gs>
                    <a:gs pos="52000">
                      <a:srgbClr val="FFFFFF"/>
                    </a:gs>
                  </a:gsLst>
                  <a:lin ang="5400000" scaled="0"/>
                </a:gradFill>
                <a:latin typeface="Segoe UI Light"/>
              </a:rPr>
              <a:t>3</a:t>
            </a:r>
            <a:endParaRPr lang="en-US" sz="1764" dirty="0">
              <a:gradFill>
                <a:gsLst>
                  <a:gs pos="19192">
                    <a:srgbClr val="FFFFFF"/>
                  </a:gs>
                  <a:gs pos="52000">
                    <a:srgbClr val="FFFFFF"/>
                  </a:gs>
                </a:gsLst>
                <a:lin ang="5400000" scaled="0"/>
              </a:gradFill>
              <a:latin typeface="Segoe UI Light"/>
            </a:endParaRPr>
          </a:p>
        </p:txBody>
      </p:sp>
      <p:sp useBgFill="1">
        <p:nvSpPr>
          <p:cNvPr id="81" name="Rectangle 80"/>
          <p:cNvSpPr/>
          <p:nvPr/>
        </p:nvSpPr>
        <p:spPr bwMode="auto">
          <a:xfrm>
            <a:off x="5093" y="17926"/>
            <a:ext cx="201668" cy="51420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idx="4294967295"/>
          </p:nvPr>
        </p:nvSpPr>
        <p:spPr>
          <a:xfrm>
            <a:off x="0" y="17463"/>
            <a:ext cx="8742363" cy="674687"/>
          </a:xfrm>
        </p:spPr>
        <p:txBody>
          <a:bodyPr/>
          <a:lstStyle/>
          <a:p>
            <a:r>
              <a:rPr lang="en-US" dirty="0"/>
              <a:t>Agenda:</a:t>
            </a:r>
          </a:p>
        </p:txBody>
      </p:sp>
      <p:grpSp>
        <p:nvGrpSpPr>
          <p:cNvPr id="52" name="Group 1"/>
          <p:cNvGrpSpPr/>
          <p:nvPr/>
        </p:nvGrpSpPr>
        <p:grpSpPr>
          <a:xfrm>
            <a:off x="614965" y="3338807"/>
            <a:ext cx="7991310" cy="807741"/>
            <a:chOff x="405598" y="4448430"/>
            <a:chExt cx="9927123" cy="1098739"/>
          </a:xfrm>
        </p:grpSpPr>
        <p:grpSp>
          <p:nvGrpSpPr>
            <p:cNvPr id="53" name="Group 5"/>
            <p:cNvGrpSpPr/>
            <p:nvPr/>
          </p:nvGrpSpPr>
          <p:grpSpPr>
            <a:xfrm>
              <a:off x="405598" y="4449888"/>
              <a:ext cx="9927123" cy="1097281"/>
              <a:chOff x="405598" y="4449888"/>
              <a:chExt cx="9927123" cy="1097281"/>
            </a:xfrm>
          </p:grpSpPr>
          <p:sp>
            <p:nvSpPr>
              <p:cNvPr id="58" name="TextBox 9"/>
              <p:cNvSpPr txBox="1"/>
              <p:nvPr/>
            </p:nvSpPr>
            <p:spPr>
              <a:xfrm>
                <a:off x="405598" y="4449889"/>
                <a:ext cx="9927123" cy="1097280"/>
              </a:xfrm>
              <a:prstGeom prst="rect">
                <a:avLst/>
              </a:prstGeom>
              <a:solidFill>
                <a:srgbClr val="F0F0F0"/>
              </a:solidFill>
            </p:spPr>
            <p:txBody>
              <a:bodyPr wrap="square" lIns="1008335" tIns="107513" rIns="134390" bIns="107513" rtlCol="0" anchor="ctr" anchorCtr="0">
                <a:noAutofit/>
              </a:bodyPr>
              <a:lstStyle/>
              <a:p>
                <a:pPr marL="683708" defTabSz="617073">
                  <a:lnSpc>
                    <a:spcPct val="90000"/>
                  </a:lnSpc>
                  <a:spcAft>
                    <a:spcPts val="397"/>
                  </a:spcAft>
                </a:pPr>
                <a:r>
                  <a:rPr lang="en-US" sz="2059" b="1" dirty="0">
                    <a:solidFill>
                      <a:srgbClr val="505050"/>
                    </a:solidFill>
                    <a:latin typeface="Segoe UI Light"/>
                  </a:rPr>
                  <a:t>Q&amp;A</a:t>
                </a:r>
                <a:endParaRPr lang="en-US" sz="2059" b="1" dirty="0">
                  <a:gradFill>
                    <a:gsLst>
                      <a:gs pos="97059">
                        <a:srgbClr val="505050"/>
                      </a:gs>
                      <a:gs pos="87179">
                        <a:srgbClr val="505050"/>
                      </a:gs>
                    </a:gsLst>
                    <a:lin ang="5400000" scaled="0"/>
                  </a:gradFill>
                  <a:latin typeface="Segoe UI Light"/>
                </a:endParaRPr>
              </a:p>
            </p:txBody>
          </p:sp>
          <p:sp>
            <p:nvSpPr>
              <p:cNvPr id="60" name="TextBox 10"/>
              <p:cNvSpPr txBox="1"/>
              <p:nvPr/>
            </p:nvSpPr>
            <p:spPr>
              <a:xfrm>
                <a:off x="10195561" y="4449888"/>
                <a:ext cx="137160" cy="1097280"/>
              </a:xfrm>
              <a:prstGeom prst="rect">
                <a:avLst/>
              </a:prstGeom>
              <a:solidFill>
                <a:srgbClr val="107C10"/>
              </a:solidFill>
            </p:spPr>
            <p:txBody>
              <a:bodyPr wrap="none" lIns="134390" tIns="0" rIns="134390" bIns="0" rtlCol="0" anchor="ctr" anchorCtr="0">
                <a:noAutofit/>
              </a:bodyPr>
              <a:lstStyle>
                <a:defPPr>
                  <a:defRPr lang="en-US"/>
                </a:defPPr>
                <a:lvl1pPr algn="ctr">
                  <a:lnSpc>
                    <a:spcPct val="90000"/>
                  </a:lnSpc>
                  <a:spcAft>
                    <a:spcPts val="600"/>
                  </a:spcAft>
                  <a:defRPr sz="6598">
                    <a:gradFill>
                      <a:gsLst>
                        <a:gs pos="84071">
                          <a:schemeClr val="bg1"/>
                        </a:gs>
                        <a:gs pos="70064">
                          <a:schemeClr val="bg1"/>
                        </a:gs>
                      </a:gsLst>
                      <a:lin ang="5400000" scaled="0"/>
                    </a:gradFill>
                    <a:latin typeface="+mj-lt"/>
                  </a:defRPr>
                </a:lvl1pPr>
              </a:lstStyle>
              <a:p>
                <a:pPr defTabSz="685739">
                  <a:spcAft>
                    <a:spcPts val="450"/>
                  </a:spcAft>
                </a:pPr>
                <a:endParaRPr lang="en-US" sz="4851" dirty="0">
                  <a:gradFill>
                    <a:gsLst>
                      <a:gs pos="84071">
                        <a:srgbClr val="FFFFFF"/>
                      </a:gs>
                      <a:gs pos="70064">
                        <a:srgbClr val="FFFFFF"/>
                      </a:gs>
                    </a:gsLst>
                    <a:lin ang="5400000" scaled="0"/>
                  </a:gradFill>
                  <a:latin typeface="Segoe UI Light"/>
                </a:endParaRPr>
              </a:p>
            </p:txBody>
          </p:sp>
        </p:grpSp>
        <p:grpSp>
          <p:nvGrpSpPr>
            <p:cNvPr id="54" name="pic 3"/>
            <p:cNvGrpSpPr>
              <a:grpSpLocks noChangeAspect="1"/>
            </p:cNvGrpSpPr>
            <p:nvPr/>
          </p:nvGrpSpPr>
          <p:grpSpPr>
            <a:xfrm>
              <a:off x="1378191" y="4448430"/>
              <a:ext cx="1002076" cy="1098738"/>
              <a:chOff x="1372707" y="5696879"/>
              <a:chExt cx="935271" cy="1025489"/>
            </a:xfrm>
          </p:grpSpPr>
          <p:sp>
            <p:nvSpPr>
              <p:cNvPr id="55" name="Rectangle 7"/>
              <p:cNvSpPr/>
              <p:nvPr/>
            </p:nvSpPr>
            <p:spPr bwMode="auto">
              <a:xfrm>
                <a:off x="1372707" y="5698239"/>
                <a:ext cx="935271" cy="1024128"/>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708" y="5696879"/>
                <a:ext cx="935270" cy="1025489"/>
              </a:xfrm>
              <a:prstGeom prst="rect">
                <a:avLst/>
              </a:prstGeom>
              <a:noFill/>
              <a:ln>
                <a:noFill/>
              </a:ln>
              <a:effectLst/>
            </p:spPr>
          </p:pic>
        </p:grpSp>
      </p:grpSp>
      <p:sp>
        <p:nvSpPr>
          <p:cNvPr id="61" name="3"/>
          <p:cNvSpPr txBox="1"/>
          <p:nvPr/>
        </p:nvSpPr>
        <p:spPr>
          <a:xfrm>
            <a:off x="614965" y="3339878"/>
            <a:ext cx="806668" cy="806668"/>
          </a:xfrm>
          <a:prstGeom prst="rect">
            <a:avLst/>
          </a:prstGeom>
          <a:solidFill>
            <a:srgbClr val="107C10"/>
          </a:solidFill>
        </p:spPr>
        <p:txBody>
          <a:bodyPr wrap="none" lIns="134390" tIns="0" rIns="134390" bIns="0" rtlCol="0" anchor="ctr" anchorCtr="0">
            <a:noAutofit/>
          </a:bodyPr>
          <a:lstStyle/>
          <a:p>
            <a:pPr algn="ctr" defTabSz="685739">
              <a:lnSpc>
                <a:spcPct val="90000"/>
              </a:lnSpc>
              <a:spcAft>
                <a:spcPts val="441"/>
              </a:spcAft>
            </a:pPr>
            <a:r>
              <a:rPr lang="en-US" sz="4851" dirty="0">
                <a:gradFill>
                  <a:gsLst>
                    <a:gs pos="19192">
                      <a:srgbClr val="FFFFFF"/>
                    </a:gs>
                    <a:gs pos="52000">
                      <a:srgbClr val="FFFFFF"/>
                    </a:gs>
                  </a:gsLst>
                  <a:lin ang="5400000" scaled="0"/>
                </a:gradFill>
                <a:latin typeface="Segoe UI Light"/>
              </a:rPr>
              <a:t>4</a:t>
            </a:r>
            <a:endParaRPr lang="en-US" sz="1764" dirty="0">
              <a:gradFill>
                <a:gsLst>
                  <a:gs pos="19192">
                    <a:srgbClr val="FFFFFF"/>
                  </a:gs>
                  <a:gs pos="52000">
                    <a:srgbClr val="FFFFFF"/>
                  </a:gs>
                </a:gsLst>
                <a:lin ang="5400000" scaled="0"/>
              </a:gradFill>
              <a:latin typeface="Segoe UI Light"/>
            </a:endParaRPr>
          </a:p>
        </p:txBody>
      </p:sp>
    </p:spTree>
    <p:extLst>
      <p:ext uri="{BB962C8B-B14F-4D97-AF65-F5344CB8AC3E}">
        <p14:creationId xmlns:p14="http://schemas.microsoft.com/office/powerpoint/2010/main" val="23791469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600" fill="hold"/>
                                        <p:tgtEl>
                                          <p:spTgt spid="65"/>
                                        </p:tgtEl>
                                        <p:attrNameLst>
                                          <p:attrName>ppt_x</p:attrName>
                                        </p:attrNameLst>
                                      </p:cBhvr>
                                      <p:tavLst>
                                        <p:tav tm="0">
                                          <p:val>
                                            <p:strVal val="0-#ppt_w/2"/>
                                          </p:val>
                                        </p:tav>
                                        <p:tav tm="100000">
                                          <p:val>
                                            <p:strVal val="#ppt_x"/>
                                          </p:val>
                                        </p:tav>
                                      </p:tavLst>
                                    </p:anim>
                                    <p:anim calcmode="lin" valueType="num">
                                      <p:cBhvr additive="base">
                                        <p:cTn id="8" dur="600" fill="hold"/>
                                        <p:tgtEl>
                                          <p:spTgt spid="6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64" presetClass="path" presetSubtype="0" decel="100000" fill="hold" nodeType="withEffect">
                                  <p:stCondLst>
                                    <p:cond delay="100"/>
                                  </p:stCondLst>
                                  <p:childTnLst>
                                    <p:animMotion origin="layout" path="M 4.58333E-6 0 L -0.05482 0 " pathEditMode="relative" rAng="0" ptsTypes="AA">
                                      <p:cBhvr>
                                        <p:cTn id="13" dur="800" spd="-100000" fill="hold"/>
                                        <p:tgtEl>
                                          <p:spTgt spid="25"/>
                                        </p:tgtEl>
                                        <p:attrNameLst>
                                          <p:attrName>ppt_x</p:attrName>
                                          <p:attrName>ppt_y</p:attrName>
                                        </p:attrNameLst>
                                      </p:cBhvr>
                                      <p:rCtr x="-2747" y="0"/>
                                    </p:animMotion>
                                  </p:childTnLst>
                                </p:cTn>
                              </p:par>
                            </p:childTnLst>
                          </p:cTn>
                        </p:par>
                        <p:par>
                          <p:cTn id="14" fill="hold">
                            <p:stCondLst>
                              <p:cond delay="900"/>
                            </p:stCondLst>
                            <p:childTnLst>
                              <p:par>
                                <p:cTn id="15" presetID="2" presetClass="entr" presetSubtype="8" decel="100000" fill="hold" grpId="0" nodeType="after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600" fill="hold"/>
                                        <p:tgtEl>
                                          <p:spTgt spid="62"/>
                                        </p:tgtEl>
                                        <p:attrNameLst>
                                          <p:attrName>ppt_x</p:attrName>
                                        </p:attrNameLst>
                                      </p:cBhvr>
                                      <p:tavLst>
                                        <p:tav tm="0">
                                          <p:val>
                                            <p:strVal val="0-#ppt_w/2"/>
                                          </p:val>
                                        </p:tav>
                                        <p:tav tm="100000">
                                          <p:val>
                                            <p:strVal val="#ppt_x"/>
                                          </p:val>
                                        </p:tav>
                                      </p:tavLst>
                                    </p:anim>
                                    <p:anim calcmode="lin" valueType="num">
                                      <p:cBhvr additive="base">
                                        <p:cTn id="18" dur="600" fill="hold"/>
                                        <p:tgtEl>
                                          <p:spTgt spid="62"/>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64" presetClass="path" presetSubtype="0" decel="100000" fill="hold" nodeType="withEffect">
                                  <p:stCondLst>
                                    <p:cond delay="0"/>
                                  </p:stCondLst>
                                  <p:childTnLst>
                                    <p:animMotion origin="layout" path="M 3.95833E-6 4.07407E-6 L -0.05482 4.07407E-6 " pathEditMode="relative" rAng="0" ptsTypes="AA">
                                      <p:cBhvr>
                                        <p:cTn id="23" dur="800" spd="-100000" fill="hold"/>
                                        <p:tgtEl>
                                          <p:spTgt spid="26"/>
                                        </p:tgtEl>
                                        <p:attrNameLst>
                                          <p:attrName>ppt_x</p:attrName>
                                          <p:attrName>ppt_y</p:attrName>
                                        </p:attrNameLst>
                                      </p:cBhvr>
                                      <p:rCtr x="-2747" y="0"/>
                                    </p:animMotion>
                                  </p:childTnLst>
                                </p:cTn>
                              </p:par>
                            </p:childTnLst>
                          </p:cTn>
                        </p:par>
                        <p:par>
                          <p:cTn id="24" fill="hold">
                            <p:stCondLst>
                              <p:cond delay="1700"/>
                            </p:stCondLst>
                            <p:childTnLst>
                              <p:par>
                                <p:cTn id="25" presetID="2" presetClass="entr" presetSubtype="8" decel="10000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600" fill="hold"/>
                                        <p:tgtEl>
                                          <p:spTgt spid="68"/>
                                        </p:tgtEl>
                                        <p:attrNameLst>
                                          <p:attrName>ppt_x</p:attrName>
                                        </p:attrNameLst>
                                      </p:cBhvr>
                                      <p:tavLst>
                                        <p:tav tm="0">
                                          <p:val>
                                            <p:strVal val="0-#ppt_w/2"/>
                                          </p:val>
                                        </p:tav>
                                        <p:tav tm="100000">
                                          <p:val>
                                            <p:strVal val="#ppt_x"/>
                                          </p:val>
                                        </p:tav>
                                      </p:tavLst>
                                    </p:anim>
                                    <p:anim calcmode="lin" valueType="num">
                                      <p:cBhvr additive="base">
                                        <p:cTn id="28" dur="600" fill="hold"/>
                                        <p:tgtEl>
                                          <p:spTgt spid="68"/>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64" presetClass="path" presetSubtype="0" decel="100000" fill="hold" nodeType="withEffect">
                                  <p:stCondLst>
                                    <p:cond delay="0"/>
                                  </p:stCondLst>
                                  <p:childTnLst>
                                    <p:animMotion origin="layout" path="M -2.29512E-6 -4.4394E-6 L -0.05476 -4.4394E-6 " pathEditMode="relative" rAng="0" ptsTypes="AA">
                                      <p:cBhvr>
                                        <p:cTn id="33" dur="800" spd="-100000" fill="hold"/>
                                        <p:tgtEl>
                                          <p:spTgt spid="27"/>
                                        </p:tgtEl>
                                        <p:attrNameLst>
                                          <p:attrName>ppt_x</p:attrName>
                                          <p:attrName>ppt_y</p:attrName>
                                        </p:attrNameLst>
                                      </p:cBhvr>
                                      <p:rCtr x="-2744" y="0"/>
                                    </p:animMotion>
                                  </p:childTnLst>
                                </p:cTn>
                              </p:par>
                            </p:childTnLst>
                          </p:cTn>
                        </p:par>
                        <p:par>
                          <p:cTn id="34" fill="hold">
                            <p:stCondLst>
                              <p:cond delay="2500"/>
                            </p:stCondLst>
                            <p:childTnLst>
                              <p:par>
                                <p:cTn id="35" presetID="2" presetClass="entr" presetSubtype="8" decel="100000"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600" fill="hold"/>
                                        <p:tgtEl>
                                          <p:spTgt spid="61"/>
                                        </p:tgtEl>
                                        <p:attrNameLst>
                                          <p:attrName>ppt_x</p:attrName>
                                        </p:attrNameLst>
                                      </p:cBhvr>
                                      <p:tavLst>
                                        <p:tav tm="0">
                                          <p:val>
                                            <p:strVal val="0-#ppt_w/2"/>
                                          </p:val>
                                        </p:tav>
                                        <p:tav tm="100000">
                                          <p:val>
                                            <p:strVal val="#ppt_x"/>
                                          </p:val>
                                        </p:tav>
                                      </p:tavLst>
                                    </p:anim>
                                    <p:anim calcmode="lin" valueType="num">
                                      <p:cBhvr additive="base">
                                        <p:cTn id="38" dur="600" fill="hold"/>
                                        <p:tgtEl>
                                          <p:spTgt spid="61"/>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64" presetClass="path" presetSubtype="0" decel="100000" fill="hold" nodeType="withEffect">
                                  <p:stCondLst>
                                    <p:cond delay="0"/>
                                  </p:stCondLst>
                                  <p:childTnLst>
                                    <p:animMotion origin="layout" path="M 3.95833E-6 -1.85185E-6 L -0.05482 -1.85185E-6 " pathEditMode="relative" rAng="0" ptsTypes="AA">
                                      <p:cBhvr>
                                        <p:cTn id="43" dur="800" spd="-100000" fill="hold"/>
                                        <p:tgtEl>
                                          <p:spTgt spid="52"/>
                                        </p:tgtEl>
                                        <p:attrNameLst>
                                          <p:attrName>ppt_x</p:attrName>
                                          <p:attrName>ppt_y</p:attrName>
                                        </p:attrNameLst>
                                      </p:cBhvr>
                                      <p:rCtr x="-27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5" grpId="0" animBg="1"/>
      <p:bldP spid="68" grpId="0" animBg="1"/>
      <p:bldP spid="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7" y="-5554"/>
            <a:ext cx="9223290" cy="806799"/>
          </a:xfrm>
          <a:scene3d>
            <a:camera prst="orthographicFront"/>
            <a:lightRig rig="threePt" dir="t"/>
          </a:scene3d>
          <a:sp3d prstMaterial="clear"/>
        </p:spPr>
        <p:txBody>
          <a:bodyPr/>
          <a:lstStyle/>
          <a:p>
            <a:r>
              <a:rPr lang="en-US" sz="2400" dirty="0">
                <a:gradFill>
                  <a:gsLst>
                    <a:gs pos="1250">
                      <a:schemeClr val="tx1"/>
                    </a:gs>
                    <a:gs pos="100000">
                      <a:schemeClr val="tx1"/>
                    </a:gs>
                  </a:gsLst>
                  <a:lin ang="5400000" scaled="0"/>
                </a:gradFill>
              </a:rPr>
              <a:t>OLD partnership opportunity with Microsoft…..limited to our products</a:t>
            </a:r>
          </a:p>
        </p:txBody>
      </p:sp>
      <p:grpSp>
        <p:nvGrpSpPr>
          <p:cNvPr id="11" name="Group 10"/>
          <p:cNvGrpSpPr/>
          <p:nvPr/>
        </p:nvGrpSpPr>
        <p:grpSpPr>
          <a:xfrm>
            <a:off x="2902809" y="903663"/>
            <a:ext cx="1114961" cy="722858"/>
            <a:chOff x="6270713" y="994409"/>
            <a:chExt cx="1516425" cy="983137"/>
          </a:xfrm>
        </p:grpSpPr>
        <p:sp>
          <p:nvSpPr>
            <p:cNvPr id="8" name="Rounded Rectangle 7"/>
            <p:cNvSpPr/>
            <p:nvPr/>
          </p:nvSpPr>
          <p:spPr bwMode="auto">
            <a:xfrm>
              <a:off x="6270713" y="994409"/>
              <a:ext cx="1516425" cy="983137"/>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algn="ctr" defTabSz="685647" fontAlgn="base">
                <a:lnSpc>
                  <a:spcPct val="80000"/>
                </a:lnSpc>
                <a:spcBef>
                  <a:spcPct val="0"/>
                </a:spcBef>
                <a:spcAft>
                  <a:spcPct val="0"/>
                </a:spcAft>
                <a:defRPr/>
              </a:pPr>
              <a:r>
                <a:rPr lang="en-US" sz="1176" kern="1200" dirty="0">
                  <a:gradFill>
                    <a:gsLst>
                      <a:gs pos="0">
                        <a:srgbClr val="FFFFFF"/>
                      </a:gs>
                      <a:gs pos="100000">
                        <a:srgbClr val="FFFFFF"/>
                      </a:gs>
                    </a:gsLst>
                    <a:lin ang="5400000" scaled="0"/>
                  </a:gradFill>
                  <a:latin typeface="Segoe UI"/>
                </a:rPr>
                <a:t>MS Product Centric</a:t>
              </a:r>
            </a:p>
          </p:txBody>
        </p:sp>
        <p:pic>
          <p:nvPicPr>
            <p:cNvPr id="10" name="Picture 9"/>
            <p:cNvPicPr>
              <a:picLocks noChangeAspect="1"/>
            </p:cNvPicPr>
            <p:nvPr/>
          </p:nvPicPr>
          <p:blipFill>
            <a:blip r:embed="rId3"/>
            <a:stretch>
              <a:fillRect/>
            </a:stretch>
          </p:blipFill>
          <p:spPr>
            <a:xfrm>
              <a:off x="6681516" y="1469763"/>
              <a:ext cx="682608" cy="480451"/>
            </a:xfrm>
            <a:prstGeom prst="rect">
              <a:avLst/>
            </a:prstGeom>
          </p:spPr>
        </p:pic>
      </p:grpSp>
      <p:pic>
        <p:nvPicPr>
          <p:cNvPr id="71" name="Picture 7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3849281"/>
            <a:ext cx="5691333" cy="582847"/>
          </a:xfrm>
          <a:prstGeom prst="rect">
            <a:avLst/>
          </a:prstGeom>
        </p:spPr>
      </p:pic>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3321097"/>
            <a:ext cx="5691333" cy="582847"/>
          </a:xfrm>
          <a:prstGeom prst="rect">
            <a:avLst/>
          </a:prstGeom>
        </p:spPr>
      </p:pic>
      <p:sp>
        <p:nvSpPr>
          <p:cNvPr id="91" name="TextBox 90"/>
          <p:cNvSpPr txBox="1"/>
          <p:nvPr/>
        </p:nvSpPr>
        <p:spPr>
          <a:xfrm>
            <a:off x="2299787" y="3497467"/>
            <a:ext cx="72239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92" name="Picture 91"/>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254797"/>
            <a:ext cx="5691333" cy="582847"/>
          </a:xfrm>
          <a:prstGeom prst="rect">
            <a:avLst/>
          </a:prstGeom>
        </p:spPr>
      </p:pic>
      <p:sp>
        <p:nvSpPr>
          <p:cNvPr id="93" name="TextBox 92"/>
          <p:cNvSpPr txBox="1"/>
          <p:nvPr/>
        </p:nvSpPr>
        <p:spPr>
          <a:xfrm>
            <a:off x="2299788" y="2431167"/>
            <a:ext cx="83274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94" name="Picture 9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1711221"/>
            <a:ext cx="5691333" cy="582847"/>
          </a:xfrm>
          <a:prstGeom prst="rect">
            <a:avLst/>
          </a:prstGeom>
        </p:spPr>
      </p:pic>
      <p:sp>
        <p:nvSpPr>
          <p:cNvPr id="95" name="TextBox 94"/>
          <p:cNvSpPr txBox="1"/>
          <p:nvPr/>
        </p:nvSpPr>
        <p:spPr>
          <a:xfrm>
            <a:off x="2299788" y="1898797"/>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96" name="Picture 95"/>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793473"/>
            <a:ext cx="5691333" cy="582847"/>
          </a:xfrm>
          <a:prstGeom prst="rect">
            <a:avLst/>
          </a:prstGeom>
        </p:spPr>
      </p:pic>
      <p:sp>
        <p:nvSpPr>
          <p:cNvPr id="97" name="TextBox 96"/>
          <p:cNvSpPr txBox="1"/>
          <p:nvPr/>
        </p:nvSpPr>
        <p:spPr>
          <a:xfrm>
            <a:off x="2299788" y="2906814"/>
            <a:ext cx="832746"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98" name="TextBox 97"/>
          <p:cNvSpPr txBox="1"/>
          <p:nvPr/>
        </p:nvSpPr>
        <p:spPr>
          <a:xfrm>
            <a:off x="2299788" y="4025651"/>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48" y="3984899"/>
            <a:ext cx="998497" cy="339136"/>
          </a:xfrm>
          <a:prstGeom prst="rect">
            <a:avLst/>
          </a:prstGeom>
        </p:spPr>
      </p:pic>
      <p:pic>
        <p:nvPicPr>
          <p:cNvPr id="100" name="Picture 99"/>
          <p:cNvPicPr>
            <a:picLocks noChangeAspect="1"/>
          </p:cNvPicPr>
          <p:nvPr/>
        </p:nvPicPr>
        <p:blipFill rotWithShape="1">
          <a:blip r:embed="rId6"/>
          <a:srcRect l="23416" t="23217" r="20973" b="19799"/>
          <a:stretch/>
        </p:blipFill>
        <p:spPr>
          <a:xfrm>
            <a:off x="3308240" y="3984899"/>
            <a:ext cx="304101" cy="311610"/>
          </a:xfrm>
          <a:prstGeom prst="rect">
            <a:avLst/>
          </a:prstGeom>
        </p:spPr>
      </p:pic>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r="68390"/>
          <a:stretch/>
        </p:blipFill>
        <p:spPr>
          <a:xfrm>
            <a:off x="3929170" y="3936446"/>
            <a:ext cx="333130" cy="420395"/>
          </a:xfrm>
          <a:prstGeom prst="rect">
            <a:avLst/>
          </a:prstGeom>
        </p:spPr>
      </p:pic>
      <p:pic>
        <p:nvPicPr>
          <p:cNvPr id="102" name="Picture 1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8637" y="3945318"/>
            <a:ext cx="611901" cy="138041"/>
          </a:xfrm>
          <a:prstGeom prst="rect">
            <a:avLst/>
          </a:prstGeom>
        </p:spPr>
      </p:pic>
      <p:pic>
        <p:nvPicPr>
          <p:cNvPr id="103" name="Picture 102"/>
          <p:cNvPicPr>
            <a:picLocks noChangeAspect="1"/>
          </p:cNvPicPr>
          <p:nvPr/>
        </p:nvPicPr>
        <p:blipFill>
          <a:blip r:embed="rId9"/>
          <a:stretch>
            <a:fillRect/>
          </a:stretch>
        </p:blipFill>
        <p:spPr>
          <a:xfrm>
            <a:off x="5804783" y="4126516"/>
            <a:ext cx="608429" cy="239026"/>
          </a:xfrm>
          <a:prstGeom prst="rect">
            <a:avLst/>
          </a:prstGeom>
        </p:spPr>
      </p:pic>
      <p:pic>
        <p:nvPicPr>
          <p:cNvPr id="104" name="Picture 103"/>
          <p:cNvPicPr>
            <a:picLocks noChangeAspect="1"/>
          </p:cNvPicPr>
          <p:nvPr/>
        </p:nvPicPr>
        <p:blipFill rotWithShape="1">
          <a:blip r:embed="rId10" cstate="print">
            <a:extLst>
              <a:ext uri="{28A0092B-C50C-407E-A947-70E740481C1C}">
                <a14:useLocalDpi xmlns:a14="http://schemas.microsoft.com/office/drawing/2010/main" val="0"/>
              </a:ext>
            </a:extLst>
          </a:blip>
          <a:srcRect l="15307" t="6616" r="16473" b="5063"/>
          <a:stretch/>
        </p:blipFill>
        <p:spPr>
          <a:xfrm>
            <a:off x="4615228" y="4121796"/>
            <a:ext cx="419862" cy="209930"/>
          </a:xfrm>
          <a:prstGeom prst="rect">
            <a:avLst/>
          </a:prstGeom>
        </p:spPr>
      </p:pic>
      <p:pic>
        <p:nvPicPr>
          <p:cNvPr id="105" name="Picture 10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3892" y="4140704"/>
            <a:ext cx="709185" cy="274600"/>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86149" y="3931070"/>
            <a:ext cx="814387" cy="219578"/>
          </a:xfrm>
          <a:prstGeom prst="rect">
            <a:avLst/>
          </a:prstGeom>
        </p:spPr>
      </p:pic>
      <p:pic>
        <p:nvPicPr>
          <p:cNvPr id="107" name="Picture 106"/>
          <p:cNvPicPr>
            <a:picLocks noChangeAspect="1"/>
          </p:cNvPicPr>
          <p:nvPr/>
        </p:nvPicPr>
        <p:blipFill>
          <a:blip r:embed="rId13"/>
          <a:stretch>
            <a:fillRect/>
          </a:stretch>
        </p:blipFill>
        <p:spPr>
          <a:xfrm>
            <a:off x="5057103" y="3479081"/>
            <a:ext cx="636297" cy="310917"/>
          </a:xfrm>
          <a:prstGeom prst="rect">
            <a:avLst/>
          </a:prstGeom>
        </p:spPr>
      </p:pic>
      <p:pic>
        <p:nvPicPr>
          <p:cNvPr id="108" name="Picture 107"/>
          <p:cNvPicPr>
            <a:picLocks noChangeAspect="1"/>
          </p:cNvPicPr>
          <p:nvPr/>
        </p:nvPicPr>
        <p:blipFill>
          <a:blip r:embed="rId14"/>
          <a:stretch>
            <a:fillRect/>
          </a:stretch>
        </p:blipFill>
        <p:spPr>
          <a:xfrm>
            <a:off x="6537604" y="3595227"/>
            <a:ext cx="683306" cy="209889"/>
          </a:xfrm>
          <a:prstGeom prst="rect">
            <a:avLst/>
          </a:prstGeom>
        </p:spPr>
      </p:pic>
      <p:pic>
        <p:nvPicPr>
          <p:cNvPr id="109" name="Picture 108"/>
          <p:cNvPicPr>
            <a:picLocks noChangeAspect="1"/>
          </p:cNvPicPr>
          <p:nvPr/>
        </p:nvPicPr>
        <p:blipFill rotWithShape="1">
          <a:blip r:embed="rId15" cstate="print">
            <a:extLst>
              <a:ext uri="{28A0092B-C50C-407E-A947-70E740481C1C}">
                <a14:useLocalDpi xmlns:a14="http://schemas.microsoft.com/office/drawing/2010/main" val="0"/>
              </a:ext>
            </a:extLst>
          </a:blip>
          <a:srcRect t="7295" b="8644"/>
          <a:stretch/>
        </p:blipFill>
        <p:spPr>
          <a:xfrm>
            <a:off x="5919297" y="3585166"/>
            <a:ext cx="531958" cy="218029"/>
          </a:xfrm>
          <a:prstGeom prst="rect">
            <a:avLst/>
          </a:prstGeom>
        </p:spPr>
      </p:pic>
      <p:pic>
        <p:nvPicPr>
          <p:cNvPr id="110" name="Picture 109"/>
          <p:cNvPicPr>
            <a:picLocks noChangeAspect="1"/>
          </p:cNvPicPr>
          <p:nvPr/>
        </p:nvPicPr>
        <p:blipFill rotWithShape="1">
          <a:blip r:embed="rId16" cstate="print">
            <a:extLst>
              <a:ext uri="{28A0092B-C50C-407E-A947-70E740481C1C}">
                <a14:useLocalDpi xmlns:a14="http://schemas.microsoft.com/office/drawing/2010/main" val="0"/>
              </a:ext>
            </a:extLst>
          </a:blip>
          <a:srcRect l="5877" t="15935" r="6786" b="12373"/>
          <a:stretch/>
        </p:blipFill>
        <p:spPr>
          <a:xfrm>
            <a:off x="3981005" y="3392394"/>
            <a:ext cx="735666" cy="215722"/>
          </a:xfrm>
          <a:prstGeom prst="rect">
            <a:avLst/>
          </a:prstGeom>
        </p:spPr>
      </p:pic>
      <p:pic>
        <p:nvPicPr>
          <p:cNvPr id="111" name="Picture 110"/>
          <p:cNvPicPr>
            <a:picLocks noChangeAspect="1"/>
          </p:cNvPicPr>
          <p:nvPr/>
        </p:nvPicPr>
        <p:blipFill rotWithShape="1">
          <a:blip r:embed="rId17"/>
          <a:srcRect l="16067" t="34757" r="14786" b="33227"/>
          <a:stretch/>
        </p:blipFill>
        <p:spPr>
          <a:xfrm>
            <a:off x="6468263" y="3398331"/>
            <a:ext cx="838837" cy="218671"/>
          </a:xfrm>
          <a:prstGeom prst="rect">
            <a:avLst/>
          </a:prstGeom>
        </p:spPr>
      </p:pic>
      <p:pic>
        <p:nvPicPr>
          <p:cNvPr id="112" name="Picture 111"/>
          <p:cNvPicPr>
            <a:picLocks noChangeAspect="1"/>
          </p:cNvPicPr>
          <p:nvPr/>
        </p:nvPicPr>
        <p:blipFill rotWithShape="1">
          <a:blip r:embed="rId18"/>
          <a:srcRect t="24208" b="34092"/>
          <a:stretch/>
        </p:blipFill>
        <p:spPr>
          <a:xfrm>
            <a:off x="4352526" y="3592006"/>
            <a:ext cx="551916" cy="230149"/>
          </a:xfrm>
          <a:prstGeom prst="rect">
            <a:avLst/>
          </a:prstGeom>
        </p:spPr>
      </p:pic>
      <p:pic>
        <p:nvPicPr>
          <p:cNvPr id="113" name="Picture 1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37693" y="3468310"/>
            <a:ext cx="569850" cy="106847"/>
          </a:xfrm>
          <a:prstGeom prst="rect">
            <a:avLst/>
          </a:prstGeom>
        </p:spPr>
      </p:pic>
      <p:pic>
        <p:nvPicPr>
          <p:cNvPr id="114" name="Picture 11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83883" y="3429320"/>
            <a:ext cx="562730" cy="187682"/>
          </a:xfrm>
          <a:prstGeom prst="rect">
            <a:avLst/>
          </a:prstGeom>
        </p:spPr>
      </p:pic>
      <p:pic>
        <p:nvPicPr>
          <p:cNvPr id="115" name="Picture 11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67920" y="2897013"/>
            <a:ext cx="337760" cy="387709"/>
          </a:xfrm>
          <a:prstGeom prst="rect">
            <a:avLst/>
          </a:prstGeom>
        </p:spPr>
      </p:pic>
      <p:pic>
        <p:nvPicPr>
          <p:cNvPr id="116" name="Picture 11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464385" y="3104531"/>
            <a:ext cx="768490" cy="179859"/>
          </a:xfrm>
          <a:prstGeom prst="rect">
            <a:avLst/>
          </a:prstGeom>
        </p:spPr>
      </p:pic>
      <p:pic>
        <p:nvPicPr>
          <p:cNvPr id="117" name="Picture 116"/>
          <p:cNvPicPr>
            <a:picLocks noChangeAspect="1"/>
          </p:cNvPicPr>
          <p:nvPr/>
        </p:nvPicPr>
        <p:blipFill>
          <a:blip r:embed="rId23"/>
          <a:stretch>
            <a:fillRect/>
          </a:stretch>
        </p:blipFill>
        <p:spPr>
          <a:xfrm>
            <a:off x="6468227" y="2895365"/>
            <a:ext cx="764648" cy="153835"/>
          </a:xfrm>
          <a:prstGeom prst="rect">
            <a:avLst/>
          </a:prstGeom>
        </p:spPr>
      </p:pic>
      <p:pic>
        <p:nvPicPr>
          <p:cNvPr id="118" name="Picture 117"/>
          <p:cNvPicPr>
            <a:picLocks noChangeAspect="1"/>
          </p:cNvPicPr>
          <p:nvPr/>
        </p:nvPicPr>
        <p:blipFill rotWithShape="1">
          <a:blip r:embed="rId24">
            <a:extLst>
              <a:ext uri="{28A0092B-C50C-407E-A947-70E740481C1C}">
                <a14:useLocalDpi xmlns:a14="http://schemas.microsoft.com/office/drawing/2010/main" val="0"/>
              </a:ext>
            </a:extLst>
          </a:blip>
          <a:srcRect l="4971" t="28054" r="67965" b="33066"/>
          <a:stretch/>
        </p:blipFill>
        <p:spPr>
          <a:xfrm>
            <a:off x="5227215" y="2838217"/>
            <a:ext cx="278213" cy="425194"/>
          </a:xfrm>
          <a:prstGeom prst="rect">
            <a:avLst/>
          </a:prstGeom>
        </p:spPr>
      </p:pic>
      <p:pic>
        <p:nvPicPr>
          <p:cNvPr id="119" name="Picture 118"/>
          <p:cNvPicPr>
            <a:picLocks noChangeAspect="1"/>
          </p:cNvPicPr>
          <p:nvPr/>
        </p:nvPicPr>
        <p:blipFill rotWithShape="1">
          <a:blip r:embed="rId25"/>
          <a:srcRect t="21833" b="22166"/>
          <a:stretch/>
        </p:blipFill>
        <p:spPr>
          <a:xfrm>
            <a:off x="3939052" y="2969177"/>
            <a:ext cx="457049" cy="255947"/>
          </a:xfrm>
          <a:prstGeom prst="rect">
            <a:avLst/>
          </a:prstGeom>
        </p:spPr>
      </p:pic>
      <p:pic>
        <p:nvPicPr>
          <p:cNvPr id="120" name="Picture 119"/>
          <p:cNvPicPr>
            <a:picLocks noChangeAspect="1"/>
          </p:cNvPicPr>
          <p:nvPr/>
        </p:nvPicPr>
        <p:blipFill rotWithShape="1">
          <a:blip r:embed="rId24">
            <a:extLst>
              <a:ext uri="{28A0092B-C50C-407E-A947-70E740481C1C}">
                <a14:useLocalDpi xmlns:a14="http://schemas.microsoft.com/office/drawing/2010/main" val="0"/>
              </a:ext>
            </a:extLst>
          </a:blip>
          <a:srcRect l="63594" t="35366" r="4235" b="34394"/>
          <a:stretch/>
        </p:blipFill>
        <p:spPr>
          <a:xfrm>
            <a:off x="5925453" y="2878911"/>
            <a:ext cx="420418" cy="420418"/>
          </a:xfrm>
          <a:prstGeom prst="rect">
            <a:avLst/>
          </a:prstGeom>
        </p:spPr>
      </p:pic>
      <p:pic>
        <p:nvPicPr>
          <p:cNvPr id="121" name="Picture 120"/>
          <p:cNvPicPr>
            <a:picLocks noChangeAspect="1"/>
          </p:cNvPicPr>
          <p:nvPr/>
        </p:nvPicPr>
        <p:blipFill rotWithShape="1">
          <a:blip r:embed="rId26"/>
          <a:srcRect l="12107" t="13191" r="11420" b="27105"/>
          <a:stretch/>
        </p:blipFill>
        <p:spPr>
          <a:xfrm>
            <a:off x="4506226" y="3012848"/>
            <a:ext cx="671513" cy="177083"/>
          </a:xfrm>
          <a:prstGeom prst="rect">
            <a:avLst/>
          </a:prstGeom>
        </p:spPr>
      </p:pic>
      <p:pic>
        <p:nvPicPr>
          <p:cNvPr id="122" name="Picture 12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314341" y="2401370"/>
            <a:ext cx="461600" cy="329190"/>
          </a:xfrm>
          <a:prstGeom prst="rect">
            <a:avLst/>
          </a:prstGeom>
        </p:spPr>
      </p:pic>
      <p:grpSp>
        <p:nvGrpSpPr>
          <p:cNvPr id="123" name="Group 122"/>
          <p:cNvGrpSpPr/>
          <p:nvPr/>
        </p:nvGrpSpPr>
        <p:grpSpPr>
          <a:xfrm>
            <a:off x="4841900" y="2339183"/>
            <a:ext cx="340719" cy="399319"/>
            <a:chOff x="11227523" y="2315027"/>
            <a:chExt cx="565700" cy="647594"/>
          </a:xfrm>
        </p:grpSpPr>
        <p:pic>
          <p:nvPicPr>
            <p:cNvPr id="124" name="Picture 123"/>
            <p:cNvPicPr>
              <a:picLocks noChangeAspect="1"/>
            </p:cNvPicPr>
            <p:nvPr/>
          </p:nvPicPr>
          <p:blipFill rotWithShape="1">
            <a:blip r:embed="rId28"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25" name="Picture 124"/>
            <p:cNvPicPr>
              <a:picLocks noChangeAspect="1"/>
            </p:cNvPicPr>
            <p:nvPr/>
          </p:nvPicPr>
          <p:blipFill rotWithShape="1">
            <a:blip r:embed="rId29"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26" name="Picture 4" descr="https://tool.microsoftsca.com/Content/assets/clients/928527.pn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23279" b="25592"/>
          <a:stretch/>
        </p:blipFill>
        <p:spPr bwMode="auto">
          <a:xfrm>
            <a:off x="6298301" y="2556673"/>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7" name="Picture 2" descr="http://blog.cloudfoundry.com/wp-content/static/cfcom/assets/images/logocf300square.jpg"/>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8467" t="9404" r="7177" b="12489"/>
          <a:stretch/>
        </p:blipFill>
        <p:spPr bwMode="auto">
          <a:xfrm>
            <a:off x="5232280" y="2342667"/>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8" name="Picture 2" descr="http://plugins.netbeans.org/data/images/1418381717_Jekastic_logo.png"/>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8266" t="22902" r="9035" b="33109"/>
          <a:stretch/>
        </p:blipFill>
        <p:spPr bwMode="auto">
          <a:xfrm>
            <a:off x="5663551" y="2567132"/>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33" cstate="print">
            <a:extLst>
              <a:ext uri="{28A0092B-C50C-407E-A947-70E740481C1C}">
                <a14:useLocalDpi xmlns:a14="http://schemas.microsoft.com/office/drawing/2010/main" val="0"/>
              </a:ext>
            </a:extLst>
          </a:blip>
          <a:srcRect l="7440" t="3014" r="8808" b="11000"/>
          <a:stretch/>
        </p:blipFill>
        <p:spPr>
          <a:xfrm>
            <a:off x="3929171" y="2378387"/>
            <a:ext cx="381411" cy="349626"/>
          </a:xfrm>
          <a:prstGeom prst="rect">
            <a:avLst/>
          </a:prstGeom>
        </p:spPr>
      </p:pic>
      <p:pic>
        <p:nvPicPr>
          <p:cNvPr id="130" name="Picture 12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441563" y="1799306"/>
            <a:ext cx="718295" cy="335415"/>
          </a:xfrm>
          <a:prstGeom prst="rect">
            <a:avLst/>
          </a:prstGeom>
        </p:spPr>
      </p:pic>
      <p:pic>
        <p:nvPicPr>
          <p:cNvPr id="131" name="Picture 13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979595" y="1816318"/>
            <a:ext cx="384218" cy="377555"/>
          </a:xfrm>
          <a:prstGeom prst="rect">
            <a:avLst/>
          </a:prstGeom>
        </p:spPr>
      </p:pic>
      <p:pic>
        <p:nvPicPr>
          <p:cNvPr id="132" name="Picture 13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771168" y="1835223"/>
            <a:ext cx="420396" cy="332373"/>
          </a:xfrm>
          <a:prstGeom prst="rect">
            <a:avLst/>
          </a:prstGeom>
        </p:spPr>
      </p:pic>
      <p:pic>
        <p:nvPicPr>
          <p:cNvPr id="133" name="Picture 13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175296" y="1825046"/>
            <a:ext cx="554065" cy="346845"/>
          </a:xfrm>
          <a:prstGeom prst="rect">
            <a:avLst/>
          </a:prstGeom>
        </p:spPr>
      </p:pic>
      <p:pic>
        <p:nvPicPr>
          <p:cNvPr id="134" name="Picture 133"/>
          <p:cNvPicPr>
            <a:picLocks noChangeAspect="1"/>
          </p:cNvPicPr>
          <p:nvPr/>
        </p:nvPicPr>
        <p:blipFill>
          <a:blip r:embed="rId38"/>
          <a:stretch>
            <a:fillRect/>
          </a:stretch>
        </p:blipFill>
        <p:spPr>
          <a:xfrm>
            <a:off x="6802535" y="1952275"/>
            <a:ext cx="241441" cy="244660"/>
          </a:xfrm>
          <a:prstGeom prst="rect">
            <a:avLst/>
          </a:prstGeom>
        </p:spPr>
      </p:pic>
      <p:pic>
        <p:nvPicPr>
          <p:cNvPr id="135" name="Picture 13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982446" y="2371697"/>
            <a:ext cx="346108" cy="346108"/>
          </a:xfrm>
          <a:prstGeom prst="rect">
            <a:avLst/>
          </a:prstGeom>
        </p:spPr>
      </p:pic>
      <p:sp>
        <p:nvSpPr>
          <p:cNvPr id="136" name="TextBox 135"/>
          <p:cNvSpPr txBox="1"/>
          <p:nvPr/>
        </p:nvSpPr>
        <p:spPr>
          <a:xfrm>
            <a:off x="3135681" y="3537316"/>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7" name="TextBox 136"/>
          <p:cNvSpPr txBox="1"/>
          <p:nvPr/>
        </p:nvSpPr>
        <p:spPr>
          <a:xfrm>
            <a:off x="3323233" y="3017836"/>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8" name="TextBox 137"/>
          <p:cNvSpPr txBox="1"/>
          <p:nvPr/>
        </p:nvSpPr>
        <p:spPr>
          <a:xfrm>
            <a:off x="3134079" y="2485487"/>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9" name="TextBox 138"/>
          <p:cNvSpPr txBox="1"/>
          <p:nvPr/>
        </p:nvSpPr>
        <p:spPr>
          <a:xfrm>
            <a:off x="3170949" y="2332546"/>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40" name="TextBox 139"/>
          <p:cNvSpPr txBox="1"/>
          <p:nvPr/>
        </p:nvSpPr>
        <p:spPr>
          <a:xfrm>
            <a:off x="3225278" y="1870342"/>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41" name="TextBox 140"/>
          <p:cNvSpPr txBox="1"/>
          <p:nvPr/>
        </p:nvSpPr>
        <p:spPr>
          <a:xfrm>
            <a:off x="3174957" y="2618714"/>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42" name="Picture 14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130521" y="1831450"/>
            <a:ext cx="624886" cy="339378"/>
          </a:xfrm>
          <a:prstGeom prst="rect">
            <a:avLst/>
          </a:prstGeom>
        </p:spPr>
      </p:pic>
      <p:pic>
        <p:nvPicPr>
          <p:cNvPr id="143" name="Picture 142"/>
          <p:cNvPicPr>
            <a:picLocks noChangeAspect="1"/>
          </p:cNvPicPr>
          <p:nvPr/>
        </p:nvPicPr>
        <p:blipFill rotWithShape="1">
          <a:blip r:embed="rId41">
            <a:extLst>
              <a:ext uri="{28A0092B-C50C-407E-A947-70E740481C1C}">
                <a14:useLocalDpi xmlns:a14="http://schemas.microsoft.com/office/drawing/2010/main" val="0"/>
              </a:ext>
            </a:extLst>
          </a:blip>
          <a:srcRect t="41094" b="41573"/>
          <a:stretch/>
        </p:blipFill>
        <p:spPr>
          <a:xfrm>
            <a:off x="5747157" y="2370318"/>
            <a:ext cx="1050498" cy="182087"/>
          </a:xfrm>
          <a:prstGeom prst="rect">
            <a:avLst/>
          </a:prstGeom>
        </p:spPr>
      </p:pic>
      <p:pic>
        <p:nvPicPr>
          <p:cNvPr id="144" name="Picture 14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665251" y="1769232"/>
            <a:ext cx="537548" cy="220395"/>
          </a:xfrm>
          <a:prstGeom prst="rect">
            <a:avLst/>
          </a:prstGeom>
        </p:spPr>
      </p:pic>
      <p:sp>
        <p:nvSpPr>
          <p:cNvPr id="145" name="Rectangle 144"/>
          <p:cNvSpPr/>
          <p:nvPr/>
        </p:nvSpPr>
        <p:spPr bwMode="auto">
          <a:xfrm>
            <a:off x="3089367" y="1619533"/>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285965" y="3929368"/>
            <a:ext cx="324510" cy="337597"/>
          </a:xfrm>
          <a:prstGeom prst="rect">
            <a:avLst/>
          </a:prstGeom>
        </p:spPr>
      </p:pic>
    </p:spTree>
    <p:extLst>
      <p:ext uri="{BB962C8B-B14F-4D97-AF65-F5344CB8AC3E}">
        <p14:creationId xmlns:p14="http://schemas.microsoft.com/office/powerpoint/2010/main" val="11311371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 y="934"/>
            <a:ext cx="9539077" cy="806799"/>
          </a:xfrm>
        </p:spPr>
        <p:txBody>
          <a:bodyPr/>
          <a:lstStyle/>
          <a:p>
            <a:r>
              <a:rPr lang="en-US" sz="2800" dirty="0">
                <a:gradFill>
                  <a:gsLst>
                    <a:gs pos="1250">
                      <a:schemeClr val="tx1"/>
                    </a:gs>
                    <a:gs pos="100000">
                      <a:schemeClr val="tx1"/>
                    </a:gs>
                  </a:gsLst>
                  <a:lin ang="5400000" scaled="0"/>
                </a:gradFill>
              </a:rPr>
              <a:t>New Era for Microsoft…..with New Partnership Whitespace</a:t>
            </a:r>
          </a:p>
        </p:txBody>
      </p:sp>
      <p:grpSp>
        <p:nvGrpSpPr>
          <p:cNvPr id="3" name="Group 2"/>
          <p:cNvGrpSpPr/>
          <p:nvPr/>
        </p:nvGrpSpPr>
        <p:grpSpPr>
          <a:xfrm>
            <a:off x="2326090" y="900537"/>
            <a:ext cx="4840047" cy="1093988"/>
            <a:chOff x="5881186" y="686022"/>
            <a:chExt cx="6454311" cy="1458858"/>
          </a:xfrm>
        </p:grpSpPr>
        <p:pic>
          <p:nvPicPr>
            <p:cNvPr id="84" name="Picture 83"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9868187" y="729863"/>
              <a:ext cx="2467310" cy="1273388"/>
            </a:xfrm>
            <a:prstGeom prst="rect">
              <a:avLst/>
            </a:prstGeom>
          </p:spPr>
        </p:pic>
        <p:pic>
          <p:nvPicPr>
            <p:cNvPr id="92" name="Picture 91"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flipH="1">
              <a:off x="5881186" y="686022"/>
              <a:ext cx="2469248" cy="1458858"/>
            </a:xfrm>
            <a:prstGeom prst="rect">
              <a:avLst/>
            </a:prstGeom>
          </p:spPr>
        </p:pic>
        <p:pic>
          <p:nvPicPr>
            <p:cNvPr id="93" name="Picture 92"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7844392" y="690248"/>
              <a:ext cx="2467310" cy="1273388"/>
            </a:xfrm>
            <a:prstGeom prst="rect">
              <a:avLst/>
            </a:prstGeom>
          </p:spPr>
        </p:pic>
      </p:grpSp>
      <p:sp>
        <p:nvSpPr>
          <p:cNvPr id="8" name="TextBox 7"/>
          <p:cNvSpPr txBox="1"/>
          <p:nvPr/>
        </p:nvSpPr>
        <p:spPr>
          <a:xfrm>
            <a:off x="2634416" y="1032546"/>
            <a:ext cx="1233954"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Public Cloud</a:t>
            </a:r>
          </a:p>
        </p:txBody>
      </p:sp>
      <p:sp>
        <p:nvSpPr>
          <p:cNvPr id="60" name="TextBox 59"/>
          <p:cNvSpPr txBox="1"/>
          <p:nvPr/>
        </p:nvSpPr>
        <p:spPr>
          <a:xfrm>
            <a:off x="4143002" y="1016188"/>
            <a:ext cx="1288456"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Hybrid Cloud</a:t>
            </a:r>
          </a:p>
        </p:txBody>
      </p:sp>
      <p:sp>
        <p:nvSpPr>
          <p:cNvPr id="74" name="TextBox 73"/>
          <p:cNvSpPr txBox="1"/>
          <p:nvPr/>
        </p:nvSpPr>
        <p:spPr>
          <a:xfrm>
            <a:off x="5689003" y="1023829"/>
            <a:ext cx="1290379"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Private Cloud</a:t>
            </a:r>
          </a:p>
        </p:txBody>
      </p:sp>
      <p:sp>
        <p:nvSpPr>
          <p:cNvPr id="21" name="Left-Right Arrow 20"/>
          <p:cNvSpPr/>
          <p:nvPr/>
        </p:nvSpPr>
        <p:spPr bwMode="auto">
          <a:xfrm>
            <a:off x="2764739" y="1316463"/>
            <a:ext cx="4110684" cy="429745"/>
          </a:xfrm>
          <a:prstGeom prst="leftRightArrow">
            <a:avLst>
              <a:gd name="adj1" fmla="val 63037"/>
              <a:gd name="adj2" fmla="val 50000"/>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kern="1200" dirty="0">
                <a:gradFill>
                  <a:gsLst>
                    <a:gs pos="0">
                      <a:srgbClr val="FFFFFF"/>
                    </a:gs>
                    <a:gs pos="100000">
                      <a:srgbClr val="FFFFFF"/>
                    </a:gs>
                  </a:gsLst>
                  <a:lin ang="5400000" scaled="0"/>
                </a:gradFill>
                <a:latin typeface="Segoe UI"/>
              </a:rPr>
              <a:t>Our Cloud Opportunity $$$</a:t>
            </a:r>
          </a:p>
        </p:txBody>
      </p:sp>
      <p:pic>
        <p:nvPicPr>
          <p:cNvPr id="58" name="Picture 5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4006144"/>
            <a:ext cx="5691333" cy="582847"/>
          </a:xfrm>
          <a:prstGeom prst="rect">
            <a:avLst/>
          </a:prstGeom>
        </p:spPr>
      </p:pic>
      <p:pic>
        <p:nvPicPr>
          <p:cNvPr id="73" name="Picture 7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3477960"/>
            <a:ext cx="5691333" cy="582847"/>
          </a:xfrm>
          <a:prstGeom prst="rect">
            <a:avLst/>
          </a:prstGeom>
        </p:spPr>
      </p:pic>
      <p:sp>
        <p:nvSpPr>
          <p:cNvPr id="75" name="TextBox 74"/>
          <p:cNvSpPr txBox="1"/>
          <p:nvPr/>
        </p:nvSpPr>
        <p:spPr>
          <a:xfrm>
            <a:off x="1823888" y="3654331"/>
            <a:ext cx="732608"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81" name="Picture 8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411660"/>
            <a:ext cx="5691333" cy="582847"/>
          </a:xfrm>
          <a:prstGeom prst="rect">
            <a:avLst/>
          </a:prstGeom>
        </p:spPr>
      </p:pic>
      <p:sp>
        <p:nvSpPr>
          <p:cNvPr id="82" name="TextBox 81"/>
          <p:cNvSpPr txBox="1"/>
          <p:nvPr/>
        </p:nvSpPr>
        <p:spPr>
          <a:xfrm>
            <a:off x="1823887" y="2588031"/>
            <a:ext cx="84451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1868084"/>
            <a:ext cx="5691333" cy="582847"/>
          </a:xfrm>
          <a:prstGeom prst="rect">
            <a:avLst/>
          </a:prstGeom>
        </p:spPr>
      </p:pic>
      <p:sp>
        <p:nvSpPr>
          <p:cNvPr id="86" name="TextBox 85"/>
          <p:cNvSpPr txBox="1"/>
          <p:nvPr/>
        </p:nvSpPr>
        <p:spPr>
          <a:xfrm>
            <a:off x="1823888" y="2055661"/>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87" name="Picture 86"/>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950336"/>
            <a:ext cx="5691333" cy="582847"/>
          </a:xfrm>
          <a:prstGeom prst="rect">
            <a:avLst/>
          </a:prstGeom>
        </p:spPr>
      </p:pic>
      <p:sp>
        <p:nvSpPr>
          <p:cNvPr id="88" name="TextBox 87"/>
          <p:cNvSpPr txBox="1"/>
          <p:nvPr/>
        </p:nvSpPr>
        <p:spPr>
          <a:xfrm>
            <a:off x="1823887" y="3063677"/>
            <a:ext cx="844517"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89" name="TextBox 88"/>
          <p:cNvSpPr txBox="1"/>
          <p:nvPr/>
        </p:nvSpPr>
        <p:spPr>
          <a:xfrm>
            <a:off x="1823888" y="4182515"/>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1" name="Picture 90"/>
          <p:cNvPicPr>
            <a:picLocks noChangeAspect="1"/>
          </p:cNvPicPr>
          <p:nvPr/>
        </p:nvPicPr>
        <p:blipFill rotWithShape="1">
          <a:blip r:embed="rId5"/>
          <a:srcRect l="23416" t="23217" r="20973" b="19799"/>
          <a:stretch/>
        </p:blipFill>
        <p:spPr>
          <a:xfrm>
            <a:off x="2832339" y="4141763"/>
            <a:ext cx="304101" cy="311610"/>
          </a:xfrm>
          <a:prstGeom prst="rect">
            <a:avLst/>
          </a:prstGeom>
        </p:spPr>
      </p:pic>
      <p:pic>
        <p:nvPicPr>
          <p:cNvPr id="100" name="Picture 99"/>
          <p:cNvPicPr>
            <a:picLocks noChangeAspect="1"/>
          </p:cNvPicPr>
          <p:nvPr/>
        </p:nvPicPr>
        <p:blipFill>
          <a:blip r:embed="rId6"/>
          <a:stretch>
            <a:fillRect/>
          </a:stretch>
        </p:blipFill>
        <p:spPr>
          <a:xfrm>
            <a:off x="4581202" y="3635945"/>
            <a:ext cx="636297" cy="310917"/>
          </a:xfrm>
          <a:prstGeom prst="rect">
            <a:avLst/>
          </a:prstGeom>
        </p:spPr>
      </p:pic>
      <p:pic>
        <p:nvPicPr>
          <p:cNvPr id="101" name="Picture 100"/>
          <p:cNvPicPr>
            <a:picLocks noChangeAspect="1"/>
          </p:cNvPicPr>
          <p:nvPr/>
        </p:nvPicPr>
        <p:blipFill>
          <a:blip r:embed="rId7"/>
          <a:stretch>
            <a:fillRect/>
          </a:stretch>
        </p:blipFill>
        <p:spPr>
          <a:xfrm>
            <a:off x="6061703" y="3752091"/>
            <a:ext cx="683306" cy="209889"/>
          </a:xfrm>
          <a:prstGeom prst="rect">
            <a:avLst/>
          </a:prstGeom>
        </p:spPr>
      </p:pic>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t="7295" b="8644"/>
          <a:stretch/>
        </p:blipFill>
        <p:spPr>
          <a:xfrm>
            <a:off x="5443397" y="3742029"/>
            <a:ext cx="531958" cy="218029"/>
          </a:xfrm>
          <a:prstGeom prst="rect">
            <a:avLst/>
          </a:prstGeom>
        </p:spPr>
      </p:pic>
      <p:pic>
        <p:nvPicPr>
          <p:cNvPr id="103" name="Picture 102"/>
          <p:cNvPicPr>
            <a:picLocks noChangeAspect="1"/>
          </p:cNvPicPr>
          <p:nvPr/>
        </p:nvPicPr>
        <p:blipFill rotWithShape="1">
          <a:blip r:embed="rId9" cstate="print">
            <a:extLst>
              <a:ext uri="{28A0092B-C50C-407E-A947-70E740481C1C}">
                <a14:useLocalDpi xmlns:a14="http://schemas.microsoft.com/office/drawing/2010/main" val="0"/>
              </a:ext>
            </a:extLst>
          </a:blip>
          <a:srcRect l="5877" t="15935" r="6786" b="12373"/>
          <a:stretch/>
        </p:blipFill>
        <p:spPr>
          <a:xfrm>
            <a:off x="3505104" y="3549257"/>
            <a:ext cx="735666" cy="215722"/>
          </a:xfrm>
          <a:prstGeom prst="rect">
            <a:avLst/>
          </a:prstGeom>
        </p:spPr>
      </p:pic>
      <p:pic>
        <p:nvPicPr>
          <p:cNvPr id="104" name="Picture 103"/>
          <p:cNvPicPr>
            <a:picLocks noChangeAspect="1"/>
          </p:cNvPicPr>
          <p:nvPr/>
        </p:nvPicPr>
        <p:blipFill rotWithShape="1">
          <a:blip r:embed="rId10"/>
          <a:srcRect l="16067" t="34757" r="14786" b="33227"/>
          <a:stretch/>
        </p:blipFill>
        <p:spPr>
          <a:xfrm>
            <a:off x="5992362" y="3555194"/>
            <a:ext cx="838837" cy="218671"/>
          </a:xfrm>
          <a:prstGeom prst="rect">
            <a:avLst/>
          </a:prstGeom>
        </p:spPr>
      </p:pic>
      <p:pic>
        <p:nvPicPr>
          <p:cNvPr id="105" name="Picture 104"/>
          <p:cNvPicPr>
            <a:picLocks noChangeAspect="1"/>
          </p:cNvPicPr>
          <p:nvPr/>
        </p:nvPicPr>
        <p:blipFill rotWithShape="1">
          <a:blip r:embed="rId11"/>
          <a:srcRect t="24208" b="34092"/>
          <a:stretch/>
        </p:blipFill>
        <p:spPr>
          <a:xfrm>
            <a:off x="3876625" y="3748870"/>
            <a:ext cx="551916" cy="230149"/>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793" y="3625174"/>
            <a:ext cx="569850" cy="106847"/>
          </a:xfrm>
          <a:prstGeom prst="rect">
            <a:avLst/>
          </a:prstGeom>
        </p:spPr>
      </p:pic>
      <p:pic>
        <p:nvPicPr>
          <p:cNvPr id="107" name="Picture 10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07982" y="3586183"/>
            <a:ext cx="562730" cy="187682"/>
          </a:xfrm>
          <a:prstGeom prst="rect">
            <a:avLst/>
          </a:prstGeom>
        </p:spPr>
      </p:pic>
      <p:pic>
        <p:nvPicPr>
          <p:cNvPr id="108" name="Picture 10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92019" y="3053876"/>
            <a:ext cx="337760" cy="387709"/>
          </a:xfrm>
          <a:prstGeom prst="rect">
            <a:avLst/>
          </a:prstGeom>
        </p:spPr>
      </p:pic>
      <p:pic>
        <p:nvPicPr>
          <p:cNvPr id="109" name="Picture 10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88484" y="3261395"/>
            <a:ext cx="768490" cy="179859"/>
          </a:xfrm>
          <a:prstGeom prst="rect">
            <a:avLst/>
          </a:prstGeom>
        </p:spPr>
      </p:pic>
      <p:pic>
        <p:nvPicPr>
          <p:cNvPr id="110" name="Picture 109"/>
          <p:cNvPicPr>
            <a:picLocks noChangeAspect="1"/>
          </p:cNvPicPr>
          <p:nvPr/>
        </p:nvPicPr>
        <p:blipFill>
          <a:blip r:embed="rId16"/>
          <a:stretch>
            <a:fillRect/>
          </a:stretch>
        </p:blipFill>
        <p:spPr>
          <a:xfrm>
            <a:off x="5992327" y="3052228"/>
            <a:ext cx="764648" cy="153835"/>
          </a:xfrm>
          <a:prstGeom prst="rect">
            <a:avLst/>
          </a:prstGeom>
        </p:spPr>
      </p:pic>
      <p:pic>
        <p:nvPicPr>
          <p:cNvPr id="111" name="Picture 110"/>
          <p:cNvPicPr>
            <a:picLocks noChangeAspect="1"/>
          </p:cNvPicPr>
          <p:nvPr/>
        </p:nvPicPr>
        <p:blipFill rotWithShape="1">
          <a:blip r:embed="rId17">
            <a:extLst>
              <a:ext uri="{28A0092B-C50C-407E-A947-70E740481C1C}">
                <a14:useLocalDpi xmlns:a14="http://schemas.microsoft.com/office/drawing/2010/main" val="0"/>
              </a:ext>
            </a:extLst>
          </a:blip>
          <a:srcRect l="4971" t="28054" r="67965" b="33066"/>
          <a:stretch/>
        </p:blipFill>
        <p:spPr>
          <a:xfrm>
            <a:off x="4751314" y="2995080"/>
            <a:ext cx="278213" cy="425194"/>
          </a:xfrm>
          <a:prstGeom prst="rect">
            <a:avLst/>
          </a:prstGeom>
        </p:spPr>
      </p:pic>
      <p:pic>
        <p:nvPicPr>
          <p:cNvPr id="112" name="Picture 111"/>
          <p:cNvPicPr>
            <a:picLocks noChangeAspect="1"/>
          </p:cNvPicPr>
          <p:nvPr/>
        </p:nvPicPr>
        <p:blipFill rotWithShape="1">
          <a:blip r:embed="rId18"/>
          <a:srcRect t="21833" b="22166"/>
          <a:stretch/>
        </p:blipFill>
        <p:spPr>
          <a:xfrm>
            <a:off x="3463151" y="3126040"/>
            <a:ext cx="457049" cy="255947"/>
          </a:xfrm>
          <a:prstGeom prst="rect">
            <a:avLst/>
          </a:prstGeom>
        </p:spPr>
      </p:pic>
      <p:pic>
        <p:nvPicPr>
          <p:cNvPr id="113" name="Picture 112"/>
          <p:cNvPicPr>
            <a:picLocks noChangeAspect="1"/>
          </p:cNvPicPr>
          <p:nvPr/>
        </p:nvPicPr>
        <p:blipFill rotWithShape="1">
          <a:blip r:embed="rId17">
            <a:extLst>
              <a:ext uri="{28A0092B-C50C-407E-A947-70E740481C1C}">
                <a14:useLocalDpi xmlns:a14="http://schemas.microsoft.com/office/drawing/2010/main" val="0"/>
              </a:ext>
            </a:extLst>
          </a:blip>
          <a:srcRect l="63594" t="35366" r="4235" b="34394"/>
          <a:stretch/>
        </p:blipFill>
        <p:spPr>
          <a:xfrm>
            <a:off x="5449552" y="3035774"/>
            <a:ext cx="420418" cy="420418"/>
          </a:xfrm>
          <a:prstGeom prst="rect">
            <a:avLst/>
          </a:prstGeom>
        </p:spPr>
      </p:pic>
      <p:pic>
        <p:nvPicPr>
          <p:cNvPr id="114" name="Picture 113"/>
          <p:cNvPicPr>
            <a:picLocks noChangeAspect="1"/>
          </p:cNvPicPr>
          <p:nvPr/>
        </p:nvPicPr>
        <p:blipFill rotWithShape="1">
          <a:blip r:embed="rId19"/>
          <a:srcRect l="12107" t="13191" r="11420" b="27105"/>
          <a:stretch/>
        </p:blipFill>
        <p:spPr>
          <a:xfrm>
            <a:off x="4030325" y="3169712"/>
            <a:ext cx="671513" cy="177083"/>
          </a:xfrm>
          <a:prstGeom prst="rect">
            <a:avLst/>
          </a:prstGeom>
        </p:spPr>
      </p:pic>
      <p:pic>
        <p:nvPicPr>
          <p:cNvPr id="115" name="Picture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38440" y="2558233"/>
            <a:ext cx="461600" cy="329190"/>
          </a:xfrm>
          <a:prstGeom prst="rect">
            <a:avLst/>
          </a:prstGeom>
        </p:spPr>
      </p:pic>
      <p:grpSp>
        <p:nvGrpSpPr>
          <p:cNvPr id="116" name="Group 115"/>
          <p:cNvGrpSpPr/>
          <p:nvPr/>
        </p:nvGrpSpPr>
        <p:grpSpPr>
          <a:xfrm>
            <a:off x="4365999" y="2496047"/>
            <a:ext cx="340719" cy="399319"/>
            <a:chOff x="11227523" y="2315027"/>
            <a:chExt cx="565700" cy="647594"/>
          </a:xfrm>
        </p:grpSpPr>
        <p:pic>
          <p:nvPicPr>
            <p:cNvPr id="117" name="Picture 116"/>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18" name="Picture 11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1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5822401" y="2713536"/>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4756379" y="2499531"/>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5187651" y="2723995"/>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2" name="Picture 12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3453270" y="2535251"/>
            <a:ext cx="381411" cy="349626"/>
          </a:xfrm>
          <a:prstGeom prst="rect">
            <a:avLst/>
          </a:prstGeom>
        </p:spPr>
      </p:pic>
      <p:pic>
        <p:nvPicPr>
          <p:cNvPr id="123" name="Picture 12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65662" y="1956170"/>
            <a:ext cx="718295" cy="335415"/>
          </a:xfrm>
          <a:prstGeom prst="rect">
            <a:avLst/>
          </a:prstGeom>
        </p:spPr>
      </p:pic>
      <p:pic>
        <p:nvPicPr>
          <p:cNvPr id="124" name="Picture 12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503694" y="1973181"/>
            <a:ext cx="384218" cy="377555"/>
          </a:xfrm>
          <a:prstGeom prst="rect">
            <a:avLst/>
          </a:prstGeom>
        </p:spPr>
      </p:pic>
      <p:pic>
        <p:nvPicPr>
          <p:cNvPr id="125" name="Picture 12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295267" y="1992086"/>
            <a:ext cx="420396" cy="332373"/>
          </a:xfrm>
          <a:prstGeom prst="rect">
            <a:avLst/>
          </a:prstGeom>
        </p:spPr>
      </p:pic>
      <p:pic>
        <p:nvPicPr>
          <p:cNvPr id="126" name="Picture 12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699395" y="1981909"/>
            <a:ext cx="554065" cy="346845"/>
          </a:xfrm>
          <a:prstGeom prst="rect">
            <a:avLst/>
          </a:prstGeom>
        </p:spPr>
      </p:pic>
      <p:pic>
        <p:nvPicPr>
          <p:cNvPr id="127" name="Picture 126"/>
          <p:cNvPicPr>
            <a:picLocks noChangeAspect="1"/>
          </p:cNvPicPr>
          <p:nvPr/>
        </p:nvPicPr>
        <p:blipFill>
          <a:blip r:embed="rId31"/>
          <a:stretch>
            <a:fillRect/>
          </a:stretch>
        </p:blipFill>
        <p:spPr>
          <a:xfrm>
            <a:off x="6326634" y="2109138"/>
            <a:ext cx="241441" cy="244660"/>
          </a:xfrm>
          <a:prstGeom prst="rect">
            <a:avLst/>
          </a:prstGeom>
        </p:spPr>
      </p:pic>
      <p:pic>
        <p:nvPicPr>
          <p:cNvPr id="128" name="Picture 12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506545" y="2528560"/>
            <a:ext cx="346108" cy="346108"/>
          </a:xfrm>
          <a:prstGeom prst="rect">
            <a:avLst/>
          </a:prstGeom>
        </p:spPr>
      </p:pic>
      <p:sp>
        <p:nvSpPr>
          <p:cNvPr id="129" name="TextBox 128"/>
          <p:cNvSpPr txBox="1"/>
          <p:nvPr/>
        </p:nvSpPr>
        <p:spPr>
          <a:xfrm>
            <a:off x="2659781" y="3694180"/>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0" name="TextBox 129"/>
          <p:cNvSpPr txBox="1"/>
          <p:nvPr/>
        </p:nvSpPr>
        <p:spPr>
          <a:xfrm>
            <a:off x="2847332" y="3174700"/>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1" name="TextBox 130"/>
          <p:cNvSpPr txBox="1"/>
          <p:nvPr/>
        </p:nvSpPr>
        <p:spPr>
          <a:xfrm>
            <a:off x="2658178" y="2642350"/>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2" name="TextBox 131"/>
          <p:cNvSpPr txBox="1"/>
          <p:nvPr/>
        </p:nvSpPr>
        <p:spPr>
          <a:xfrm>
            <a:off x="2695048" y="2489409"/>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33" name="TextBox 132"/>
          <p:cNvSpPr txBox="1"/>
          <p:nvPr/>
        </p:nvSpPr>
        <p:spPr>
          <a:xfrm>
            <a:off x="2749378" y="2027205"/>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34" name="TextBox 133"/>
          <p:cNvSpPr txBox="1"/>
          <p:nvPr/>
        </p:nvSpPr>
        <p:spPr>
          <a:xfrm>
            <a:off x="2699056" y="2775577"/>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35" name="Picture 13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654620" y="1988314"/>
            <a:ext cx="624886" cy="339378"/>
          </a:xfrm>
          <a:prstGeom prst="rect">
            <a:avLst/>
          </a:prstGeom>
        </p:spPr>
      </p:pic>
      <p:pic>
        <p:nvPicPr>
          <p:cNvPr id="136" name="Picture 135"/>
          <p:cNvPicPr>
            <a:picLocks noChangeAspect="1"/>
          </p:cNvPicPr>
          <p:nvPr/>
        </p:nvPicPr>
        <p:blipFill rotWithShape="1">
          <a:blip r:embed="rId34">
            <a:extLst>
              <a:ext uri="{28A0092B-C50C-407E-A947-70E740481C1C}">
                <a14:useLocalDpi xmlns:a14="http://schemas.microsoft.com/office/drawing/2010/main" val="0"/>
              </a:ext>
            </a:extLst>
          </a:blip>
          <a:srcRect t="41094" b="41573"/>
          <a:stretch/>
        </p:blipFill>
        <p:spPr>
          <a:xfrm>
            <a:off x="5271256" y="2527181"/>
            <a:ext cx="1050498" cy="182087"/>
          </a:xfrm>
          <a:prstGeom prst="rect">
            <a:avLst/>
          </a:prstGeom>
        </p:spPr>
      </p:pic>
      <p:pic>
        <p:nvPicPr>
          <p:cNvPr id="137" name="Picture 13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189350" y="1926095"/>
            <a:ext cx="537548" cy="220395"/>
          </a:xfrm>
          <a:prstGeom prst="rect">
            <a:avLst/>
          </a:prstGeom>
        </p:spPr>
      </p:pic>
      <p:sp>
        <p:nvSpPr>
          <p:cNvPr id="138" name="Rectangle 137"/>
          <p:cNvSpPr/>
          <p:nvPr/>
        </p:nvSpPr>
        <p:spPr bwMode="auto">
          <a:xfrm>
            <a:off x="2613466" y="1776396"/>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835340" y="4148089"/>
            <a:ext cx="998497" cy="339136"/>
          </a:xfrm>
          <a:prstGeom prst="rect">
            <a:avLst/>
          </a:prstGeom>
        </p:spPr>
      </p:pic>
      <p:pic>
        <p:nvPicPr>
          <p:cNvPr id="70" name="Picture 69"/>
          <p:cNvPicPr>
            <a:picLocks noChangeAspect="1"/>
          </p:cNvPicPr>
          <p:nvPr/>
        </p:nvPicPr>
        <p:blipFill rotWithShape="1">
          <a:blip r:embed="rId37">
            <a:extLst>
              <a:ext uri="{28A0092B-C50C-407E-A947-70E740481C1C}">
                <a14:useLocalDpi xmlns:a14="http://schemas.microsoft.com/office/drawing/2010/main" val="0"/>
              </a:ext>
            </a:extLst>
          </a:blip>
          <a:srcRect r="68390"/>
          <a:stretch/>
        </p:blipFill>
        <p:spPr>
          <a:xfrm>
            <a:off x="3354762" y="4099636"/>
            <a:ext cx="333130" cy="420395"/>
          </a:xfrm>
          <a:prstGeom prst="rect">
            <a:avLst/>
          </a:prstGeom>
        </p:spPr>
      </p:pic>
      <p:pic>
        <p:nvPicPr>
          <p:cNvPr id="71" name="Picture 7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104229" y="4108509"/>
            <a:ext cx="611901" cy="138041"/>
          </a:xfrm>
          <a:prstGeom prst="rect">
            <a:avLst/>
          </a:prstGeom>
        </p:spPr>
      </p:pic>
      <p:pic>
        <p:nvPicPr>
          <p:cNvPr id="72" name="Picture 71"/>
          <p:cNvPicPr>
            <a:picLocks noChangeAspect="1"/>
          </p:cNvPicPr>
          <p:nvPr/>
        </p:nvPicPr>
        <p:blipFill>
          <a:blip r:embed="rId39"/>
          <a:stretch>
            <a:fillRect/>
          </a:stretch>
        </p:blipFill>
        <p:spPr>
          <a:xfrm>
            <a:off x="5230375" y="4289706"/>
            <a:ext cx="608429" cy="239026"/>
          </a:xfrm>
          <a:prstGeom prst="rect">
            <a:avLst/>
          </a:prstGeom>
        </p:spPr>
      </p:pic>
      <p:pic>
        <p:nvPicPr>
          <p:cNvPr id="76" name="Picture 75"/>
          <p:cNvPicPr>
            <a:picLocks noChangeAspect="1"/>
          </p:cNvPicPr>
          <p:nvPr/>
        </p:nvPicPr>
        <p:blipFill rotWithShape="1">
          <a:blip r:embed="rId40" cstate="print">
            <a:extLst>
              <a:ext uri="{28A0092B-C50C-407E-A947-70E740481C1C}">
                <a14:useLocalDpi xmlns:a14="http://schemas.microsoft.com/office/drawing/2010/main" val="0"/>
              </a:ext>
            </a:extLst>
          </a:blip>
          <a:srcRect l="15307" t="6616" r="16473" b="5063"/>
          <a:stretch/>
        </p:blipFill>
        <p:spPr>
          <a:xfrm>
            <a:off x="4040820" y="4284986"/>
            <a:ext cx="419862" cy="209930"/>
          </a:xfrm>
          <a:prstGeom prst="rect">
            <a:avLst/>
          </a:prstGeom>
        </p:spPr>
      </p:pic>
      <p:pic>
        <p:nvPicPr>
          <p:cNvPr id="78" name="Picture 77"/>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529483" y="4303894"/>
            <a:ext cx="709185" cy="274600"/>
          </a:xfrm>
          <a:prstGeom prst="rect">
            <a:avLst/>
          </a:prstGeom>
        </p:spPr>
      </p:pic>
      <p:pic>
        <p:nvPicPr>
          <p:cNvPr id="79" name="Picture 7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811741" y="4094260"/>
            <a:ext cx="814387" cy="219578"/>
          </a:xfrm>
          <a:prstGeom prst="rect">
            <a:avLst/>
          </a:prstGeom>
        </p:spPr>
      </p:pic>
      <p:pic>
        <p:nvPicPr>
          <p:cNvPr id="80" name="Picture 7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711557" y="4092559"/>
            <a:ext cx="324510" cy="337597"/>
          </a:xfrm>
          <a:prstGeom prst="rect">
            <a:avLst/>
          </a:prstGeom>
        </p:spPr>
      </p:pic>
      <p:sp>
        <p:nvSpPr>
          <p:cNvPr id="77" name="Rectangle 76"/>
          <p:cNvSpPr/>
          <p:nvPr/>
        </p:nvSpPr>
        <p:spPr bwMode="auto">
          <a:xfrm>
            <a:off x="3365402" y="1776396"/>
            <a:ext cx="3640796"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740265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500"/>
                                        <p:tgtEl>
                                          <p:spTgt spid="77"/>
                                        </p:tgtEl>
                                      </p:cBhvr>
                                    </p:animEffect>
                                  </p:childTnLst>
                                </p:cTn>
                              </p:par>
                            </p:childTnLst>
                          </p:cTn>
                        </p:par>
                        <p:par>
                          <p:cTn id="8" fill="hold">
                            <p:stCondLst>
                              <p:cond delay="15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1500"/>
                                        <p:tgtEl>
                                          <p:spTgt spid="3"/>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0" grpId="0"/>
      <p:bldP spid="74" grpId="0"/>
      <p:bldP spid="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 y="675164"/>
            <a:ext cx="5628458" cy="3912299"/>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5327184" y="2757838"/>
            <a:ext cx="2293701" cy="1894224"/>
          </a:xfrm>
          <a:prstGeom prst="triangle">
            <a:avLst/>
          </a:prstGeom>
        </p:spPr>
      </p:pic>
      <p:sp>
        <p:nvSpPr>
          <p:cNvPr id="129" name="Rectangle 128"/>
          <p:cNvSpPr/>
          <p:nvPr/>
        </p:nvSpPr>
        <p:spPr>
          <a:xfrm>
            <a:off x="5141328" y="2254828"/>
            <a:ext cx="3779139" cy="1210717"/>
          </a:xfrm>
          <a:prstGeom prst="rect">
            <a:avLst/>
          </a:prstGeom>
        </p:spPr>
        <p:txBody>
          <a:bodyPr vert="horz" wrap="square" lIns="107513" tIns="67195" rIns="107513" bIns="67195" rtlCol="0" anchor="t">
            <a:noAutofit/>
          </a:bodyPr>
          <a:lstStyle/>
          <a:p>
            <a:pPr marL="0" marR="0" lvl="0" indent="0" algn="l" defTabSz="685442" rtl="0" eaLnBrk="1" fontAlgn="auto" latinLnBrk="0" hangingPunct="1">
              <a:lnSpc>
                <a:spcPct val="90000"/>
              </a:lnSpc>
              <a:spcBef>
                <a:spcPct val="0"/>
              </a:spcBef>
              <a:spcAft>
                <a:spcPts val="0"/>
              </a:spcAft>
              <a:buClrTx/>
              <a:buSzTx/>
              <a:buFontTx/>
              <a:buNone/>
              <a:tabLst/>
              <a:defRPr/>
            </a:pPr>
            <a:endParaRPr kumimoji="0" lang="en-US" sz="2645" b="0" i="0" u="none" strike="noStrike" kern="0" cap="none" spc="-75" normalizeH="0" baseline="0" noProof="0" dirty="0">
              <a:ln w="3175">
                <a:noFill/>
              </a:ln>
              <a:gradFill>
                <a:gsLst>
                  <a:gs pos="1250">
                    <a:prstClr val="white"/>
                  </a:gs>
                  <a:gs pos="100000">
                    <a:prstClr val="white"/>
                  </a:gs>
                </a:gsLst>
                <a:lin ang="5400000" scaled="0"/>
              </a:gradFill>
              <a:effectLst/>
              <a:uLnTx/>
              <a:uFillTx/>
              <a:latin typeface="Segoe UI Light"/>
              <a:cs typeface="Segoe UI" pitchFamily="34" charset="0"/>
              <a:sym typeface="Arial"/>
            </a:endParaRPr>
          </a:p>
        </p:txBody>
      </p:sp>
      <p:sp>
        <p:nvSpPr>
          <p:cNvPr id="131" name="Rectangle 130"/>
          <p:cNvSpPr/>
          <p:nvPr/>
        </p:nvSpPr>
        <p:spPr>
          <a:xfrm>
            <a:off x="4154008" y="613075"/>
            <a:ext cx="4966540" cy="2604449"/>
          </a:xfrm>
          <a:prstGeom prst="rect">
            <a:avLst/>
          </a:prstGeom>
        </p:spPr>
        <p:txBody>
          <a:bodyPr vert="horz" wrap="square" lIns="107513" tIns="67195" rIns="107513" bIns="67195" rtlCol="0" anchor="t">
            <a:noAutofit/>
          </a:bodyPr>
          <a:lstStyle/>
          <a:p>
            <a:pPr marL="0" marR="0" lvl="0" indent="0" algn="l" defTabSz="685442" rtl="0" eaLnBrk="1" fontAlgn="auto" latinLnBrk="0" hangingPunct="1">
              <a:lnSpc>
                <a:spcPct val="90000"/>
              </a:lnSpc>
              <a:spcBef>
                <a:spcPct val="0"/>
              </a:spcBef>
              <a:spcAft>
                <a:spcPts val="0"/>
              </a:spcAft>
              <a:buClrTx/>
              <a:buSzTx/>
              <a:buFontTx/>
              <a:buNone/>
              <a:tabLst/>
              <a:defRPr/>
            </a:pPr>
            <a:endParaRPr kumimoji="0" lang="en-US" sz="3527" b="0" i="0" u="none" strike="noStrike" kern="0" cap="none" spc="-75" normalizeH="0" baseline="0" noProof="0" dirty="0">
              <a:ln w="3175">
                <a:noFill/>
              </a:ln>
              <a:solidFill>
                <a:prstClr val="white"/>
              </a:solidFill>
              <a:effectLst/>
              <a:uLnTx/>
              <a:uFillTx/>
              <a:latin typeface="Segoe UI Light"/>
              <a:cs typeface="Segoe UI" pitchFamily="34" charset="0"/>
              <a:sym typeface="Arial"/>
            </a:endParaRPr>
          </a:p>
        </p:txBody>
      </p:sp>
      <p:grpSp>
        <p:nvGrpSpPr>
          <p:cNvPr id="12" name="Group 11"/>
          <p:cNvGrpSpPr/>
          <p:nvPr/>
        </p:nvGrpSpPr>
        <p:grpSpPr>
          <a:xfrm>
            <a:off x="5377407" y="2358234"/>
            <a:ext cx="402979" cy="489071"/>
            <a:chOff x="1502342" y="238442"/>
            <a:chExt cx="1596433" cy="1867608"/>
          </a:xfrm>
          <a:solidFill>
            <a:schemeClr val="bg1"/>
          </a:solidFill>
        </p:grpSpPr>
        <p:sp>
          <p:nvSpPr>
            <p:cNvPr id="13"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67195" tIns="33598" rIns="67195" bIns="33598" numCol="1" anchor="t" anchorCtr="0" compatLnSpc="1">
              <a:prstTxWarp prst="textNoShape">
                <a:avLst/>
              </a:prstTxWarp>
            </a:bodyPr>
            <a:lstStyle/>
            <a:p>
              <a:pPr marL="0" marR="0" lvl="0" indent="0" algn="l" defTabSz="685442"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dirty="0">
                <a:ln>
                  <a:noFill/>
                </a:ln>
                <a:solidFill>
                  <a:srgbClr val="505050"/>
                </a:solidFill>
                <a:effectLst/>
                <a:uLnTx/>
                <a:uFillTx/>
                <a:latin typeface="Segoe UI"/>
                <a:cs typeface="Arial"/>
                <a:sym typeface="Arial"/>
              </a:endParaRPr>
            </a:p>
          </p:txBody>
        </p:sp>
        <p:sp>
          <p:nvSpPr>
            <p:cNvPr id="14"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67195" tIns="33598" rIns="67195" bIns="33598" numCol="1" anchor="t" anchorCtr="0" compatLnSpc="1">
              <a:prstTxWarp prst="textNoShape">
                <a:avLst/>
              </a:prstTxWarp>
            </a:bodyPr>
            <a:lstStyle/>
            <a:p>
              <a:pPr marL="0" marR="0" lvl="0" indent="0" algn="l" defTabSz="685442"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dirty="0">
                <a:ln>
                  <a:noFill/>
                </a:ln>
                <a:solidFill>
                  <a:srgbClr val="505050"/>
                </a:solidFill>
                <a:effectLst/>
                <a:uLnTx/>
                <a:uFillTx/>
                <a:latin typeface="Segoe UI"/>
                <a:cs typeface="Arial"/>
                <a:sym typeface="Arial"/>
              </a:endParaRPr>
            </a:p>
          </p:txBody>
        </p:sp>
        <p:sp>
          <p:nvSpPr>
            <p:cNvPr id="15"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67195" tIns="33598" rIns="67195" bIns="33598" numCol="1" anchor="t" anchorCtr="0" compatLnSpc="1">
              <a:prstTxWarp prst="textNoShape">
                <a:avLst/>
              </a:prstTxWarp>
            </a:bodyPr>
            <a:lstStyle/>
            <a:p>
              <a:pPr marL="0" marR="0" lvl="0" indent="0" algn="l" defTabSz="685442"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dirty="0">
                <a:ln>
                  <a:noFill/>
                </a:ln>
                <a:solidFill>
                  <a:srgbClr val="505050"/>
                </a:solidFill>
                <a:effectLst/>
                <a:uLnTx/>
                <a:uFillTx/>
                <a:latin typeface="Segoe UI"/>
                <a:cs typeface="Arial"/>
                <a:sym typeface="Arial"/>
              </a:endParaRPr>
            </a:p>
          </p:txBody>
        </p:sp>
      </p:grpSp>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flipH="1">
            <a:off x="6935235" y="2611669"/>
            <a:ext cx="2276811" cy="2040394"/>
          </a:xfrm>
          <a:prstGeom prst="triangle">
            <a:avLst/>
          </a:prstGeom>
        </p:spPr>
      </p:pic>
      <p:sp>
        <p:nvSpPr>
          <p:cNvPr id="5" name="Oval 4"/>
          <p:cNvSpPr/>
          <p:nvPr/>
        </p:nvSpPr>
        <p:spPr bwMode="auto">
          <a:xfrm>
            <a:off x="692875" y="1955930"/>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sym typeface="Arial"/>
            </a:endParaRPr>
          </a:p>
        </p:txBody>
      </p:sp>
      <p:sp>
        <p:nvSpPr>
          <p:cNvPr id="25" name="Oval 24"/>
          <p:cNvSpPr/>
          <p:nvPr/>
        </p:nvSpPr>
        <p:spPr bwMode="auto">
          <a:xfrm>
            <a:off x="1967693" y="2165891"/>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6" name="Oval 25"/>
          <p:cNvSpPr/>
          <p:nvPr/>
        </p:nvSpPr>
        <p:spPr bwMode="auto">
          <a:xfrm>
            <a:off x="4034895" y="1940249"/>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7" name="Oval 26"/>
          <p:cNvSpPr/>
          <p:nvPr/>
        </p:nvSpPr>
        <p:spPr bwMode="auto">
          <a:xfrm>
            <a:off x="4557800" y="2877304"/>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8" name="Oval 27"/>
          <p:cNvSpPr/>
          <p:nvPr/>
        </p:nvSpPr>
        <p:spPr bwMode="auto">
          <a:xfrm>
            <a:off x="7870559" y="2881603"/>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24" name="Straight Connector 23"/>
          <p:cNvCxnSpPr/>
          <p:nvPr/>
        </p:nvCxnSpPr>
        <p:spPr>
          <a:xfrm>
            <a:off x="1517427" y="2632814"/>
            <a:ext cx="0" cy="639175"/>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1467032" y="2565493"/>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34" name="Straight Connector 33"/>
          <p:cNvCxnSpPr/>
          <p:nvPr/>
        </p:nvCxnSpPr>
        <p:spPr>
          <a:xfrm>
            <a:off x="386558" y="2973391"/>
            <a:ext cx="356714"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297198" y="2921112"/>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7" name="Oval 36"/>
          <p:cNvSpPr/>
          <p:nvPr/>
        </p:nvSpPr>
        <p:spPr bwMode="auto">
          <a:xfrm>
            <a:off x="3346830" y="3491684"/>
            <a:ext cx="74816" cy="77617"/>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38" name="Straight Connector 37"/>
          <p:cNvCxnSpPr>
            <a:stCxn id="39" idx="4"/>
          </p:cNvCxnSpPr>
          <p:nvPr/>
        </p:nvCxnSpPr>
        <p:spPr>
          <a:xfrm>
            <a:off x="3382900" y="2522467"/>
            <a:ext cx="0" cy="98001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auto">
          <a:xfrm>
            <a:off x="3332506" y="2417903"/>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49" name="Straight Connector 48"/>
          <p:cNvCxnSpPr/>
          <p:nvPr/>
        </p:nvCxnSpPr>
        <p:spPr>
          <a:xfrm>
            <a:off x="8435869" y="3154659"/>
            <a:ext cx="106036"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4550693" y="3364260"/>
            <a:ext cx="101004" cy="100793"/>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53" name="Oval 52"/>
          <p:cNvSpPr/>
          <p:nvPr/>
        </p:nvSpPr>
        <p:spPr bwMode="auto">
          <a:xfrm>
            <a:off x="1481519" y="3207754"/>
            <a:ext cx="74816" cy="77617"/>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54" name="Oval 53"/>
          <p:cNvSpPr/>
          <p:nvPr/>
        </p:nvSpPr>
        <p:spPr bwMode="auto">
          <a:xfrm>
            <a:off x="8369848" y="3117689"/>
            <a:ext cx="74816" cy="77617"/>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55" name="Straight Connector 54"/>
          <p:cNvCxnSpPr/>
          <p:nvPr/>
        </p:nvCxnSpPr>
        <p:spPr>
          <a:xfrm>
            <a:off x="7198017" y="3492382"/>
            <a:ext cx="0" cy="604962"/>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p:cNvSpPr/>
          <p:nvPr/>
        </p:nvSpPr>
        <p:spPr bwMode="auto">
          <a:xfrm>
            <a:off x="7147622" y="3425062"/>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59" name="Straight Connector 58"/>
          <p:cNvCxnSpPr/>
          <p:nvPr/>
        </p:nvCxnSpPr>
        <p:spPr>
          <a:xfrm flipH="1">
            <a:off x="7198018" y="3729999"/>
            <a:ext cx="283779" cy="367345"/>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 descr="C:\Users\claudette\Documents\2011 Jobs\Kelly Young\02-Crystal\graphics\java.png"/>
          <p:cNvPicPr>
            <a:picLocks noChangeAspect="1" noChangeArrowheads="1"/>
          </p:cNvPicPr>
          <p:nvPr/>
        </p:nvPicPr>
        <p:blipFill>
          <a:blip r:embed="rId6" cstate="print">
            <a:biLevel thresh="50000"/>
            <a:extLst>
              <a:ext uri="{28A0092B-C50C-407E-A947-70E740481C1C}">
                <a14:useLocalDpi xmlns:a14="http://schemas.microsoft.com/office/drawing/2010/main" val="0"/>
              </a:ext>
            </a:extLst>
          </a:blip>
          <a:srcRect/>
          <a:stretch>
            <a:fillRect/>
          </a:stretch>
        </p:blipFill>
        <p:spPr bwMode="auto">
          <a:xfrm>
            <a:off x="3907248" y="1197478"/>
            <a:ext cx="351635" cy="670915"/>
          </a:xfrm>
          <a:prstGeom prst="rect">
            <a:avLst/>
          </a:prstGeom>
          <a:solidFill>
            <a:schemeClr val="accent1"/>
          </a:solidFill>
          <a:extLst/>
        </p:spPr>
      </p:pic>
      <p:cxnSp>
        <p:nvCxnSpPr>
          <p:cNvPr id="62" name="Straight Connector 61"/>
          <p:cNvCxnSpPr>
            <a:endCxn id="63" idx="7"/>
          </p:cNvCxnSpPr>
          <p:nvPr/>
        </p:nvCxnSpPr>
        <p:spPr>
          <a:xfrm flipH="1">
            <a:off x="5807679" y="2522468"/>
            <a:ext cx="652003" cy="953953"/>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p:cNvSpPr/>
          <p:nvPr/>
        </p:nvSpPr>
        <p:spPr bwMode="auto">
          <a:xfrm>
            <a:off x="5738852" y="3465053"/>
            <a:ext cx="80635" cy="77617"/>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nvGrpSpPr>
          <p:cNvPr id="30" name="Group 29"/>
          <p:cNvGrpSpPr/>
          <p:nvPr/>
        </p:nvGrpSpPr>
        <p:grpSpPr>
          <a:xfrm>
            <a:off x="5841466" y="2424698"/>
            <a:ext cx="680713" cy="127663"/>
            <a:chOff x="7839107" y="4432327"/>
            <a:chExt cx="758722" cy="142293"/>
          </a:xfrm>
        </p:grpSpPr>
        <p:sp>
          <p:nvSpPr>
            <p:cNvPr id="64" name="Oval 63"/>
            <p:cNvSpPr/>
            <p:nvPr/>
          </p:nvSpPr>
          <p:spPr bwMode="auto">
            <a:xfrm>
              <a:off x="7839107" y="4456102"/>
              <a:ext cx="101811" cy="105621"/>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65" name="Straight Connector 64"/>
            <p:cNvCxnSpPr/>
            <p:nvPr/>
          </p:nvCxnSpPr>
          <p:spPr>
            <a:xfrm>
              <a:off x="7913509" y="4507279"/>
              <a:ext cx="580802"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6" name="Oval 65"/>
            <p:cNvSpPr/>
            <p:nvPr/>
          </p:nvSpPr>
          <p:spPr bwMode="auto">
            <a:xfrm>
              <a:off x="8460669" y="4432327"/>
              <a:ext cx="137160" cy="1422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nvGrpSpPr>
          <p:cNvPr id="18" name="Group 17"/>
          <p:cNvGrpSpPr/>
          <p:nvPr/>
        </p:nvGrpSpPr>
        <p:grpSpPr>
          <a:xfrm>
            <a:off x="4988512" y="3671306"/>
            <a:ext cx="666603" cy="104565"/>
            <a:chOff x="6813557" y="5657391"/>
            <a:chExt cx="907121" cy="142293"/>
          </a:xfrm>
        </p:grpSpPr>
        <p:cxnSp>
          <p:nvCxnSpPr>
            <p:cNvPr id="46" name="Straight Connector 45"/>
            <p:cNvCxnSpPr>
              <a:endCxn id="47" idx="6"/>
            </p:cNvCxnSpPr>
            <p:nvPr/>
          </p:nvCxnSpPr>
          <p:spPr>
            <a:xfrm>
              <a:off x="6950717" y="5728538"/>
              <a:ext cx="769961"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7583518" y="5657391"/>
              <a:ext cx="137160" cy="1422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67" name="Oval 66"/>
            <p:cNvSpPr/>
            <p:nvPr/>
          </p:nvSpPr>
          <p:spPr bwMode="auto">
            <a:xfrm>
              <a:off x="6813557" y="5659957"/>
              <a:ext cx="137160" cy="137160"/>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nvGrpSpPr>
          <p:cNvPr id="7" name="Group 6"/>
          <p:cNvGrpSpPr/>
          <p:nvPr/>
        </p:nvGrpSpPr>
        <p:grpSpPr>
          <a:xfrm>
            <a:off x="3844526" y="3045938"/>
            <a:ext cx="293513" cy="104565"/>
            <a:chOff x="5247288" y="4796857"/>
            <a:chExt cx="399416" cy="142293"/>
          </a:xfrm>
        </p:grpSpPr>
        <p:cxnSp>
          <p:nvCxnSpPr>
            <p:cNvPr id="41" name="Straight Connector 40"/>
            <p:cNvCxnSpPr/>
            <p:nvPr/>
          </p:nvCxnSpPr>
          <p:spPr>
            <a:xfrm>
              <a:off x="5368890" y="4861152"/>
              <a:ext cx="215559"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247288" y="4796857"/>
              <a:ext cx="399416" cy="142293"/>
              <a:chOff x="5247288" y="4796857"/>
              <a:chExt cx="399416" cy="142293"/>
            </a:xfrm>
          </p:grpSpPr>
          <p:sp>
            <p:nvSpPr>
              <p:cNvPr id="42" name="Oval 41"/>
              <p:cNvSpPr/>
              <p:nvPr/>
            </p:nvSpPr>
            <p:spPr bwMode="auto">
              <a:xfrm>
                <a:off x="5247288" y="4796857"/>
                <a:ext cx="137160" cy="1422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68" name="Oval 67"/>
              <p:cNvSpPr/>
              <p:nvPr/>
            </p:nvSpPr>
            <p:spPr bwMode="auto">
              <a:xfrm>
                <a:off x="5515869" y="4800138"/>
                <a:ext cx="130835" cy="135731"/>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sp>
        <p:nvSpPr>
          <p:cNvPr id="69" name="Oval 68"/>
          <p:cNvSpPr/>
          <p:nvPr/>
        </p:nvSpPr>
        <p:spPr bwMode="auto">
          <a:xfrm>
            <a:off x="7427776" y="3679294"/>
            <a:ext cx="100793" cy="100793"/>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70" name="Oval 69"/>
          <p:cNvSpPr/>
          <p:nvPr/>
        </p:nvSpPr>
        <p:spPr bwMode="auto">
          <a:xfrm>
            <a:off x="7864349" y="3362538"/>
            <a:ext cx="100793" cy="100793"/>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71" name="Oval 70"/>
          <p:cNvSpPr/>
          <p:nvPr/>
        </p:nvSpPr>
        <p:spPr bwMode="auto">
          <a:xfrm>
            <a:off x="8559750" y="2193677"/>
            <a:ext cx="74816" cy="77617"/>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72" name="Straight Connector 71"/>
          <p:cNvCxnSpPr>
            <a:stCxn id="71" idx="4"/>
          </p:cNvCxnSpPr>
          <p:nvPr/>
        </p:nvCxnSpPr>
        <p:spPr>
          <a:xfrm flipH="1">
            <a:off x="8590451" y="2271294"/>
            <a:ext cx="6708" cy="844607"/>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8544449" y="3102380"/>
            <a:ext cx="100793" cy="1045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6" name="Rectangle 35"/>
          <p:cNvSpPr/>
          <p:nvPr/>
        </p:nvSpPr>
        <p:spPr bwMode="auto">
          <a:xfrm>
            <a:off x="7919258" y="2579676"/>
            <a:ext cx="243510" cy="201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32" name="Picture 31"/>
          <p:cNvPicPr>
            <a:picLocks noChangeAspect="1"/>
          </p:cNvPicPr>
          <p:nvPr/>
        </p:nvPicPr>
        <p:blipFill>
          <a:blip r:embed="rId7"/>
          <a:stretch>
            <a:fillRect/>
          </a:stretch>
        </p:blipFill>
        <p:spPr>
          <a:xfrm>
            <a:off x="6916296" y="3022811"/>
            <a:ext cx="563444" cy="299619"/>
          </a:xfrm>
          <a:prstGeom prst="rect">
            <a:avLst/>
          </a:prstGeom>
        </p:spPr>
      </p:pic>
      <p:pic>
        <p:nvPicPr>
          <p:cNvPr id="61" name="Picture 60"/>
          <p:cNvPicPr>
            <a:picLocks noChangeAspect="1"/>
          </p:cNvPicPr>
          <p:nvPr/>
        </p:nvPicPr>
        <p:blipFill>
          <a:blip r:embed="rId8">
            <a:biLevel thresh="75000"/>
          </a:blip>
          <a:stretch>
            <a:fillRect/>
          </a:stretch>
        </p:blipFill>
        <p:spPr>
          <a:xfrm>
            <a:off x="7667198" y="2412247"/>
            <a:ext cx="608309" cy="449806"/>
          </a:xfrm>
          <a:prstGeom prst="rect">
            <a:avLst/>
          </a:prstGeom>
        </p:spPr>
      </p:pic>
      <p:pic>
        <p:nvPicPr>
          <p:cNvPr id="79" name="Picture 10" descr="https://encrypted-tbn3.gstatic.com/images?q=tbn:ANd9GcQgAB8I4GUYPGAuHqEufTpFML_JWZior9mwUJP3P5Tro4I_bcL5"/>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27074" y="2124621"/>
            <a:ext cx="327816" cy="31517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327824" y="1136434"/>
            <a:ext cx="356008" cy="483374"/>
            <a:chOff x="9826685" y="1504095"/>
            <a:chExt cx="485465" cy="659146"/>
          </a:xfrm>
        </p:grpSpPr>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26685" y="1504095"/>
              <a:ext cx="459336" cy="485697"/>
            </a:xfrm>
            <a:prstGeom prst="rect">
              <a:avLst/>
            </a:prstGeom>
          </p:spPr>
        </p:pic>
        <p:pic>
          <p:nvPicPr>
            <p:cNvPr id="82" name="Picture 81"/>
            <p:cNvPicPr>
              <a:picLocks noChangeAspect="1"/>
            </p:cNvPicPr>
            <p:nvPr/>
          </p:nvPicPr>
          <p:blipFill rotWithShape="1">
            <a:blip r:embed="rId12" cstate="print">
              <a:biLevel thresh="25000"/>
              <a:extLst>
                <a:ext uri="{28A0092B-C50C-407E-A947-70E740481C1C}">
                  <a14:useLocalDpi xmlns:a14="http://schemas.microsoft.com/office/drawing/2010/main" val="0"/>
                </a:ext>
              </a:extLst>
            </a:blip>
            <a:srcRect/>
            <a:stretch/>
          </p:blipFill>
          <p:spPr>
            <a:xfrm>
              <a:off x="9864538" y="2021640"/>
              <a:ext cx="447612" cy="141601"/>
            </a:xfrm>
            <a:prstGeom prst="rect">
              <a:avLst/>
            </a:prstGeom>
          </p:spPr>
        </p:pic>
      </p:grpSp>
      <p:pic>
        <p:nvPicPr>
          <p:cNvPr id="19" name="Picture 1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5047206" y="3302666"/>
            <a:ext cx="620786" cy="179142"/>
          </a:xfrm>
          <a:prstGeom prst="rect">
            <a:avLst/>
          </a:prstGeom>
        </p:spPr>
      </p:pic>
      <p:grpSp>
        <p:nvGrpSpPr>
          <p:cNvPr id="84" name="Group 66"/>
          <p:cNvGrpSpPr>
            <a:grpSpLocks noChangeAspect="1"/>
          </p:cNvGrpSpPr>
          <p:nvPr/>
        </p:nvGrpSpPr>
        <p:grpSpPr bwMode="auto">
          <a:xfrm>
            <a:off x="6229838" y="945717"/>
            <a:ext cx="488391" cy="386130"/>
            <a:chOff x="5757" y="3429"/>
            <a:chExt cx="277" cy="219"/>
          </a:xfrm>
          <a:solidFill>
            <a:schemeClr val="bg1"/>
          </a:solidFill>
        </p:grpSpPr>
        <p:sp>
          <p:nvSpPr>
            <p:cNvPr id="85" name="Freeform 67"/>
            <p:cNvSpPr>
              <a:spLocks/>
            </p:cNvSpPr>
            <p:nvPr/>
          </p:nvSpPr>
          <p:spPr bwMode="auto">
            <a:xfrm>
              <a:off x="5757" y="3560"/>
              <a:ext cx="82" cy="88"/>
            </a:xfrm>
            <a:custGeom>
              <a:avLst/>
              <a:gdLst>
                <a:gd name="T0" fmla="*/ 103 w 117"/>
                <a:gd name="T1" fmla="*/ 91 h 124"/>
                <a:gd name="T2" fmla="*/ 64 w 117"/>
                <a:gd name="T3" fmla="*/ 110 h 124"/>
                <a:gd name="T4" fmla="*/ 29 w 117"/>
                <a:gd name="T5" fmla="*/ 96 h 124"/>
                <a:gd name="T6" fmla="*/ 16 w 117"/>
                <a:gd name="T7" fmla="*/ 62 h 124"/>
                <a:gd name="T8" fmla="*/ 22 w 117"/>
                <a:gd name="T9" fmla="*/ 38 h 124"/>
                <a:gd name="T10" fmla="*/ 39 w 117"/>
                <a:gd name="T11" fmla="*/ 21 h 124"/>
                <a:gd name="T12" fmla="*/ 64 w 117"/>
                <a:gd name="T13" fmla="*/ 15 h 124"/>
                <a:gd name="T14" fmla="*/ 86 w 117"/>
                <a:gd name="T15" fmla="*/ 20 h 124"/>
                <a:gd name="T16" fmla="*/ 103 w 117"/>
                <a:gd name="T17" fmla="*/ 34 h 124"/>
                <a:gd name="T18" fmla="*/ 104 w 117"/>
                <a:gd name="T19" fmla="*/ 36 h 124"/>
                <a:gd name="T20" fmla="*/ 117 w 117"/>
                <a:gd name="T21" fmla="*/ 26 h 124"/>
                <a:gd name="T22" fmla="*/ 116 w 117"/>
                <a:gd name="T23" fmla="*/ 25 h 124"/>
                <a:gd name="T24" fmla="*/ 94 w 117"/>
                <a:gd name="T25" fmla="*/ 6 h 124"/>
                <a:gd name="T26" fmla="*/ 64 w 117"/>
                <a:gd name="T27" fmla="*/ 0 h 124"/>
                <a:gd name="T28" fmla="*/ 18 w 117"/>
                <a:gd name="T29" fmla="*/ 18 h 124"/>
                <a:gd name="T30" fmla="*/ 0 w 117"/>
                <a:gd name="T31" fmla="*/ 61 h 124"/>
                <a:gd name="T32" fmla="*/ 15 w 117"/>
                <a:gd name="T33" fmla="*/ 104 h 124"/>
                <a:gd name="T34" fmla="*/ 64 w 117"/>
                <a:gd name="T35" fmla="*/ 124 h 124"/>
                <a:gd name="T36" fmla="*/ 93 w 117"/>
                <a:gd name="T37" fmla="*/ 118 h 124"/>
                <a:gd name="T38" fmla="*/ 115 w 117"/>
                <a:gd name="T39" fmla="*/ 101 h 124"/>
                <a:gd name="T40" fmla="*/ 117 w 117"/>
                <a:gd name="T41" fmla="*/ 99 h 124"/>
                <a:gd name="T42" fmla="*/ 105 w 117"/>
                <a:gd name="T43" fmla="*/ 90 h 124"/>
                <a:gd name="T44" fmla="*/ 103 w 117"/>
                <a:gd name="T45" fmla="*/ 9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24">
                  <a:moveTo>
                    <a:pt x="103" y="91"/>
                  </a:moveTo>
                  <a:cubicBezTo>
                    <a:pt x="93" y="103"/>
                    <a:pt x="80" y="110"/>
                    <a:pt x="64" y="110"/>
                  </a:cubicBezTo>
                  <a:cubicBezTo>
                    <a:pt x="50" y="110"/>
                    <a:pt x="39" y="105"/>
                    <a:pt x="29" y="96"/>
                  </a:cubicBezTo>
                  <a:cubicBezTo>
                    <a:pt x="20" y="87"/>
                    <a:pt x="16" y="76"/>
                    <a:pt x="16" y="62"/>
                  </a:cubicBezTo>
                  <a:cubicBezTo>
                    <a:pt x="16" y="54"/>
                    <a:pt x="18" y="45"/>
                    <a:pt x="22" y="38"/>
                  </a:cubicBezTo>
                  <a:cubicBezTo>
                    <a:pt x="26" y="31"/>
                    <a:pt x="32" y="26"/>
                    <a:pt x="39" y="21"/>
                  </a:cubicBezTo>
                  <a:cubicBezTo>
                    <a:pt x="47" y="17"/>
                    <a:pt x="55" y="15"/>
                    <a:pt x="64" y="15"/>
                  </a:cubicBezTo>
                  <a:cubicBezTo>
                    <a:pt x="72" y="15"/>
                    <a:pt x="79" y="17"/>
                    <a:pt x="86" y="20"/>
                  </a:cubicBezTo>
                  <a:cubicBezTo>
                    <a:pt x="93" y="23"/>
                    <a:pt x="98" y="28"/>
                    <a:pt x="103" y="34"/>
                  </a:cubicBezTo>
                  <a:cubicBezTo>
                    <a:pt x="104" y="36"/>
                    <a:pt x="104" y="36"/>
                    <a:pt x="104" y="36"/>
                  </a:cubicBezTo>
                  <a:cubicBezTo>
                    <a:pt x="117" y="26"/>
                    <a:pt x="117" y="26"/>
                    <a:pt x="117" y="26"/>
                  </a:cubicBezTo>
                  <a:cubicBezTo>
                    <a:pt x="116" y="25"/>
                    <a:pt x="116" y="25"/>
                    <a:pt x="116" y="25"/>
                  </a:cubicBezTo>
                  <a:cubicBezTo>
                    <a:pt x="110" y="17"/>
                    <a:pt x="102" y="11"/>
                    <a:pt x="94" y="6"/>
                  </a:cubicBezTo>
                  <a:cubicBezTo>
                    <a:pt x="85" y="2"/>
                    <a:pt x="75" y="0"/>
                    <a:pt x="64" y="0"/>
                  </a:cubicBezTo>
                  <a:cubicBezTo>
                    <a:pt x="45" y="0"/>
                    <a:pt x="30" y="6"/>
                    <a:pt x="18" y="18"/>
                  </a:cubicBezTo>
                  <a:cubicBezTo>
                    <a:pt x="6" y="29"/>
                    <a:pt x="0" y="44"/>
                    <a:pt x="0" y="61"/>
                  </a:cubicBezTo>
                  <a:cubicBezTo>
                    <a:pt x="0" y="78"/>
                    <a:pt x="5" y="92"/>
                    <a:pt x="15" y="104"/>
                  </a:cubicBezTo>
                  <a:cubicBezTo>
                    <a:pt x="27" y="117"/>
                    <a:pt x="43" y="124"/>
                    <a:pt x="64" y="124"/>
                  </a:cubicBezTo>
                  <a:cubicBezTo>
                    <a:pt x="75" y="124"/>
                    <a:pt x="85" y="122"/>
                    <a:pt x="93" y="118"/>
                  </a:cubicBezTo>
                  <a:cubicBezTo>
                    <a:pt x="102" y="114"/>
                    <a:pt x="110" y="108"/>
                    <a:pt x="115" y="101"/>
                  </a:cubicBezTo>
                  <a:cubicBezTo>
                    <a:pt x="117" y="99"/>
                    <a:pt x="117" y="99"/>
                    <a:pt x="117" y="99"/>
                  </a:cubicBezTo>
                  <a:cubicBezTo>
                    <a:pt x="105" y="90"/>
                    <a:pt x="105" y="90"/>
                    <a:pt x="105" y="90"/>
                  </a:cubicBezTo>
                  <a:lnTo>
                    <a:pt x="103"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95" tIns="33598" rIns="67195" bIns="33598" numCol="1" anchor="t" anchorCtr="0" compatLnSpc="1">
              <a:prstTxWarp prst="textNoShape">
                <a:avLst/>
              </a:prstTxWarp>
            </a:bodyPr>
            <a:lstStyle/>
            <a:p>
              <a:pPr marL="0" marR="0" lvl="0" indent="0" algn="l" defTabSz="685442"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a:ln>
                  <a:noFill/>
                </a:ln>
                <a:solidFill>
                  <a:srgbClr val="FFFFFF"/>
                </a:solidFill>
                <a:effectLst/>
                <a:uLnTx/>
                <a:uFillTx/>
                <a:latin typeface="Segoe UI"/>
                <a:cs typeface="Arial"/>
                <a:sym typeface="Arial"/>
              </a:endParaRPr>
            </a:p>
          </p:txBody>
        </p:sp>
        <p:sp>
          <p:nvSpPr>
            <p:cNvPr id="86" name="Freeform 68"/>
            <p:cNvSpPr>
              <a:spLocks/>
            </p:cNvSpPr>
            <p:nvPr/>
          </p:nvSpPr>
          <p:spPr bwMode="auto">
            <a:xfrm>
              <a:off x="5855" y="3560"/>
              <a:ext cx="55" cy="86"/>
            </a:xfrm>
            <a:custGeom>
              <a:avLst/>
              <a:gdLst>
                <a:gd name="T0" fmla="*/ 62 w 78"/>
                <a:gd name="T1" fmla="*/ 36 h 122"/>
                <a:gd name="T2" fmla="*/ 44 w 78"/>
                <a:gd name="T3" fmla="*/ 30 h 122"/>
                <a:gd name="T4" fmla="*/ 26 w 78"/>
                <a:gd name="T5" fmla="*/ 35 h 122"/>
                <a:gd name="T6" fmla="*/ 14 w 78"/>
                <a:gd name="T7" fmla="*/ 44 h 122"/>
                <a:gd name="T8" fmla="*/ 14 w 78"/>
                <a:gd name="T9" fmla="*/ 0 h 122"/>
                <a:gd name="T10" fmla="*/ 0 w 78"/>
                <a:gd name="T11" fmla="*/ 0 h 122"/>
                <a:gd name="T12" fmla="*/ 0 w 78"/>
                <a:gd name="T13" fmla="*/ 122 h 122"/>
                <a:gd name="T14" fmla="*/ 14 w 78"/>
                <a:gd name="T15" fmla="*/ 122 h 122"/>
                <a:gd name="T16" fmla="*/ 14 w 78"/>
                <a:gd name="T17" fmla="*/ 88 h 122"/>
                <a:gd name="T18" fmla="*/ 16 w 78"/>
                <a:gd name="T19" fmla="*/ 66 h 122"/>
                <a:gd name="T20" fmla="*/ 26 w 78"/>
                <a:gd name="T21" fmla="*/ 51 h 122"/>
                <a:gd name="T22" fmla="*/ 42 w 78"/>
                <a:gd name="T23" fmla="*/ 44 h 122"/>
                <a:gd name="T24" fmla="*/ 55 w 78"/>
                <a:gd name="T25" fmla="*/ 48 h 122"/>
                <a:gd name="T26" fmla="*/ 62 w 78"/>
                <a:gd name="T27" fmla="*/ 60 h 122"/>
                <a:gd name="T28" fmla="*/ 63 w 78"/>
                <a:gd name="T29" fmla="*/ 79 h 122"/>
                <a:gd name="T30" fmla="*/ 63 w 78"/>
                <a:gd name="T31" fmla="*/ 122 h 122"/>
                <a:gd name="T32" fmla="*/ 78 w 78"/>
                <a:gd name="T33" fmla="*/ 122 h 122"/>
                <a:gd name="T34" fmla="*/ 78 w 78"/>
                <a:gd name="T35" fmla="*/ 76 h 122"/>
                <a:gd name="T36" fmla="*/ 74 w 78"/>
                <a:gd name="T37" fmla="*/ 49 h 122"/>
                <a:gd name="T38" fmla="*/ 62 w 78"/>
                <a:gd name="T39" fmla="*/ 3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22">
                  <a:moveTo>
                    <a:pt x="62" y="36"/>
                  </a:moveTo>
                  <a:cubicBezTo>
                    <a:pt x="57" y="32"/>
                    <a:pt x="51" y="30"/>
                    <a:pt x="44" y="30"/>
                  </a:cubicBezTo>
                  <a:cubicBezTo>
                    <a:pt x="38" y="30"/>
                    <a:pt x="32" y="32"/>
                    <a:pt x="26" y="35"/>
                  </a:cubicBezTo>
                  <a:cubicBezTo>
                    <a:pt x="22" y="37"/>
                    <a:pt x="18" y="40"/>
                    <a:pt x="14" y="44"/>
                  </a:cubicBezTo>
                  <a:cubicBezTo>
                    <a:pt x="14" y="0"/>
                    <a:pt x="14" y="0"/>
                    <a:pt x="14" y="0"/>
                  </a:cubicBezTo>
                  <a:cubicBezTo>
                    <a:pt x="0" y="0"/>
                    <a:pt x="0" y="0"/>
                    <a:pt x="0" y="0"/>
                  </a:cubicBezTo>
                  <a:cubicBezTo>
                    <a:pt x="0" y="122"/>
                    <a:pt x="0" y="122"/>
                    <a:pt x="0" y="122"/>
                  </a:cubicBezTo>
                  <a:cubicBezTo>
                    <a:pt x="14" y="122"/>
                    <a:pt x="14" y="122"/>
                    <a:pt x="14" y="122"/>
                  </a:cubicBezTo>
                  <a:cubicBezTo>
                    <a:pt x="14" y="88"/>
                    <a:pt x="14" y="88"/>
                    <a:pt x="14" y="88"/>
                  </a:cubicBezTo>
                  <a:cubicBezTo>
                    <a:pt x="14" y="77"/>
                    <a:pt x="15" y="70"/>
                    <a:pt x="16" y="66"/>
                  </a:cubicBezTo>
                  <a:cubicBezTo>
                    <a:pt x="18" y="60"/>
                    <a:pt x="21" y="55"/>
                    <a:pt x="26" y="51"/>
                  </a:cubicBezTo>
                  <a:cubicBezTo>
                    <a:pt x="31" y="46"/>
                    <a:pt x="36" y="44"/>
                    <a:pt x="42" y="44"/>
                  </a:cubicBezTo>
                  <a:cubicBezTo>
                    <a:pt x="47" y="44"/>
                    <a:pt x="52" y="46"/>
                    <a:pt x="55" y="48"/>
                  </a:cubicBezTo>
                  <a:cubicBezTo>
                    <a:pt x="58" y="51"/>
                    <a:pt x="60" y="55"/>
                    <a:pt x="62" y="60"/>
                  </a:cubicBezTo>
                  <a:cubicBezTo>
                    <a:pt x="62" y="63"/>
                    <a:pt x="63" y="69"/>
                    <a:pt x="63" y="79"/>
                  </a:cubicBezTo>
                  <a:cubicBezTo>
                    <a:pt x="63" y="122"/>
                    <a:pt x="63" y="122"/>
                    <a:pt x="63" y="122"/>
                  </a:cubicBezTo>
                  <a:cubicBezTo>
                    <a:pt x="78" y="122"/>
                    <a:pt x="78" y="122"/>
                    <a:pt x="78" y="122"/>
                  </a:cubicBezTo>
                  <a:cubicBezTo>
                    <a:pt x="78" y="76"/>
                    <a:pt x="78" y="76"/>
                    <a:pt x="78" y="76"/>
                  </a:cubicBezTo>
                  <a:cubicBezTo>
                    <a:pt x="78" y="64"/>
                    <a:pt x="76" y="55"/>
                    <a:pt x="74" y="49"/>
                  </a:cubicBezTo>
                  <a:cubicBezTo>
                    <a:pt x="72" y="44"/>
                    <a:pt x="68" y="39"/>
                    <a:pt x="6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95" tIns="33598" rIns="67195" bIns="33598" numCol="1" anchor="t" anchorCtr="0" compatLnSpc="1">
              <a:prstTxWarp prst="textNoShape">
                <a:avLst/>
              </a:prstTxWarp>
            </a:bodyPr>
            <a:lstStyle/>
            <a:p>
              <a:pPr marL="0" marR="0" lvl="0" indent="0" algn="l" defTabSz="685442"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a:ln>
                  <a:noFill/>
                </a:ln>
                <a:solidFill>
                  <a:srgbClr val="FFFFFF"/>
                </a:solidFill>
                <a:effectLst/>
                <a:uLnTx/>
                <a:uFillTx/>
                <a:latin typeface="Segoe UI"/>
                <a:cs typeface="Arial"/>
                <a:sym typeface="Arial"/>
              </a:endParaRPr>
            </a:p>
          </p:txBody>
        </p:sp>
        <p:sp>
          <p:nvSpPr>
            <p:cNvPr id="87" name="Freeform 69"/>
            <p:cNvSpPr>
              <a:spLocks noEditPoints="1"/>
            </p:cNvSpPr>
            <p:nvPr/>
          </p:nvSpPr>
          <p:spPr bwMode="auto">
            <a:xfrm>
              <a:off x="5925" y="3581"/>
              <a:ext cx="65" cy="67"/>
            </a:xfrm>
            <a:custGeom>
              <a:avLst/>
              <a:gdLst>
                <a:gd name="T0" fmla="*/ 92 w 92"/>
                <a:gd name="T1" fmla="*/ 48 h 94"/>
                <a:gd name="T2" fmla="*/ 82 w 92"/>
                <a:gd name="T3" fmla="*/ 18 h 94"/>
                <a:gd name="T4" fmla="*/ 46 w 92"/>
                <a:gd name="T5" fmla="*/ 0 h 94"/>
                <a:gd name="T6" fmla="*/ 11 w 92"/>
                <a:gd name="T7" fmla="*/ 17 h 94"/>
                <a:gd name="T8" fmla="*/ 0 w 92"/>
                <a:gd name="T9" fmla="*/ 47 h 94"/>
                <a:gd name="T10" fmla="*/ 13 w 92"/>
                <a:gd name="T11" fmla="*/ 79 h 94"/>
                <a:gd name="T12" fmla="*/ 47 w 92"/>
                <a:gd name="T13" fmla="*/ 94 h 94"/>
                <a:gd name="T14" fmla="*/ 64 w 92"/>
                <a:gd name="T15" fmla="*/ 91 h 94"/>
                <a:gd name="T16" fmla="*/ 78 w 92"/>
                <a:gd name="T17" fmla="*/ 82 h 94"/>
                <a:gd name="T18" fmla="*/ 89 w 92"/>
                <a:gd name="T19" fmla="*/ 67 h 94"/>
                <a:gd name="T20" fmla="*/ 90 w 92"/>
                <a:gd name="T21" fmla="*/ 65 h 94"/>
                <a:gd name="T22" fmla="*/ 77 w 92"/>
                <a:gd name="T23" fmla="*/ 59 h 94"/>
                <a:gd name="T24" fmla="*/ 76 w 92"/>
                <a:gd name="T25" fmla="*/ 60 h 94"/>
                <a:gd name="T26" fmla="*/ 67 w 92"/>
                <a:gd name="T27" fmla="*/ 72 h 94"/>
                <a:gd name="T28" fmla="*/ 58 w 92"/>
                <a:gd name="T29" fmla="*/ 78 h 94"/>
                <a:gd name="T30" fmla="*/ 46 w 92"/>
                <a:gd name="T31" fmla="*/ 80 h 94"/>
                <a:gd name="T32" fmla="*/ 25 w 92"/>
                <a:gd name="T33" fmla="*/ 71 h 94"/>
                <a:gd name="T34" fmla="*/ 16 w 92"/>
                <a:gd name="T35" fmla="*/ 50 h 94"/>
                <a:gd name="T36" fmla="*/ 92 w 92"/>
                <a:gd name="T37" fmla="*/ 50 h 94"/>
                <a:gd name="T38" fmla="*/ 92 w 92"/>
                <a:gd name="T39" fmla="*/ 48 h 94"/>
                <a:gd name="T40" fmla="*/ 17 w 92"/>
                <a:gd name="T41" fmla="*/ 36 h 94"/>
                <a:gd name="T42" fmla="*/ 26 w 92"/>
                <a:gd name="T43" fmla="*/ 22 h 94"/>
                <a:gd name="T44" fmla="*/ 46 w 92"/>
                <a:gd name="T45" fmla="*/ 15 h 94"/>
                <a:gd name="T46" fmla="*/ 60 w 92"/>
                <a:gd name="T47" fmla="*/ 18 h 94"/>
                <a:gd name="T48" fmla="*/ 70 w 92"/>
                <a:gd name="T49" fmla="*/ 26 h 94"/>
                <a:gd name="T50" fmla="*/ 75 w 92"/>
                <a:gd name="T51" fmla="*/ 36 h 94"/>
                <a:gd name="T52" fmla="*/ 17 w 92"/>
                <a:gd name="T53" fmla="*/ 3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4">
                  <a:moveTo>
                    <a:pt x="92" y="48"/>
                  </a:moveTo>
                  <a:cubicBezTo>
                    <a:pt x="92" y="36"/>
                    <a:pt x="89" y="26"/>
                    <a:pt x="82" y="18"/>
                  </a:cubicBezTo>
                  <a:cubicBezTo>
                    <a:pt x="73" y="6"/>
                    <a:pt x="61" y="0"/>
                    <a:pt x="46" y="0"/>
                  </a:cubicBezTo>
                  <a:cubicBezTo>
                    <a:pt x="31" y="0"/>
                    <a:pt x="20" y="6"/>
                    <a:pt x="11" y="17"/>
                  </a:cubicBezTo>
                  <a:cubicBezTo>
                    <a:pt x="4" y="26"/>
                    <a:pt x="0" y="36"/>
                    <a:pt x="0" y="47"/>
                  </a:cubicBezTo>
                  <a:cubicBezTo>
                    <a:pt x="0" y="59"/>
                    <a:pt x="5" y="70"/>
                    <a:pt x="13" y="79"/>
                  </a:cubicBezTo>
                  <a:cubicBezTo>
                    <a:pt x="21" y="89"/>
                    <a:pt x="32" y="94"/>
                    <a:pt x="47" y="94"/>
                  </a:cubicBezTo>
                  <a:cubicBezTo>
                    <a:pt x="53" y="94"/>
                    <a:pt x="59" y="93"/>
                    <a:pt x="64" y="91"/>
                  </a:cubicBezTo>
                  <a:cubicBezTo>
                    <a:pt x="69" y="89"/>
                    <a:pt x="74" y="86"/>
                    <a:pt x="78" y="82"/>
                  </a:cubicBezTo>
                  <a:cubicBezTo>
                    <a:pt x="82" y="78"/>
                    <a:pt x="86" y="73"/>
                    <a:pt x="89" y="67"/>
                  </a:cubicBezTo>
                  <a:cubicBezTo>
                    <a:pt x="90" y="65"/>
                    <a:pt x="90" y="65"/>
                    <a:pt x="90" y="65"/>
                  </a:cubicBezTo>
                  <a:cubicBezTo>
                    <a:pt x="77" y="59"/>
                    <a:pt x="77" y="59"/>
                    <a:pt x="77" y="59"/>
                  </a:cubicBezTo>
                  <a:cubicBezTo>
                    <a:pt x="76" y="60"/>
                    <a:pt x="76" y="60"/>
                    <a:pt x="76" y="60"/>
                  </a:cubicBezTo>
                  <a:cubicBezTo>
                    <a:pt x="73" y="66"/>
                    <a:pt x="70" y="70"/>
                    <a:pt x="67" y="72"/>
                  </a:cubicBezTo>
                  <a:cubicBezTo>
                    <a:pt x="65" y="74"/>
                    <a:pt x="61" y="76"/>
                    <a:pt x="58" y="78"/>
                  </a:cubicBezTo>
                  <a:cubicBezTo>
                    <a:pt x="54" y="79"/>
                    <a:pt x="50" y="80"/>
                    <a:pt x="46" y="80"/>
                  </a:cubicBezTo>
                  <a:cubicBezTo>
                    <a:pt x="37" y="80"/>
                    <a:pt x="30" y="77"/>
                    <a:pt x="25" y="71"/>
                  </a:cubicBezTo>
                  <a:cubicBezTo>
                    <a:pt x="19" y="65"/>
                    <a:pt x="16" y="58"/>
                    <a:pt x="16" y="50"/>
                  </a:cubicBezTo>
                  <a:cubicBezTo>
                    <a:pt x="92" y="50"/>
                    <a:pt x="92" y="50"/>
                    <a:pt x="92" y="50"/>
                  </a:cubicBezTo>
                  <a:lnTo>
                    <a:pt x="92" y="48"/>
                  </a:lnTo>
                  <a:close/>
                  <a:moveTo>
                    <a:pt x="17" y="36"/>
                  </a:moveTo>
                  <a:cubicBezTo>
                    <a:pt x="20" y="30"/>
                    <a:pt x="22" y="26"/>
                    <a:pt x="26" y="22"/>
                  </a:cubicBezTo>
                  <a:cubicBezTo>
                    <a:pt x="32" y="17"/>
                    <a:pt x="38" y="15"/>
                    <a:pt x="46" y="15"/>
                  </a:cubicBezTo>
                  <a:cubicBezTo>
                    <a:pt x="51" y="15"/>
                    <a:pt x="56" y="16"/>
                    <a:pt x="60" y="18"/>
                  </a:cubicBezTo>
                  <a:cubicBezTo>
                    <a:pt x="64" y="20"/>
                    <a:pt x="68" y="22"/>
                    <a:pt x="70" y="26"/>
                  </a:cubicBezTo>
                  <a:cubicBezTo>
                    <a:pt x="72" y="28"/>
                    <a:pt x="74" y="32"/>
                    <a:pt x="75" y="36"/>
                  </a:cubicBezTo>
                  <a:lnTo>
                    <a:pt x="1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95" tIns="33598" rIns="67195" bIns="33598" numCol="1" anchor="t" anchorCtr="0" compatLnSpc="1">
              <a:prstTxWarp prst="textNoShape">
                <a:avLst/>
              </a:prstTxWarp>
            </a:bodyPr>
            <a:lstStyle/>
            <a:p>
              <a:pPr marL="0" marR="0" lvl="0" indent="0" algn="l" defTabSz="685442"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a:ln>
                  <a:noFill/>
                </a:ln>
                <a:solidFill>
                  <a:srgbClr val="FFFFFF"/>
                </a:solidFill>
                <a:effectLst/>
                <a:uLnTx/>
                <a:uFillTx/>
                <a:latin typeface="Segoe UI"/>
                <a:cs typeface="Arial"/>
                <a:sym typeface="Arial"/>
              </a:endParaRPr>
            </a:p>
          </p:txBody>
        </p:sp>
        <p:sp>
          <p:nvSpPr>
            <p:cNvPr id="88" name="Freeform 70"/>
            <p:cNvSpPr>
              <a:spLocks/>
            </p:cNvSpPr>
            <p:nvPr/>
          </p:nvSpPr>
          <p:spPr bwMode="auto">
            <a:xfrm>
              <a:off x="6002" y="3558"/>
              <a:ext cx="32" cy="88"/>
            </a:xfrm>
            <a:custGeom>
              <a:avLst/>
              <a:gdLst>
                <a:gd name="T0" fmla="*/ 27 w 45"/>
                <a:gd name="T1" fmla="*/ 18 h 125"/>
                <a:gd name="T2" fmla="*/ 28 w 45"/>
                <a:gd name="T3" fmla="*/ 16 h 125"/>
                <a:gd name="T4" fmla="*/ 42 w 45"/>
                <a:gd name="T5" fmla="*/ 17 h 125"/>
                <a:gd name="T6" fmla="*/ 45 w 45"/>
                <a:gd name="T7" fmla="*/ 18 h 125"/>
                <a:gd name="T8" fmla="*/ 45 w 45"/>
                <a:gd name="T9" fmla="*/ 3 h 125"/>
                <a:gd name="T10" fmla="*/ 43 w 45"/>
                <a:gd name="T11" fmla="*/ 3 h 125"/>
                <a:gd name="T12" fmla="*/ 19 w 45"/>
                <a:gd name="T13" fmla="*/ 3 h 125"/>
                <a:gd name="T14" fmla="*/ 13 w 45"/>
                <a:gd name="T15" fmla="*/ 10 h 125"/>
                <a:gd name="T16" fmla="*/ 11 w 45"/>
                <a:gd name="T17" fmla="*/ 24 h 125"/>
                <a:gd name="T18" fmla="*/ 11 w 45"/>
                <a:gd name="T19" fmla="*/ 36 h 125"/>
                <a:gd name="T20" fmla="*/ 0 w 45"/>
                <a:gd name="T21" fmla="*/ 36 h 125"/>
                <a:gd name="T22" fmla="*/ 0 w 45"/>
                <a:gd name="T23" fmla="*/ 49 h 125"/>
                <a:gd name="T24" fmla="*/ 11 w 45"/>
                <a:gd name="T25" fmla="*/ 49 h 125"/>
                <a:gd name="T26" fmla="*/ 11 w 45"/>
                <a:gd name="T27" fmla="*/ 125 h 125"/>
                <a:gd name="T28" fmla="*/ 26 w 45"/>
                <a:gd name="T29" fmla="*/ 125 h 125"/>
                <a:gd name="T30" fmla="*/ 26 w 45"/>
                <a:gd name="T31" fmla="*/ 49 h 125"/>
                <a:gd name="T32" fmla="*/ 44 w 45"/>
                <a:gd name="T33" fmla="*/ 49 h 125"/>
                <a:gd name="T34" fmla="*/ 44 w 45"/>
                <a:gd name="T35" fmla="*/ 36 h 125"/>
                <a:gd name="T36" fmla="*/ 26 w 45"/>
                <a:gd name="T37" fmla="*/ 36 h 125"/>
                <a:gd name="T38" fmla="*/ 26 w 45"/>
                <a:gd name="T39" fmla="*/ 26 h 125"/>
                <a:gd name="T40" fmla="*/ 27 w 45"/>
                <a:gd name="T41"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125">
                  <a:moveTo>
                    <a:pt x="27" y="18"/>
                  </a:moveTo>
                  <a:cubicBezTo>
                    <a:pt x="27" y="17"/>
                    <a:pt x="27" y="16"/>
                    <a:pt x="28" y="16"/>
                  </a:cubicBezTo>
                  <a:cubicBezTo>
                    <a:pt x="31" y="14"/>
                    <a:pt x="36" y="15"/>
                    <a:pt x="42" y="17"/>
                  </a:cubicBezTo>
                  <a:cubicBezTo>
                    <a:pt x="45" y="18"/>
                    <a:pt x="45" y="18"/>
                    <a:pt x="45" y="18"/>
                  </a:cubicBezTo>
                  <a:cubicBezTo>
                    <a:pt x="45" y="3"/>
                    <a:pt x="45" y="3"/>
                    <a:pt x="45" y="3"/>
                  </a:cubicBezTo>
                  <a:cubicBezTo>
                    <a:pt x="43" y="3"/>
                    <a:pt x="43" y="3"/>
                    <a:pt x="43" y="3"/>
                  </a:cubicBezTo>
                  <a:cubicBezTo>
                    <a:pt x="33" y="0"/>
                    <a:pt x="25" y="0"/>
                    <a:pt x="19" y="3"/>
                  </a:cubicBezTo>
                  <a:cubicBezTo>
                    <a:pt x="16" y="5"/>
                    <a:pt x="14" y="7"/>
                    <a:pt x="13" y="10"/>
                  </a:cubicBezTo>
                  <a:cubicBezTo>
                    <a:pt x="12" y="13"/>
                    <a:pt x="11" y="18"/>
                    <a:pt x="11" y="24"/>
                  </a:cubicBezTo>
                  <a:cubicBezTo>
                    <a:pt x="11" y="36"/>
                    <a:pt x="11" y="36"/>
                    <a:pt x="11" y="36"/>
                  </a:cubicBezTo>
                  <a:cubicBezTo>
                    <a:pt x="0" y="36"/>
                    <a:pt x="0" y="36"/>
                    <a:pt x="0" y="36"/>
                  </a:cubicBezTo>
                  <a:cubicBezTo>
                    <a:pt x="0" y="49"/>
                    <a:pt x="0" y="49"/>
                    <a:pt x="0" y="49"/>
                  </a:cubicBezTo>
                  <a:cubicBezTo>
                    <a:pt x="11" y="49"/>
                    <a:pt x="11" y="49"/>
                    <a:pt x="11" y="49"/>
                  </a:cubicBezTo>
                  <a:cubicBezTo>
                    <a:pt x="11" y="125"/>
                    <a:pt x="11" y="125"/>
                    <a:pt x="11" y="125"/>
                  </a:cubicBezTo>
                  <a:cubicBezTo>
                    <a:pt x="26" y="125"/>
                    <a:pt x="26" y="125"/>
                    <a:pt x="26" y="125"/>
                  </a:cubicBezTo>
                  <a:cubicBezTo>
                    <a:pt x="26" y="49"/>
                    <a:pt x="26" y="49"/>
                    <a:pt x="26" y="49"/>
                  </a:cubicBezTo>
                  <a:cubicBezTo>
                    <a:pt x="44" y="49"/>
                    <a:pt x="44" y="49"/>
                    <a:pt x="44" y="49"/>
                  </a:cubicBezTo>
                  <a:cubicBezTo>
                    <a:pt x="44" y="36"/>
                    <a:pt x="44" y="36"/>
                    <a:pt x="44" y="36"/>
                  </a:cubicBezTo>
                  <a:cubicBezTo>
                    <a:pt x="26" y="36"/>
                    <a:pt x="26" y="36"/>
                    <a:pt x="26" y="36"/>
                  </a:cubicBezTo>
                  <a:cubicBezTo>
                    <a:pt x="26" y="26"/>
                    <a:pt x="26" y="26"/>
                    <a:pt x="26" y="26"/>
                  </a:cubicBezTo>
                  <a:cubicBezTo>
                    <a:pt x="26" y="20"/>
                    <a:pt x="26"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95" tIns="33598" rIns="67195" bIns="33598" numCol="1" anchor="t" anchorCtr="0" compatLnSpc="1">
              <a:prstTxWarp prst="textNoShape">
                <a:avLst/>
              </a:prstTxWarp>
            </a:bodyPr>
            <a:lstStyle/>
            <a:p>
              <a:pPr marL="0" marR="0" lvl="0" indent="0" algn="l" defTabSz="685442"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a:ln>
                  <a:noFill/>
                </a:ln>
                <a:solidFill>
                  <a:srgbClr val="FFFFFF"/>
                </a:solidFill>
                <a:effectLst/>
                <a:uLnTx/>
                <a:uFillTx/>
                <a:latin typeface="Segoe UI"/>
                <a:cs typeface="Arial"/>
                <a:sym typeface="Arial"/>
              </a:endParaRPr>
            </a:p>
          </p:txBody>
        </p:sp>
        <p:sp>
          <p:nvSpPr>
            <p:cNvPr id="89" name="Freeform 71"/>
            <p:cNvSpPr>
              <a:spLocks noEditPoints="1"/>
            </p:cNvSpPr>
            <p:nvPr/>
          </p:nvSpPr>
          <p:spPr bwMode="auto">
            <a:xfrm>
              <a:off x="5840" y="3429"/>
              <a:ext cx="123" cy="120"/>
            </a:xfrm>
            <a:custGeom>
              <a:avLst/>
              <a:gdLst>
                <a:gd name="T0" fmla="*/ 50 w 174"/>
                <a:gd name="T1" fmla="*/ 62 h 170"/>
                <a:gd name="T2" fmla="*/ 51 w 174"/>
                <a:gd name="T3" fmla="*/ 63 h 170"/>
                <a:gd name="T4" fmla="*/ 53 w 174"/>
                <a:gd name="T5" fmla="*/ 72 h 170"/>
                <a:gd name="T6" fmla="*/ 53 w 174"/>
                <a:gd name="T7" fmla="*/ 148 h 170"/>
                <a:gd name="T8" fmla="*/ 75 w 174"/>
                <a:gd name="T9" fmla="*/ 170 h 170"/>
                <a:gd name="T10" fmla="*/ 152 w 174"/>
                <a:gd name="T11" fmla="*/ 170 h 170"/>
                <a:gd name="T12" fmla="*/ 174 w 174"/>
                <a:gd name="T13" fmla="*/ 148 h 170"/>
                <a:gd name="T14" fmla="*/ 174 w 174"/>
                <a:gd name="T15" fmla="*/ 70 h 170"/>
                <a:gd name="T16" fmla="*/ 152 w 174"/>
                <a:gd name="T17" fmla="*/ 49 h 170"/>
                <a:gd name="T18" fmla="*/ 75 w 174"/>
                <a:gd name="T19" fmla="*/ 49 h 170"/>
                <a:gd name="T20" fmla="*/ 74 w 174"/>
                <a:gd name="T21" fmla="*/ 49 h 170"/>
                <a:gd name="T22" fmla="*/ 64 w 174"/>
                <a:gd name="T23" fmla="*/ 47 h 170"/>
                <a:gd name="T24" fmla="*/ 63 w 174"/>
                <a:gd name="T25" fmla="*/ 47 h 170"/>
                <a:gd name="T26" fmla="*/ 66 w 174"/>
                <a:gd name="T27" fmla="*/ 33 h 170"/>
                <a:gd name="T28" fmla="*/ 33 w 174"/>
                <a:gd name="T29" fmla="*/ 0 h 170"/>
                <a:gd name="T30" fmla="*/ 0 w 174"/>
                <a:gd name="T31" fmla="*/ 33 h 170"/>
                <a:gd name="T32" fmla="*/ 33 w 174"/>
                <a:gd name="T33" fmla="*/ 66 h 170"/>
                <a:gd name="T34" fmla="*/ 50 w 174"/>
                <a:gd name="T35" fmla="*/ 62 h 170"/>
                <a:gd name="T36" fmla="*/ 77 w 174"/>
                <a:gd name="T37" fmla="*/ 86 h 170"/>
                <a:gd name="T38" fmla="*/ 93 w 174"/>
                <a:gd name="T39" fmla="*/ 70 h 170"/>
                <a:gd name="T40" fmla="*/ 117 w 174"/>
                <a:gd name="T41" fmla="*/ 63 h 170"/>
                <a:gd name="T42" fmla="*/ 138 w 174"/>
                <a:gd name="T43" fmla="*/ 68 h 170"/>
                <a:gd name="T44" fmla="*/ 155 w 174"/>
                <a:gd name="T45" fmla="*/ 81 h 170"/>
                <a:gd name="T46" fmla="*/ 156 w 174"/>
                <a:gd name="T47" fmla="*/ 82 h 170"/>
                <a:gd name="T48" fmla="*/ 142 w 174"/>
                <a:gd name="T49" fmla="*/ 96 h 170"/>
                <a:gd name="T50" fmla="*/ 141 w 174"/>
                <a:gd name="T51" fmla="*/ 94 h 170"/>
                <a:gd name="T52" fmla="*/ 117 w 174"/>
                <a:gd name="T53" fmla="*/ 83 h 170"/>
                <a:gd name="T54" fmla="*/ 98 w 174"/>
                <a:gd name="T55" fmla="*/ 90 h 170"/>
                <a:gd name="T56" fmla="*/ 91 w 174"/>
                <a:gd name="T57" fmla="*/ 109 h 170"/>
                <a:gd name="T58" fmla="*/ 94 w 174"/>
                <a:gd name="T59" fmla="*/ 123 h 170"/>
                <a:gd name="T60" fmla="*/ 103 w 174"/>
                <a:gd name="T61" fmla="*/ 132 h 170"/>
                <a:gd name="T62" fmla="*/ 117 w 174"/>
                <a:gd name="T63" fmla="*/ 136 h 170"/>
                <a:gd name="T64" fmla="*/ 129 w 174"/>
                <a:gd name="T65" fmla="*/ 133 h 170"/>
                <a:gd name="T66" fmla="*/ 141 w 174"/>
                <a:gd name="T67" fmla="*/ 124 h 170"/>
                <a:gd name="T68" fmla="*/ 142 w 174"/>
                <a:gd name="T69" fmla="*/ 123 h 170"/>
                <a:gd name="T70" fmla="*/ 156 w 174"/>
                <a:gd name="T71" fmla="*/ 137 h 170"/>
                <a:gd name="T72" fmla="*/ 154 w 174"/>
                <a:gd name="T73" fmla="*/ 138 h 170"/>
                <a:gd name="T74" fmla="*/ 136 w 174"/>
                <a:gd name="T75" fmla="*/ 151 h 170"/>
                <a:gd name="T76" fmla="*/ 117 w 174"/>
                <a:gd name="T77" fmla="*/ 155 h 170"/>
                <a:gd name="T78" fmla="*/ 84 w 174"/>
                <a:gd name="T79" fmla="*/ 142 h 170"/>
                <a:gd name="T80" fmla="*/ 71 w 174"/>
                <a:gd name="T81" fmla="*/ 109 h 170"/>
                <a:gd name="T82" fmla="*/ 77 w 174"/>
                <a:gd name="T83" fmla="*/ 86 h 170"/>
                <a:gd name="T84" fmla="*/ 20 w 174"/>
                <a:gd name="T85" fmla="*/ 33 h 170"/>
                <a:gd name="T86" fmla="*/ 33 w 174"/>
                <a:gd name="T87" fmla="*/ 20 h 170"/>
                <a:gd name="T88" fmla="*/ 46 w 174"/>
                <a:gd name="T89" fmla="*/ 33 h 170"/>
                <a:gd name="T90" fmla="*/ 33 w 174"/>
                <a:gd name="T91" fmla="*/ 46 h 170"/>
                <a:gd name="T92" fmla="*/ 20 w 174"/>
                <a:gd name="T93"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0">
                  <a:moveTo>
                    <a:pt x="50" y="62"/>
                  </a:moveTo>
                  <a:cubicBezTo>
                    <a:pt x="50" y="62"/>
                    <a:pt x="51" y="62"/>
                    <a:pt x="51" y="63"/>
                  </a:cubicBezTo>
                  <a:cubicBezTo>
                    <a:pt x="53" y="64"/>
                    <a:pt x="53" y="70"/>
                    <a:pt x="53" y="72"/>
                  </a:cubicBezTo>
                  <a:cubicBezTo>
                    <a:pt x="53" y="148"/>
                    <a:pt x="53" y="148"/>
                    <a:pt x="53" y="148"/>
                  </a:cubicBezTo>
                  <a:cubicBezTo>
                    <a:pt x="53" y="160"/>
                    <a:pt x="63" y="170"/>
                    <a:pt x="75" y="170"/>
                  </a:cubicBezTo>
                  <a:cubicBezTo>
                    <a:pt x="152" y="170"/>
                    <a:pt x="152" y="170"/>
                    <a:pt x="152" y="170"/>
                  </a:cubicBezTo>
                  <a:cubicBezTo>
                    <a:pt x="164" y="170"/>
                    <a:pt x="174" y="160"/>
                    <a:pt x="174" y="148"/>
                  </a:cubicBezTo>
                  <a:cubicBezTo>
                    <a:pt x="174" y="70"/>
                    <a:pt x="174" y="70"/>
                    <a:pt x="174" y="70"/>
                  </a:cubicBezTo>
                  <a:cubicBezTo>
                    <a:pt x="174" y="58"/>
                    <a:pt x="164" y="49"/>
                    <a:pt x="152" y="49"/>
                  </a:cubicBezTo>
                  <a:cubicBezTo>
                    <a:pt x="75" y="49"/>
                    <a:pt x="75" y="49"/>
                    <a:pt x="75" y="49"/>
                  </a:cubicBezTo>
                  <a:cubicBezTo>
                    <a:pt x="74" y="49"/>
                    <a:pt x="74" y="49"/>
                    <a:pt x="74" y="49"/>
                  </a:cubicBezTo>
                  <a:cubicBezTo>
                    <a:pt x="71" y="49"/>
                    <a:pt x="67" y="48"/>
                    <a:pt x="64" y="47"/>
                  </a:cubicBezTo>
                  <a:cubicBezTo>
                    <a:pt x="63" y="47"/>
                    <a:pt x="63" y="47"/>
                    <a:pt x="63" y="47"/>
                  </a:cubicBezTo>
                  <a:cubicBezTo>
                    <a:pt x="65" y="42"/>
                    <a:pt x="66" y="38"/>
                    <a:pt x="66" y="33"/>
                  </a:cubicBezTo>
                  <a:cubicBezTo>
                    <a:pt x="66" y="15"/>
                    <a:pt x="51" y="0"/>
                    <a:pt x="33" y="0"/>
                  </a:cubicBezTo>
                  <a:cubicBezTo>
                    <a:pt x="15" y="0"/>
                    <a:pt x="0" y="15"/>
                    <a:pt x="0" y="33"/>
                  </a:cubicBezTo>
                  <a:cubicBezTo>
                    <a:pt x="0" y="51"/>
                    <a:pt x="15" y="66"/>
                    <a:pt x="33" y="66"/>
                  </a:cubicBezTo>
                  <a:cubicBezTo>
                    <a:pt x="39" y="66"/>
                    <a:pt x="45" y="64"/>
                    <a:pt x="50" y="62"/>
                  </a:cubicBezTo>
                  <a:close/>
                  <a:moveTo>
                    <a:pt x="77" y="86"/>
                  </a:moveTo>
                  <a:cubicBezTo>
                    <a:pt x="80" y="79"/>
                    <a:pt x="86" y="74"/>
                    <a:pt x="93" y="70"/>
                  </a:cubicBezTo>
                  <a:cubicBezTo>
                    <a:pt x="101" y="65"/>
                    <a:pt x="109" y="63"/>
                    <a:pt x="117" y="63"/>
                  </a:cubicBezTo>
                  <a:cubicBezTo>
                    <a:pt x="124" y="63"/>
                    <a:pt x="131" y="65"/>
                    <a:pt x="138" y="68"/>
                  </a:cubicBezTo>
                  <a:cubicBezTo>
                    <a:pt x="144" y="71"/>
                    <a:pt x="150" y="75"/>
                    <a:pt x="155" y="81"/>
                  </a:cubicBezTo>
                  <a:cubicBezTo>
                    <a:pt x="156" y="82"/>
                    <a:pt x="156" y="82"/>
                    <a:pt x="156" y="82"/>
                  </a:cubicBezTo>
                  <a:cubicBezTo>
                    <a:pt x="142" y="96"/>
                    <a:pt x="142" y="96"/>
                    <a:pt x="142" y="96"/>
                  </a:cubicBezTo>
                  <a:cubicBezTo>
                    <a:pt x="141" y="94"/>
                    <a:pt x="141" y="94"/>
                    <a:pt x="141" y="94"/>
                  </a:cubicBezTo>
                  <a:cubicBezTo>
                    <a:pt x="134" y="87"/>
                    <a:pt x="126" y="83"/>
                    <a:pt x="117" y="83"/>
                  </a:cubicBezTo>
                  <a:cubicBezTo>
                    <a:pt x="109" y="83"/>
                    <a:pt x="103" y="85"/>
                    <a:pt x="98" y="90"/>
                  </a:cubicBezTo>
                  <a:cubicBezTo>
                    <a:pt x="93" y="95"/>
                    <a:pt x="91" y="102"/>
                    <a:pt x="91" y="109"/>
                  </a:cubicBezTo>
                  <a:cubicBezTo>
                    <a:pt x="91" y="114"/>
                    <a:pt x="92" y="119"/>
                    <a:pt x="94" y="123"/>
                  </a:cubicBezTo>
                  <a:cubicBezTo>
                    <a:pt x="96" y="127"/>
                    <a:pt x="99" y="130"/>
                    <a:pt x="103" y="132"/>
                  </a:cubicBezTo>
                  <a:cubicBezTo>
                    <a:pt x="107" y="135"/>
                    <a:pt x="112" y="136"/>
                    <a:pt x="117" y="136"/>
                  </a:cubicBezTo>
                  <a:cubicBezTo>
                    <a:pt x="121" y="136"/>
                    <a:pt x="125" y="135"/>
                    <a:pt x="129" y="133"/>
                  </a:cubicBezTo>
                  <a:cubicBezTo>
                    <a:pt x="132" y="132"/>
                    <a:pt x="137" y="129"/>
                    <a:pt x="141" y="124"/>
                  </a:cubicBezTo>
                  <a:cubicBezTo>
                    <a:pt x="142" y="123"/>
                    <a:pt x="142" y="123"/>
                    <a:pt x="142" y="123"/>
                  </a:cubicBezTo>
                  <a:cubicBezTo>
                    <a:pt x="156" y="137"/>
                    <a:pt x="156" y="137"/>
                    <a:pt x="156" y="137"/>
                  </a:cubicBezTo>
                  <a:cubicBezTo>
                    <a:pt x="154" y="138"/>
                    <a:pt x="154" y="138"/>
                    <a:pt x="154" y="138"/>
                  </a:cubicBezTo>
                  <a:cubicBezTo>
                    <a:pt x="148" y="145"/>
                    <a:pt x="142" y="149"/>
                    <a:pt x="136" y="151"/>
                  </a:cubicBezTo>
                  <a:cubicBezTo>
                    <a:pt x="131" y="154"/>
                    <a:pt x="124" y="155"/>
                    <a:pt x="117" y="155"/>
                  </a:cubicBezTo>
                  <a:cubicBezTo>
                    <a:pt x="103" y="155"/>
                    <a:pt x="92" y="151"/>
                    <a:pt x="84" y="142"/>
                  </a:cubicBezTo>
                  <a:cubicBezTo>
                    <a:pt x="75" y="133"/>
                    <a:pt x="71" y="122"/>
                    <a:pt x="71" y="109"/>
                  </a:cubicBezTo>
                  <a:cubicBezTo>
                    <a:pt x="71" y="100"/>
                    <a:pt x="73" y="93"/>
                    <a:pt x="77" y="86"/>
                  </a:cubicBezTo>
                  <a:close/>
                  <a:moveTo>
                    <a:pt x="20" y="33"/>
                  </a:moveTo>
                  <a:cubicBezTo>
                    <a:pt x="20" y="26"/>
                    <a:pt x="26" y="20"/>
                    <a:pt x="33" y="20"/>
                  </a:cubicBezTo>
                  <a:cubicBezTo>
                    <a:pt x="40" y="20"/>
                    <a:pt x="46" y="26"/>
                    <a:pt x="46" y="33"/>
                  </a:cubicBezTo>
                  <a:cubicBezTo>
                    <a:pt x="46" y="40"/>
                    <a:pt x="40" y="46"/>
                    <a:pt x="33" y="46"/>
                  </a:cubicBezTo>
                  <a:cubicBezTo>
                    <a:pt x="26" y="46"/>
                    <a:pt x="20" y="40"/>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95" tIns="33598" rIns="67195" bIns="33598" numCol="1" anchor="t" anchorCtr="0" compatLnSpc="1">
              <a:prstTxWarp prst="textNoShape">
                <a:avLst/>
              </a:prstTxWarp>
            </a:bodyPr>
            <a:lstStyle/>
            <a:p>
              <a:pPr marL="0" marR="0" lvl="0" indent="0" algn="l" defTabSz="685442"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a:ln>
                  <a:noFill/>
                </a:ln>
                <a:solidFill>
                  <a:srgbClr val="FFFFFF"/>
                </a:solidFill>
                <a:effectLst/>
                <a:uLnTx/>
                <a:uFillTx/>
                <a:latin typeface="Segoe UI"/>
                <a:cs typeface="Arial"/>
                <a:sym typeface="Arial"/>
              </a:endParaRPr>
            </a:p>
          </p:txBody>
        </p:sp>
      </p:grpSp>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2517" y="1249905"/>
            <a:ext cx="672900" cy="348147"/>
          </a:xfrm>
          <a:prstGeom prst="rect">
            <a:avLst/>
          </a:prstGeom>
        </p:spPr>
      </p:pic>
      <p:grpSp>
        <p:nvGrpSpPr>
          <p:cNvPr id="93" name="Group 92"/>
          <p:cNvGrpSpPr/>
          <p:nvPr/>
        </p:nvGrpSpPr>
        <p:grpSpPr>
          <a:xfrm rot="5400000">
            <a:off x="1211910" y="1965290"/>
            <a:ext cx="587838" cy="94761"/>
            <a:chOff x="7839107" y="4456102"/>
            <a:chExt cx="655204" cy="105621"/>
          </a:xfrm>
        </p:grpSpPr>
        <p:sp>
          <p:nvSpPr>
            <p:cNvPr id="94" name="Oval 93"/>
            <p:cNvSpPr/>
            <p:nvPr/>
          </p:nvSpPr>
          <p:spPr bwMode="auto">
            <a:xfrm>
              <a:off x="7839107" y="4456102"/>
              <a:ext cx="101811" cy="105621"/>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95" name="Straight Connector 94"/>
            <p:cNvCxnSpPr/>
            <p:nvPr/>
          </p:nvCxnSpPr>
          <p:spPr>
            <a:xfrm>
              <a:off x="7913509" y="4507279"/>
              <a:ext cx="580802"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7141688" y="2533713"/>
            <a:ext cx="88911" cy="384919"/>
            <a:chOff x="905765" y="1990099"/>
            <a:chExt cx="120990" cy="523802"/>
          </a:xfrm>
        </p:grpSpPr>
        <p:sp>
          <p:nvSpPr>
            <p:cNvPr id="98" name="Oval 97"/>
            <p:cNvSpPr/>
            <p:nvPr/>
          </p:nvSpPr>
          <p:spPr bwMode="auto">
            <a:xfrm rot="5400000">
              <a:off x="907947" y="1987917"/>
              <a:ext cx="116626" cy="120990"/>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99" name="Straight Connector 98"/>
            <p:cNvCxnSpPr/>
            <p:nvPr/>
          </p:nvCxnSpPr>
          <p:spPr>
            <a:xfrm rot="5400000">
              <a:off x="733674" y="2281740"/>
              <a:ext cx="464323"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5400000">
            <a:off x="594627" y="1181717"/>
            <a:ext cx="293513" cy="104565"/>
            <a:chOff x="5247288" y="4796857"/>
            <a:chExt cx="399416" cy="142293"/>
          </a:xfrm>
        </p:grpSpPr>
        <p:cxnSp>
          <p:nvCxnSpPr>
            <p:cNvPr id="101" name="Straight Connector 100"/>
            <p:cNvCxnSpPr/>
            <p:nvPr/>
          </p:nvCxnSpPr>
          <p:spPr>
            <a:xfrm>
              <a:off x="5368890" y="4861152"/>
              <a:ext cx="215559"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5247288" y="4796857"/>
              <a:ext cx="399416" cy="142293"/>
              <a:chOff x="5247288" y="4796857"/>
              <a:chExt cx="399416" cy="142293"/>
            </a:xfrm>
          </p:grpSpPr>
          <p:sp>
            <p:nvSpPr>
              <p:cNvPr id="103" name="Oval 102"/>
              <p:cNvSpPr/>
              <p:nvPr/>
            </p:nvSpPr>
            <p:spPr bwMode="auto">
              <a:xfrm>
                <a:off x="5247288" y="4796857"/>
                <a:ext cx="137160" cy="1422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04" name="Oval 103"/>
              <p:cNvSpPr/>
              <p:nvPr/>
            </p:nvSpPr>
            <p:spPr bwMode="auto">
              <a:xfrm>
                <a:off x="5515869" y="4800138"/>
                <a:ext cx="130835" cy="135731"/>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grpSp>
        <p:nvGrpSpPr>
          <p:cNvPr id="105" name="Group 104"/>
          <p:cNvGrpSpPr/>
          <p:nvPr/>
        </p:nvGrpSpPr>
        <p:grpSpPr>
          <a:xfrm rot="16200000">
            <a:off x="5384987" y="2017045"/>
            <a:ext cx="371651" cy="104565"/>
            <a:chOff x="5247288" y="4796857"/>
            <a:chExt cx="505746" cy="142293"/>
          </a:xfrm>
        </p:grpSpPr>
        <p:cxnSp>
          <p:nvCxnSpPr>
            <p:cNvPr id="106" name="Straight Connector 105"/>
            <p:cNvCxnSpPr/>
            <p:nvPr/>
          </p:nvCxnSpPr>
          <p:spPr>
            <a:xfrm>
              <a:off x="5400789" y="4861152"/>
              <a:ext cx="215559"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5247288" y="4796857"/>
              <a:ext cx="505746" cy="142293"/>
              <a:chOff x="5247288" y="4796857"/>
              <a:chExt cx="505746" cy="142293"/>
            </a:xfrm>
          </p:grpSpPr>
          <p:sp>
            <p:nvSpPr>
              <p:cNvPr id="108" name="Oval 107"/>
              <p:cNvSpPr/>
              <p:nvPr/>
            </p:nvSpPr>
            <p:spPr bwMode="auto">
              <a:xfrm>
                <a:off x="5247288" y="4796857"/>
                <a:ext cx="137160" cy="1422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09" name="Oval 108"/>
              <p:cNvSpPr/>
              <p:nvPr/>
            </p:nvSpPr>
            <p:spPr bwMode="auto">
              <a:xfrm>
                <a:off x="5622199" y="4800143"/>
                <a:ext cx="130835" cy="135731"/>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grpSp>
        <p:nvGrpSpPr>
          <p:cNvPr id="110" name="Group 109"/>
          <p:cNvGrpSpPr/>
          <p:nvPr/>
        </p:nvGrpSpPr>
        <p:grpSpPr>
          <a:xfrm>
            <a:off x="6433268" y="1422285"/>
            <a:ext cx="113227" cy="552714"/>
            <a:chOff x="905765" y="1923297"/>
            <a:chExt cx="120990" cy="590604"/>
          </a:xfrm>
        </p:grpSpPr>
        <p:sp>
          <p:nvSpPr>
            <p:cNvPr id="111" name="Oval 110"/>
            <p:cNvSpPr/>
            <p:nvPr/>
          </p:nvSpPr>
          <p:spPr bwMode="auto">
            <a:xfrm rot="5400000">
              <a:off x="907947" y="1921115"/>
              <a:ext cx="116626" cy="120990"/>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cxnSp>
          <p:nvCxnSpPr>
            <p:cNvPr id="112" name="Straight Connector 111"/>
            <p:cNvCxnSpPr/>
            <p:nvPr/>
          </p:nvCxnSpPr>
          <p:spPr>
            <a:xfrm rot="5400000">
              <a:off x="733674" y="2281740"/>
              <a:ext cx="464323"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rot="5400000">
            <a:off x="7043107" y="1809739"/>
            <a:ext cx="293513" cy="104565"/>
            <a:chOff x="5247288" y="4796857"/>
            <a:chExt cx="399416" cy="142293"/>
          </a:xfrm>
        </p:grpSpPr>
        <p:cxnSp>
          <p:nvCxnSpPr>
            <p:cNvPr id="116" name="Straight Connector 115"/>
            <p:cNvCxnSpPr/>
            <p:nvPr/>
          </p:nvCxnSpPr>
          <p:spPr>
            <a:xfrm>
              <a:off x="5368890" y="4861152"/>
              <a:ext cx="215559" cy="0"/>
            </a:xfrm>
            <a:prstGeom prst="line">
              <a:avLst/>
            </a:prstGeom>
            <a:ln w="15875">
              <a:solidFill>
                <a:srgbClr val="FFC63E"/>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5247288" y="4796857"/>
              <a:ext cx="399416" cy="142293"/>
              <a:chOff x="5247288" y="4796857"/>
              <a:chExt cx="399416" cy="142293"/>
            </a:xfrm>
          </p:grpSpPr>
          <p:sp>
            <p:nvSpPr>
              <p:cNvPr id="118" name="Oval 117"/>
              <p:cNvSpPr/>
              <p:nvPr/>
            </p:nvSpPr>
            <p:spPr bwMode="auto">
              <a:xfrm>
                <a:off x="5247288" y="4796857"/>
                <a:ext cx="137160" cy="1422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19" name="Oval 118"/>
              <p:cNvSpPr/>
              <p:nvPr/>
            </p:nvSpPr>
            <p:spPr bwMode="auto">
              <a:xfrm>
                <a:off x="5515869" y="4800138"/>
                <a:ext cx="130835" cy="135731"/>
              </a:xfrm>
              <a:prstGeom prst="ellipse">
                <a:avLst/>
              </a:prstGeom>
              <a:solidFill>
                <a:srgbClr val="FFC6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marL="0" marR="0" lvl="0" indent="0" algn="ctr" defTabSz="685244" rtl="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pic>
        <p:nvPicPr>
          <p:cNvPr id="113" name="Picture 112"/>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054806" y="2098435"/>
            <a:ext cx="803849" cy="268100"/>
          </a:xfrm>
          <a:prstGeom prst="rect">
            <a:avLst/>
          </a:prstGeom>
        </p:spPr>
      </p:pic>
      <p:pic>
        <p:nvPicPr>
          <p:cNvPr id="120" name="Picture 11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5067006" y="1465454"/>
            <a:ext cx="992013" cy="336934"/>
          </a:xfrm>
          <a:prstGeom prst="rect">
            <a:avLst/>
          </a:prstGeom>
        </p:spPr>
      </p:pic>
      <p:pic>
        <p:nvPicPr>
          <p:cNvPr id="73" name="Picture 72"/>
          <p:cNvPicPr>
            <a:picLocks noChangeAspect="1"/>
          </p:cNvPicPr>
          <p:nvPr/>
        </p:nvPicPr>
        <p:blipFill>
          <a:blip r:embed="rId17">
            <a:clrChange>
              <a:clrFrom>
                <a:srgbClr val="336791"/>
              </a:clrFrom>
              <a:clrTo>
                <a:srgbClr val="336791">
                  <a:alpha val="0"/>
                </a:srgbClr>
              </a:clrTo>
            </a:clrChange>
            <a:lum bright="70000" contrast="-70000"/>
            <a:extLst>
              <a:ext uri="{28A0092B-C50C-407E-A947-70E740481C1C}">
                <a14:useLocalDpi xmlns:a14="http://schemas.microsoft.com/office/drawing/2010/main" val="0"/>
              </a:ext>
            </a:extLst>
          </a:blip>
          <a:stretch>
            <a:fillRect/>
          </a:stretch>
        </p:blipFill>
        <p:spPr>
          <a:xfrm>
            <a:off x="1003543" y="2024322"/>
            <a:ext cx="926021" cy="574132"/>
          </a:xfrm>
          <a:prstGeom prst="rect">
            <a:avLst/>
          </a:prstGeom>
          <a:solidFill>
            <a:schemeClr val="accent1"/>
          </a:solidFill>
        </p:spPr>
      </p:pic>
      <p:sp>
        <p:nvSpPr>
          <p:cNvPr id="40" name="Rectangle 39"/>
          <p:cNvSpPr/>
          <p:nvPr/>
        </p:nvSpPr>
        <p:spPr bwMode="auto">
          <a:xfrm>
            <a:off x="2266841" y="612710"/>
            <a:ext cx="1224386" cy="14954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20" name="Picture 2">
            <a:hlinkClick r:id=""/>
          </p:cNvPr>
          <p:cNvPicPr>
            <a:picLocks noChangeAspect="1" noChangeArrowheads="1"/>
          </p:cNvPicPr>
          <p:nvPr/>
        </p:nvPicPr>
        <p:blipFill>
          <a:blip r:embed="rId18" cstate="print">
            <a:biLevel thresh="25000"/>
            <a:extLst>
              <a:ext uri="{28A0092B-C50C-407E-A947-70E740481C1C}">
                <a14:useLocalDpi xmlns:a14="http://schemas.microsoft.com/office/drawing/2010/main" val="0"/>
              </a:ext>
            </a:extLst>
          </a:blip>
          <a:stretch>
            <a:fillRect/>
          </a:stretch>
        </p:blipFill>
        <p:spPr bwMode="auto">
          <a:xfrm>
            <a:off x="2839810" y="2034312"/>
            <a:ext cx="1080613" cy="383591"/>
          </a:xfrm>
          <a:prstGeom prst="rect">
            <a:avLst/>
          </a:prstGeom>
          <a:noFill/>
          <a:extLst/>
        </p:spPr>
      </p:pic>
      <p:sp>
        <p:nvSpPr>
          <p:cNvPr id="114" name="Rectangle 113"/>
          <p:cNvSpPr/>
          <p:nvPr/>
        </p:nvSpPr>
        <p:spPr>
          <a:xfrm>
            <a:off x="649" y="4484499"/>
            <a:ext cx="2292804" cy="659327"/>
          </a:xfrm>
          <a:prstGeom prst="rect">
            <a:avLst/>
          </a:prstGeom>
          <a:solidFill>
            <a:srgbClr val="00188F"/>
          </a:solidFill>
          <a:ln w="10795" cap="flat" cmpd="sng" algn="ctr">
            <a:noFill/>
            <a:prstDash val="solid"/>
          </a:ln>
          <a:effectLst/>
        </p:spPr>
        <p:txBody>
          <a:bodyPr lIns="137075" tIns="109660" rIns="137075" bIns="109660" rtlCol="0" anchor="t" anchorCtr="0"/>
          <a:lstStyle/>
          <a:p>
            <a:pPr marL="0" marR="0" lvl="0" indent="0" algn="ctr" defTabSz="685279"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cs typeface="Arial"/>
                <a:sym typeface="Arial"/>
              </a:rPr>
              <a:t>Add value to your Linux investments</a:t>
            </a:r>
          </a:p>
        </p:txBody>
      </p:sp>
      <p:sp>
        <p:nvSpPr>
          <p:cNvPr id="121" name="Rectangle 120"/>
          <p:cNvSpPr/>
          <p:nvPr/>
        </p:nvSpPr>
        <p:spPr>
          <a:xfrm>
            <a:off x="2241434" y="4484499"/>
            <a:ext cx="2363900" cy="659327"/>
          </a:xfrm>
          <a:prstGeom prst="rect">
            <a:avLst/>
          </a:prstGeom>
          <a:solidFill>
            <a:schemeClr val="accent2"/>
          </a:solidFill>
          <a:ln w="10795" cap="flat" cmpd="sng" algn="ctr">
            <a:noFill/>
            <a:prstDash val="solid"/>
          </a:ln>
          <a:effectLst/>
        </p:spPr>
        <p:txBody>
          <a:bodyPr lIns="137075" tIns="109660" rIns="137075" bIns="109660" rtlCol="0" anchor="t" anchorCtr="0"/>
          <a:lstStyle/>
          <a:p>
            <a:pPr marL="0" marR="0" lvl="0" indent="0" algn="ctr" defTabSz="685279"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cs typeface="Arial"/>
                <a:sym typeface="Arial"/>
              </a:rPr>
              <a:t>Embrace open source DevOps</a:t>
            </a:r>
          </a:p>
        </p:txBody>
      </p:sp>
      <p:sp>
        <p:nvSpPr>
          <p:cNvPr id="122" name="Rectangle 121"/>
          <p:cNvSpPr/>
          <p:nvPr/>
        </p:nvSpPr>
        <p:spPr>
          <a:xfrm>
            <a:off x="4606232" y="4484499"/>
            <a:ext cx="2299317" cy="659327"/>
          </a:xfrm>
          <a:prstGeom prst="rect">
            <a:avLst/>
          </a:prstGeom>
          <a:solidFill>
            <a:schemeClr val="accent3">
              <a:lumMod val="75000"/>
            </a:schemeClr>
          </a:solidFill>
          <a:ln w="10795" cap="flat" cmpd="sng" algn="ctr">
            <a:noFill/>
            <a:prstDash val="solid"/>
          </a:ln>
          <a:effectLst/>
        </p:spPr>
        <p:txBody>
          <a:bodyPr lIns="137075" tIns="109660" rIns="137075" bIns="109660" rtlCol="0" anchor="t" anchorCtr="0"/>
          <a:lstStyle/>
          <a:p>
            <a:pPr marL="0" marR="0" lvl="0" indent="0" algn="ctr" defTabSz="685279"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cs typeface="Arial"/>
                <a:sym typeface="Arial"/>
              </a:rPr>
              <a:t>Bring the tools you use and love</a:t>
            </a:r>
          </a:p>
        </p:txBody>
      </p:sp>
      <p:sp>
        <p:nvSpPr>
          <p:cNvPr id="123" name="Rectangle 122"/>
          <p:cNvSpPr/>
          <p:nvPr/>
        </p:nvSpPr>
        <p:spPr>
          <a:xfrm>
            <a:off x="6886666" y="4484499"/>
            <a:ext cx="2263730" cy="659327"/>
          </a:xfrm>
          <a:prstGeom prst="rect">
            <a:avLst/>
          </a:prstGeom>
          <a:solidFill>
            <a:schemeClr val="accent5">
              <a:lumMod val="75000"/>
            </a:schemeClr>
          </a:solidFill>
          <a:ln w="10795" cap="flat" cmpd="sng" algn="ctr">
            <a:noFill/>
            <a:prstDash val="solid"/>
          </a:ln>
          <a:effectLst/>
        </p:spPr>
        <p:txBody>
          <a:bodyPr lIns="137075" tIns="109660" rIns="137075" bIns="109660" rtlCol="0" anchor="t" anchorCtr="0"/>
          <a:lstStyle/>
          <a:p>
            <a:pPr marL="0" marR="0" lvl="0" indent="0" algn="ctr" defTabSz="685279"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cs typeface="Arial"/>
                <a:sym typeface="Arial"/>
              </a:rPr>
              <a:t>Build </a:t>
            </a:r>
            <a:r>
              <a:rPr kumimoji="0" lang="en-US" sz="1765" b="0" i="0" u="none" strike="noStrike" kern="0" cap="none" spc="0" normalizeH="0" baseline="0" noProof="0" dirty="0" err="1">
                <a:ln>
                  <a:noFill/>
                </a:ln>
                <a:solidFill>
                  <a:srgbClr val="FFFFFF"/>
                </a:solidFill>
                <a:effectLst/>
                <a:uLnTx/>
                <a:uFillTx/>
                <a:latin typeface="Segoe UI Light"/>
                <a:cs typeface="Arial"/>
                <a:sym typeface="Arial"/>
              </a:rPr>
              <a:t>hyperscale</a:t>
            </a:r>
            <a:r>
              <a:rPr kumimoji="0" lang="en-US" sz="1765" b="0" i="0" u="none" strike="noStrike" kern="0" cap="none" spc="0" normalizeH="0" baseline="0" noProof="0" dirty="0">
                <a:ln>
                  <a:noFill/>
                </a:ln>
                <a:solidFill>
                  <a:srgbClr val="FFFFFF"/>
                </a:solidFill>
                <a:effectLst/>
                <a:uLnTx/>
                <a:uFillTx/>
                <a:latin typeface="Segoe UI Light"/>
                <a:cs typeface="Arial"/>
                <a:sym typeface="Arial"/>
              </a:rPr>
              <a:t> at </a:t>
            </a:r>
            <a:r>
              <a:rPr kumimoji="0" lang="en-US" sz="1765" b="0" i="0" u="none" strike="noStrike" kern="0" cap="none" spc="0" normalizeH="0" baseline="0" noProof="0" dirty="0" err="1">
                <a:ln>
                  <a:noFill/>
                </a:ln>
                <a:solidFill>
                  <a:srgbClr val="FFFFFF"/>
                </a:solidFill>
                <a:effectLst/>
                <a:uLnTx/>
                <a:uFillTx/>
                <a:latin typeface="Segoe UI Light"/>
                <a:cs typeface="Arial"/>
                <a:sym typeface="Arial"/>
              </a:rPr>
              <a:t>hyperspeed</a:t>
            </a:r>
            <a:endParaRPr kumimoji="0" lang="en-US" sz="1765" b="0" i="0" u="none" strike="noStrike" kern="0" cap="none" spc="0" normalizeH="0" baseline="0" noProof="0" dirty="0">
              <a:ln>
                <a:noFill/>
              </a:ln>
              <a:solidFill>
                <a:srgbClr val="FFFFFF"/>
              </a:solidFill>
              <a:effectLst/>
              <a:uLnTx/>
              <a:uFillTx/>
              <a:latin typeface="Segoe UI Light"/>
              <a:cs typeface="Arial"/>
              <a:sym typeface="Arial"/>
            </a:endParaRPr>
          </a:p>
        </p:txBody>
      </p:sp>
      <p:pic>
        <p:nvPicPr>
          <p:cNvPr id="3" name="Picture 2"/>
          <p:cNvPicPr>
            <a:picLocks noChangeAspect="1"/>
          </p:cNvPicPr>
          <p:nvPr/>
        </p:nvPicPr>
        <p:blipFill>
          <a:blip r:embed="rId19">
            <a:lum bright="70000" contrast="-70000"/>
          </a:blip>
          <a:stretch>
            <a:fillRect/>
          </a:stretch>
        </p:blipFill>
        <p:spPr>
          <a:xfrm>
            <a:off x="8282682" y="1502845"/>
            <a:ext cx="584950" cy="623434"/>
          </a:xfrm>
          <a:prstGeom prst="rect">
            <a:avLst/>
          </a:prstGeom>
        </p:spPr>
      </p:pic>
      <p:sp>
        <p:nvSpPr>
          <p:cNvPr id="9" name="TextBox 8"/>
          <p:cNvSpPr txBox="1"/>
          <p:nvPr/>
        </p:nvSpPr>
        <p:spPr>
          <a:xfrm>
            <a:off x="649" y="-4104"/>
            <a:ext cx="7283089" cy="583882"/>
          </a:xfrm>
          <a:prstGeom prst="rect">
            <a:avLst/>
          </a:prstGeom>
          <a:noFill/>
        </p:spPr>
        <p:txBody>
          <a:bodyPr wrap="none" lIns="134464" tIns="107571" rIns="134464" bIns="107571" rtlCol="0">
            <a:spAutoFit/>
          </a:bodyPr>
          <a:lstStyle/>
          <a:p>
            <a:pPr marL="0" marR="0" lvl="0" indent="0" algn="l" defTabSz="672358" rtl="0" eaLnBrk="1" fontAlgn="auto" latinLnBrk="0" hangingPunct="1">
              <a:lnSpc>
                <a:spcPct val="90000"/>
              </a:lnSpc>
              <a:spcBef>
                <a:spcPts val="0"/>
              </a:spcBef>
              <a:spcAft>
                <a:spcPts val="441"/>
              </a:spcAft>
              <a:buClrTx/>
              <a:buSzTx/>
              <a:buFontTx/>
              <a:buNone/>
              <a:tabLst/>
              <a:defRPr/>
            </a:pPr>
            <a:r>
              <a:rPr kumimoji="0" lang="en-US" sz="2647" b="0" i="0" u="none" strike="noStrike" kern="0" cap="none" spc="0" normalizeH="0" baseline="0" noProof="0" dirty="0">
                <a:ln>
                  <a:noFill/>
                </a:ln>
                <a:solidFill>
                  <a:srgbClr val="FFFFFF"/>
                </a:solidFill>
                <a:effectLst/>
                <a:uLnTx/>
                <a:uFillTx/>
                <a:latin typeface="Arial"/>
                <a:cs typeface="Arial"/>
                <a:sym typeface="Arial"/>
              </a:rPr>
              <a:t>You &amp; your customer’s journey to the cloud…..</a:t>
            </a:r>
          </a:p>
        </p:txBody>
      </p:sp>
      <p:sp>
        <p:nvSpPr>
          <p:cNvPr id="16" name="AutoShape 10" descr="https://s3.amazonaws.com/media-p.slid.es/uploads/team-32/images/1731683/redhat-logo-mono.svg"/>
          <p:cNvSpPr>
            <a:spLocks noChangeAspect="1" noChangeArrowheads="1"/>
          </p:cNvSpPr>
          <p:nvPr/>
        </p:nvSpPr>
        <p:spPr bwMode="auto">
          <a:xfrm>
            <a:off x="155575" y="-547688"/>
            <a:ext cx="30480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2" descr="https://s3.amazonaws.com/media-p.slid.es/uploads/team-32/images/1731683/redhat-logo-mono.svg"/>
          <p:cNvSpPr>
            <a:spLocks noChangeAspect="1" noChangeArrowheads="1"/>
          </p:cNvSpPr>
          <p:nvPr/>
        </p:nvSpPr>
        <p:spPr bwMode="auto">
          <a:xfrm>
            <a:off x="473695" y="884796"/>
            <a:ext cx="30480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8" name="Picture 20" descr="http://www.hds-informationforum.com/media/1449/silver_redhat.png"/>
          <p:cNvPicPr>
            <a:picLocks noChangeAspect="1" noChangeArrowheads="1"/>
          </p:cNvPicPr>
          <p:nvPr/>
        </p:nvPicPr>
        <p:blipFill>
          <a:blip r:embed="rId20">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220272" y="725780"/>
            <a:ext cx="1101211" cy="35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2227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500"/>
                                        <p:tgtEl>
                                          <p:spTgt spid="1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1">
                                            <p:txEl>
                                              <p:pRg st="0" end="0"/>
                                            </p:txEl>
                                          </p:spTgt>
                                        </p:tgtEl>
                                        <p:attrNameLst>
                                          <p:attrName>style.visibility</p:attrName>
                                        </p:attrNameLst>
                                      </p:cBhvr>
                                      <p:to>
                                        <p:strVal val="visible"/>
                                      </p:to>
                                    </p:set>
                                    <p:animEffect transition="in" filter="fade">
                                      <p:cBhvr>
                                        <p:cTn id="11" dur="500"/>
                                        <p:tgtEl>
                                          <p:spTgt spid="12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xEl>
                                              <p:pRg st="0" end="0"/>
                                            </p:txEl>
                                          </p:spTgt>
                                        </p:tgtEl>
                                        <p:attrNameLst>
                                          <p:attrName>style.visibility</p:attrName>
                                        </p:attrNameLst>
                                      </p:cBhvr>
                                      <p:to>
                                        <p:strVal val="visible"/>
                                      </p:to>
                                    </p:set>
                                    <p:animEffect transition="in" filter="fade">
                                      <p:cBhvr>
                                        <p:cTn id="15" dur="500"/>
                                        <p:tgtEl>
                                          <p:spTgt spid="122">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3">
                                            <p:txEl>
                                              <p:pRg st="0" end="0"/>
                                            </p:txEl>
                                          </p:spTgt>
                                        </p:tgtEl>
                                        <p:attrNameLst>
                                          <p:attrName>style.visibility</p:attrName>
                                        </p:attrNameLst>
                                      </p:cBhvr>
                                      <p:to>
                                        <p:strVal val="visible"/>
                                      </p:to>
                                    </p:set>
                                    <p:animEffect transition="in" filter="fade">
                                      <p:cBhvr>
                                        <p:cTn id="19" dur="500"/>
                                        <p:tgtEl>
                                          <p:spTgt spid="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540" y="1830645"/>
            <a:ext cx="9083572" cy="832634"/>
          </a:xfrm>
          <a:prstGeom prst="rect">
            <a:avLst/>
          </a:prstGeom>
          <a:noFill/>
        </p:spPr>
        <p:txBody>
          <a:bodyPr wrap="square" lIns="137141" tIns="109713" rIns="137141" bIns="109713" rtlCol="0">
            <a:spAutoFit/>
          </a:bodyPr>
          <a:lstStyle/>
          <a:p>
            <a:pPr defTabSz="685805">
              <a:lnSpc>
                <a:spcPct val="90000"/>
              </a:lnSpc>
              <a:spcAft>
                <a:spcPts val="450"/>
              </a:spcAft>
              <a:defRPr/>
            </a:pPr>
            <a:r>
              <a:rPr lang="en-US" sz="4412" kern="1200" dirty="0">
                <a:solidFill>
                  <a:srgbClr val="FFFFFF"/>
                </a:solidFill>
                <a:latin typeface="Segoe UI"/>
                <a:ea typeface="+mn-ea"/>
                <a:cs typeface="+mn-cs"/>
              </a:rPr>
              <a:t>Azure + Open Source =  $ </a:t>
            </a:r>
            <a:r>
              <a:rPr lang="en-US" sz="2941" kern="1200" dirty="0">
                <a:solidFill>
                  <a:srgbClr val="FFFFFF"/>
                </a:solidFill>
                <a:latin typeface="Segoe UI"/>
                <a:ea typeface="+mn-ea"/>
                <a:cs typeface="+mn-cs"/>
              </a:rPr>
              <a:t>for partners</a:t>
            </a:r>
            <a:endParaRPr lang="en-US" sz="4412" kern="1200" dirty="0">
              <a:solidFill>
                <a:srgbClr val="FFFFFF"/>
              </a:solidFill>
              <a:latin typeface="Segoe UI"/>
              <a:ea typeface="+mn-ea"/>
              <a:cs typeface="+mn-cs"/>
            </a:endParaRPr>
          </a:p>
        </p:txBody>
      </p:sp>
      <p:sp>
        <p:nvSpPr>
          <p:cNvPr id="3" name="Up Arrow 2"/>
          <p:cNvSpPr/>
          <p:nvPr/>
        </p:nvSpPr>
        <p:spPr bwMode="auto">
          <a:xfrm>
            <a:off x="6202953" y="1886535"/>
            <a:ext cx="247908" cy="617132"/>
          </a:xfrm>
          <a:prstGeom prst="upArrow">
            <a:avLst>
              <a:gd name="adj1" fmla="val 50000"/>
              <a:gd name="adj2" fmla="val 10744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p:cNvSpPr txBox="1"/>
          <p:nvPr/>
        </p:nvSpPr>
        <p:spPr>
          <a:xfrm>
            <a:off x="367803" y="2719098"/>
            <a:ext cx="8395523" cy="1653243"/>
          </a:xfrm>
          <a:prstGeom prst="rect">
            <a:avLst/>
          </a:prstGeom>
          <a:noFill/>
        </p:spPr>
        <p:txBody>
          <a:bodyPr wrap="square" lIns="137141" tIns="109713" rIns="137141" bIns="109713" rtlCol="0">
            <a:spAutoFit/>
          </a:bodyPr>
          <a:lstStyle/>
          <a:p>
            <a:pPr algn="ctr" defTabSz="685805">
              <a:lnSpc>
                <a:spcPct val="90000"/>
              </a:lnSpc>
              <a:spcAft>
                <a:spcPts val="450"/>
              </a:spcAft>
              <a:defRPr/>
            </a:pPr>
            <a:r>
              <a:rPr lang="en-US" sz="2353" kern="1200" dirty="0">
                <a:solidFill>
                  <a:srgbClr val="FFFFFF"/>
                </a:solidFill>
                <a:latin typeface="Segoe UI"/>
                <a:ea typeface="+mn-ea"/>
                <a:cs typeface="+mn-cs"/>
              </a:rPr>
              <a:t>Choose the best technologies for your solution in the cloud</a:t>
            </a:r>
          </a:p>
          <a:p>
            <a:pPr algn="ctr" defTabSz="685805">
              <a:lnSpc>
                <a:spcPct val="90000"/>
              </a:lnSpc>
              <a:spcAft>
                <a:spcPts val="450"/>
              </a:spcAft>
              <a:defRPr/>
            </a:pPr>
            <a:endParaRPr lang="en-US" sz="2353" kern="1200" dirty="0">
              <a:solidFill>
                <a:srgbClr val="FFFFFF"/>
              </a:solidFill>
              <a:latin typeface="Segoe UI"/>
              <a:ea typeface="+mn-ea"/>
              <a:cs typeface="+mn-cs"/>
            </a:endParaRPr>
          </a:p>
          <a:p>
            <a:pPr algn="ctr" defTabSz="685805">
              <a:lnSpc>
                <a:spcPct val="90000"/>
              </a:lnSpc>
              <a:spcAft>
                <a:spcPts val="450"/>
              </a:spcAft>
              <a:defRPr/>
            </a:pPr>
            <a:r>
              <a:rPr lang="en-US" sz="2353" kern="1200" dirty="0">
                <a:solidFill>
                  <a:srgbClr val="FFFFFF"/>
                </a:solidFill>
                <a:latin typeface="Segoe UI"/>
                <a:ea typeface="+mn-ea"/>
                <a:cs typeface="+mn-cs"/>
              </a:rPr>
              <a:t>Bring all your open source capabilities and assets to Azure to meet all your customer’s needs</a:t>
            </a:r>
          </a:p>
        </p:txBody>
      </p:sp>
    </p:spTree>
    <p:extLst>
      <p:ext uri="{BB962C8B-B14F-4D97-AF65-F5344CB8AC3E}">
        <p14:creationId xmlns:p14="http://schemas.microsoft.com/office/powerpoint/2010/main" val="426859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764" y="-52827"/>
            <a:ext cx="8740640" cy="674557"/>
          </a:xfrm>
        </p:spPr>
        <p:txBody>
          <a:bodyPr vert="horz" wrap="square" lIns="107556" tIns="67222" rIns="107556" bIns="67222" rtlCol="0" anchor="t">
            <a:noAutofit/>
          </a:bodyPr>
          <a:lstStyle/>
          <a:p>
            <a:pPr>
              <a:lnSpc>
                <a:spcPts val="4631"/>
              </a:lnSpc>
            </a:pPr>
            <a:r>
              <a:rPr lang="en-US" sz="4049" dirty="0">
                <a:solidFill>
                  <a:schemeClr val="tx2">
                    <a:lumMod val="75000"/>
                  </a:schemeClr>
                </a:solidFill>
                <a:latin typeface="Segoe UI Light" panose="020B0502040204020203" pitchFamily="34" charset="0"/>
                <a:cs typeface="Segoe UI Light" panose="020B0502040204020203" pitchFamily="34" charset="0"/>
              </a:rPr>
              <a:t>Key Open Source on Azure Scenarios</a:t>
            </a:r>
            <a:br>
              <a:rPr lang="en-US" sz="4049" dirty="0">
                <a:solidFill>
                  <a:schemeClr val="tx2">
                    <a:lumMod val="75000"/>
                  </a:schemeClr>
                </a:solidFill>
                <a:latin typeface="Segoe UI Light" panose="020B0502040204020203" pitchFamily="34" charset="0"/>
                <a:cs typeface="Segoe UI Light" panose="020B0502040204020203" pitchFamily="34" charset="0"/>
              </a:rPr>
            </a:br>
            <a:endParaRPr lang="en-US" sz="1765" dirty="0">
              <a:solidFill>
                <a:schemeClr val="tx2">
                  <a:lumMod val="75000"/>
                </a:schemeClr>
              </a:solidFill>
              <a:latin typeface="Segoe UI Light" panose="020B0502040204020203" pitchFamily="34" charset="0"/>
              <a:cs typeface="Segoe UI Light" panose="020B0502040204020203" pitchFamily="34" charset="0"/>
            </a:endParaRPr>
          </a:p>
        </p:txBody>
      </p:sp>
      <p:sp>
        <p:nvSpPr>
          <p:cNvPr id="6" name="Rectangle 5"/>
          <p:cNvSpPr/>
          <p:nvPr/>
        </p:nvSpPr>
        <p:spPr>
          <a:xfrm>
            <a:off x="145448" y="563023"/>
            <a:ext cx="7326710" cy="420436"/>
          </a:xfrm>
          <a:prstGeom prst="rect">
            <a:avLst/>
          </a:prstGeom>
        </p:spPr>
        <p:txBody>
          <a:bodyPr wrap="square">
            <a:spAutoFit/>
          </a:bodyPr>
          <a:lstStyle/>
          <a:p>
            <a:pPr defTabSz="685714">
              <a:defRPr/>
            </a:pPr>
            <a:r>
              <a:rPr lang="en-US" sz="2132" kern="1200" spc="-75" dirty="0">
                <a:ln w="3175">
                  <a:noFill/>
                </a:ln>
                <a:gradFill>
                  <a:gsLst>
                    <a:gs pos="1250">
                      <a:srgbClr val="505050"/>
                    </a:gs>
                    <a:gs pos="100000">
                      <a:srgbClr val="505050"/>
                    </a:gs>
                  </a:gsLst>
                  <a:lin ang="5400000" scaled="0"/>
                </a:gradFill>
                <a:latin typeface="Segoe UI Light"/>
                <a:ea typeface="+mn-ea"/>
                <a:cs typeface="Segoe UI" pitchFamily="34" charset="0"/>
              </a:rPr>
              <a:t>Competitive and supportable today</a:t>
            </a:r>
            <a:endParaRPr lang="en-US" sz="2132" kern="1200" dirty="0">
              <a:solidFill>
                <a:srgbClr val="505050">
                  <a:lumMod val="50000"/>
                </a:srgbClr>
              </a:solidFill>
              <a:latin typeface="Segoe UI"/>
              <a:ea typeface="+mn-ea"/>
              <a:cs typeface="+mn-cs"/>
            </a:endParaRPr>
          </a:p>
        </p:txBody>
      </p:sp>
      <p:grpSp>
        <p:nvGrpSpPr>
          <p:cNvPr id="14" name="Group 13"/>
          <p:cNvGrpSpPr/>
          <p:nvPr/>
        </p:nvGrpSpPr>
        <p:grpSpPr>
          <a:xfrm>
            <a:off x="256244" y="1007335"/>
            <a:ext cx="2790122" cy="4054446"/>
            <a:chOff x="480103" y="1385838"/>
            <a:chExt cx="3794760" cy="5514328"/>
          </a:xfrm>
        </p:grpSpPr>
        <p:grpSp>
          <p:nvGrpSpPr>
            <p:cNvPr id="13" name="Group 12"/>
            <p:cNvGrpSpPr/>
            <p:nvPr/>
          </p:nvGrpSpPr>
          <p:grpSpPr>
            <a:xfrm>
              <a:off x="480103" y="1385838"/>
              <a:ext cx="3794760" cy="5514328"/>
              <a:chOff x="480103" y="1385838"/>
              <a:chExt cx="3794760" cy="5514328"/>
            </a:xfrm>
          </p:grpSpPr>
          <p:grpSp>
            <p:nvGrpSpPr>
              <p:cNvPr id="7" name="Group 6"/>
              <p:cNvGrpSpPr/>
              <p:nvPr/>
            </p:nvGrpSpPr>
            <p:grpSpPr>
              <a:xfrm>
                <a:off x="485940" y="1610721"/>
                <a:ext cx="3788923" cy="5289445"/>
                <a:chOff x="253668" y="1430639"/>
                <a:chExt cx="3789460" cy="5290196"/>
              </a:xfrm>
            </p:grpSpPr>
            <p:grpSp>
              <p:nvGrpSpPr>
                <p:cNvPr id="2" name="Group 1"/>
                <p:cNvGrpSpPr/>
                <p:nvPr/>
              </p:nvGrpSpPr>
              <p:grpSpPr>
                <a:xfrm>
                  <a:off x="504351" y="1430639"/>
                  <a:ext cx="3538777" cy="5290196"/>
                  <a:chOff x="504351" y="1430639"/>
                  <a:chExt cx="3538777" cy="5290196"/>
                </a:xfrm>
              </p:grpSpPr>
              <p:sp>
                <p:nvSpPr>
                  <p:cNvPr id="8" name="Rectangle 7"/>
                  <p:cNvSpPr/>
                  <p:nvPr/>
                </p:nvSpPr>
                <p:spPr>
                  <a:xfrm>
                    <a:off x="1018522" y="3094220"/>
                    <a:ext cx="3024606" cy="3626615"/>
                  </a:xfrm>
                  <a:prstGeom prst="rect">
                    <a:avLst/>
                  </a:prstGeom>
                </p:spPr>
                <p:txBody>
                  <a:bodyPr wrap="square">
                    <a:spAutoFit/>
                  </a:bodyPr>
                  <a:lstStyle/>
                  <a:p>
                    <a:pPr marL="127235" indent="-127235" defTabSz="399861">
                      <a:lnSpc>
                        <a:spcPct val="90000"/>
                      </a:lnSpc>
                      <a:spcBef>
                        <a:spcPct val="0"/>
                      </a:spcBef>
                      <a:spcAft>
                        <a:spcPts val="1765"/>
                      </a:spcAft>
                      <a:buFont typeface="Arial" panose="020B0604020202020204" pitchFamily="34" charset="0"/>
                      <a:buChar char="•"/>
                      <a:defRPr/>
                    </a:pPr>
                    <a:r>
                      <a:rPr lang="en-US" sz="1324" kern="1200" dirty="0">
                        <a:solidFill>
                          <a:srgbClr val="505050"/>
                        </a:solidFill>
                        <a:latin typeface="Segoe UI"/>
                        <a:ea typeface="+mn-ea"/>
                        <a:cs typeface="+mn-cs"/>
                      </a:rPr>
                      <a:t>Extending Data center Modernization with Linux</a:t>
                    </a:r>
                  </a:p>
                  <a:p>
                    <a:pPr marL="126067" indent="-126067" defTabSz="399938">
                      <a:lnSpc>
                        <a:spcPct val="90000"/>
                      </a:lnSpc>
                      <a:spcBef>
                        <a:spcPct val="0"/>
                      </a:spcBef>
                      <a:spcAft>
                        <a:spcPts val="1765"/>
                      </a:spcAft>
                      <a:buFont typeface="Arial" panose="020B0604020202020204" pitchFamily="34" charset="0"/>
                      <a:buChar char="•"/>
                      <a:defRPr/>
                    </a:pPr>
                    <a:r>
                      <a:rPr lang="en-US" sz="1324" kern="1200" dirty="0">
                        <a:solidFill>
                          <a:srgbClr val="505050"/>
                        </a:solidFill>
                        <a:latin typeface="Segoe UI"/>
                        <a:ea typeface="+mn-ea"/>
                        <a:cs typeface="+mn-cs"/>
                      </a:rPr>
                      <a:t>Linux testing on Azure</a:t>
                    </a:r>
                  </a:p>
                  <a:p>
                    <a:pPr marL="127235" indent="-127235" defTabSz="399861">
                      <a:lnSpc>
                        <a:spcPct val="90000"/>
                      </a:lnSpc>
                      <a:spcBef>
                        <a:spcPct val="0"/>
                      </a:spcBef>
                      <a:spcAft>
                        <a:spcPts val="1765"/>
                      </a:spcAft>
                      <a:buFont typeface="Arial" panose="020B0604020202020204" pitchFamily="34" charset="0"/>
                      <a:buChar char="•"/>
                      <a:defRPr/>
                    </a:pPr>
                    <a:r>
                      <a:rPr lang="en-US" sz="1324" kern="1200" dirty="0">
                        <a:solidFill>
                          <a:srgbClr val="505050"/>
                        </a:solidFill>
                        <a:latin typeface="Segoe UI"/>
                        <a:ea typeface="+mn-ea"/>
                        <a:cs typeface="+mn-cs"/>
                      </a:rPr>
                      <a:t>Linux Management with OMS (Log Analytics)</a:t>
                    </a:r>
                  </a:p>
                  <a:p>
                    <a:pPr marL="127235" indent="-127235" defTabSz="399861">
                      <a:lnSpc>
                        <a:spcPct val="90000"/>
                      </a:lnSpc>
                      <a:spcBef>
                        <a:spcPct val="0"/>
                      </a:spcBef>
                      <a:spcAft>
                        <a:spcPts val="1765"/>
                      </a:spcAft>
                      <a:buFont typeface="Arial" panose="020B0604020202020204" pitchFamily="34" charset="0"/>
                      <a:buChar char="•"/>
                      <a:defRPr/>
                    </a:pPr>
                    <a:r>
                      <a:rPr lang="en-US" sz="1324" kern="1200" dirty="0">
                        <a:solidFill>
                          <a:srgbClr val="505050"/>
                        </a:solidFill>
                        <a:latin typeface="Segoe UI"/>
                        <a:ea typeface="+mn-ea"/>
                        <a:cs typeface="+mn-cs"/>
                      </a:rPr>
                      <a:t>Linux Virtualization on Azure - Lift &amp; Shift, </a:t>
                    </a:r>
                  </a:p>
                  <a:p>
                    <a:pPr marL="127235" indent="-127235" defTabSz="399861">
                      <a:lnSpc>
                        <a:spcPct val="90000"/>
                      </a:lnSpc>
                      <a:spcBef>
                        <a:spcPct val="0"/>
                      </a:spcBef>
                      <a:spcAft>
                        <a:spcPts val="1765"/>
                      </a:spcAft>
                      <a:buFont typeface="Arial" panose="020B0604020202020204" pitchFamily="34" charset="0"/>
                      <a:buChar char="•"/>
                      <a:defRPr/>
                    </a:pPr>
                    <a:r>
                      <a:rPr lang="en-US" sz="1324" kern="1200" dirty="0">
                        <a:solidFill>
                          <a:srgbClr val="505050"/>
                        </a:solidFill>
                        <a:latin typeface="Segoe UI"/>
                        <a:ea typeface="+mn-ea"/>
                        <a:cs typeface="+mn-cs"/>
                      </a:rPr>
                      <a:t>Linux Business Continuity and Disaster Recovery</a:t>
                    </a:r>
                    <a:endParaRPr lang="en-US" sz="808" kern="1200" dirty="0">
                      <a:solidFill>
                        <a:srgbClr val="505050"/>
                      </a:solidFill>
                      <a:latin typeface="Segoe UI"/>
                      <a:ea typeface="+mn-ea"/>
                      <a:cs typeface="+mn-cs"/>
                    </a:endParaRPr>
                  </a:p>
                </p:txBody>
              </p:sp>
              <p:grpSp>
                <p:nvGrpSpPr>
                  <p:cNvPr id="95" name="Group 4"/>
                  <p:cNvGrpSpPr>
                    <a:grpSpLocks noChangeAspect="1"/>
                  </p:cNvGrpSpPr>
                  <p:nvPr/>
                </p:nvGrpSpPr>
                <p:grpSpPr bwMode="auto">
                  <a:xfrm>
                    <a:off x="504351" y="1430639"/>
                    <a:ext cx="1279186" cy="1453243"/>
                    <a:chOff x="3911" y="1621"/>
                    <a:chExt cx="2462" cy="2797"/>
                  </a:xfrm>
                  <a:solidFill>
                    <a:schemeClr val="bg1"/>
                  </a:solidFill>
                </p:grpSpPr>
                <p:sp>
                  <p:nvSpPr>
                    <p:cNvPr id="96" name="Oval 95"/>
                    <p:cNvSpPr>
                      <a:spLocks noChangeArrowheads="1"/>
                    </p:cNvSpPr>
                    <p:nvPr/>
                  </p:nvSpPr>
                  <p:spPr bwMode="auto">
                    <a:xfrm>
                      <a:off x="5995" y="1928"/>
                      <a:ext cx="124" cy="1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97" name="Oval 96"/>
                    <p:cNvSpPr>
                      <a:spLocks noChangeArrowheads="1"/>
                    </p:cNvSpPr>
                    <p:nvPr/>
                  </p:nvSpPr>
                  <p:spPr bwMode="auto">
                    <a:xfrm>
                      <a:off x="5995" y="2483"/>
                      <a:ext cx="124" cy="1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98" name="Oval 97"/>
                    <p:cNvSpPr>
                      <a:spLocks noChangeArrowheads="1"/>
                    </p:cNvSpPr>
                    <p:nvPr/>
                  </p:nvSpPr>
                  <p:spPr bwMode="auto">
                    <a:xfrm>
                      <a:off x="5995" y="3043"/>
                      <a:ext cx="124" cy="1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99" name="Oval 8"/>
                    <p:cNvSpPr>
                      <a:spLocks noChangeArrowheads="1"/>
                    </p:cNvSpPr>
                    <p:nvPr/>
                  </p:nvSpPr>
                  <p:spPr bwMode="auto">
                    <a:xfrm>
                      <a:off x="5995" y="3598"/>
                      <a:ext cx="124" cy="1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0" name="Freeform 9"/>
                    <p:cNvSpPr>
                      <a:spLocks noEditPoints="1"/>
                    </p:cNvSpPr>
                    <p:nvPr/>
                  </p:nvSpPr>
                  <p:spPr bwMode="auto">
                    <a:xfrm>
                      <a:off x="4962" y="1621"/>
                      <a:ext cx="1411" cy="2797"/>
                    </a:xfrm>
                    <a:custGeom>
                      <a:avLst/>
                      <a:gdLst>
                        <a:gd name="T0" fmla="*/ 0 w 239"/>
                        <a:gd name="T1" fmla="*/ 0 h 474"/>
                        <a:gd name="T2" fmla="*/ 0 w 239"/>
                        <a:gd name="T3" fmla="*/ 68 h 474"/>
                        <a:gd name="T4" fmla="*/ 14 w 239"/>
                        <a:gd name="T5" fmla="*/ 9 h 474"/>
                        <a:gd name="T6" fmla="*/ 26 w 239"/>
                        <a:gd name="T7" fmla="*/ 58 h 474"/>
                        <a:gd name="T8" fmla="*/ 26 w 239"/>
                        <a:gd name="T9" fmla="*/ 31 h 474"/>
                        <a:gd name="T10" fmla="*/ 213 w 239"/>
                        <a:gd name="T11" fmla="*/ 31 h 474"/>
                        <a:gd name="T12" fmla="*/ 213 w 239"/>
                        <a:gd name="T13" fmla="*/ 96 h 474"/>
                        <a:gd name="T14" fmla="*/ 67 w 239"/>
                        <a:gd name="T15" fmla="*/ 96 h 474"/>
                        <a:gd name="T16" fmla="*/ 49 w 239"/>
                        <a:gd name="T17" fmla="*/ 120 h 474"/>
                        <a:gd name="T18" fmla="*/ 53 w 239"/>
                        <a:gd name="T19" fmla="*/ 125 h 474"/>
                        <a:gd name="T20" fmla="*/ 213 w 239"/>
                        <a:gd name="T21" fmla="*/ 125 h 474"/>
                        <a:gd name="T22" fmla="*/ 213 w 239"/>
                        <a:gd name="T23" fmla="*/ 190 h 474"/>
                        <a:gd name="T24" fmla="*/ 26 w 239"/>
                        <a:gd name="T25" fmla="*/ 190 h 474"/>
                        <a:gd name="T26" fmla="*/ 26 w 239"/>
                        <a:gd name="T27" fmla="*/ 181 h 474"/>
                        <a:gd name="T28" fmla="*/ 14 w 239"/>
                        <a:gd name="T29" fmla="*/ 230 h 474"/>
                        <a:gd name="T30" fmla="*/ 0 w 239"/>
                        <a:gd name="T31" fmla="*/ 172 h 474"/>
                        <a:gd name="T32" fmla="*/ 0 w 239"/>
                        <a:gd name="T33" fmla="*/ 300 h 474"/>
                        <a:gd name="T34" fmla="*/ 28 w 239"/>
                        <a:gd name="T35" fmla="*/ 315 h 474"/>
                        <a:gd name="T36" fmla="*/ 215 w 239"/>
                        <a:gd name="T37" fmla="*/ 313 h 474"/>
                        <a:gd name="T38" fmla="*/ 215 w 239"/>
                        <a:gd name="T39" fmla="*/ 379 h 474"/>
                        <a:gd name="T40" fmla="*/ 133 w 239"/>
                        <a:gd name="T41" fmla="*/ 379 h 474"/>
                        <a:gd name="T42" fmla="*/ 140 w 239"/>
                        <a:gd name="T43" fmla="*/ 410 h 474"/>
                        <a:gd name="T44" fmla="*/ 105 w 239"/>
                        <a:gd name="T45" fmla="*/ 474 h 474"/>
                        <a:gd name="T46" fmla="*/ 239 w 239"/>
                        <a:gd name="T47" fmla="*/ 474 h 474"/>
                        <a:gd name="T48" fmla="*/ 239 w 239"/>
                        <a:gd name="T49" fmla="*/ 0 h 474"/>
                        <a:gd name="T50" fmla="*/ 0 w 239"/>
                        <a:gd name="T51" fmla="*/ 0 h 474"/>
                        <a:gd name="T52" fmla="*/ 213 w 239"/>
                        <a:gd name="T53" fmla="*/ 285 h 474"/>
                        <a:gd name="T54" fmla="*/ 26 w 239"/>
                        <a:gd name="T55" fmla="*/ 285 h 474"/>
                        <a:gd name="T56" fmla="*/ 26 w 239"/>
                        <a:gd name="T57" fmla="*/ 219 h 474"/>
                        <a:gd name="T58" fmla="*/ 213 w 239"/>
                        <a:gd name="T59" fmla="*/ 219 h 474"/>
                        <a:gd name="T60" fmla="*/ 213 w 239"/>
                        <a:gd name="T61" fmla="*/ 28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474">
                          <a:moveTo>
                            <a:pt x="0" y="0"/>
                          </a:moveTo>
                          <a:cubicBezTo>
                            <a:pt x="0" y="68"/>
                            <a:pt x="0" y="68"/>
                            <a:pt x="0" y="68"/>
                          </a:cubicBezTo>
                          <a:cubicBezTo>
                            <a:pt x="14" y="9"/>
                            <a:pt x="14" y="9"/>
                            <a:pt x="14" y="9"/>
                          </a:cubicBezTo>
                          <a:cubicBezTo>
                            <a:pt x="26" y="58"/>
                            <a:pt x="26" y="58"/>
                            <a:pt x="26" y="58"/>
                          </a:cubicBezTo>
                          <a:cubicBezTo>
                            <a:pt x="26" y="31"/>
                            <a:pt x="26" y="31"/>
                            <a:pt x="26" y="31"/>
                          </a:cubicBezTo>
                          <a:cubicBezTo>
                            <a:pt x="213" y="31"/>
                            <a:pt x="213" y="31"/>
                            <a:pt x="213" y="31"/>
                          </a:cubicBezTo>
                          <a:cubicBezTo>
                            <a:pt x="213" y="96"/>
                            <a:pt x="213" y="96"/>
                            <a:pt x="213" y="96"/>
                          </a:cubicBezTo>
                          <a:cubicBezTo>
                            <a:pt x="67" y="96"/>
                            <a:pt x="67" y="96"/>
                            <a:pt x="67" y="96"/>
                          </a:cubicBezTo>
                          <a:cubicBezTo>
                            <a:pt x="49" y="120"/>
                            <a:pt x="49" y="120"/>
                            <a:pt x="49" y="120"/>
                          </a:cubicBezTo>
                          <a:cubicBezTo>
                            <a:pt x="53" y="125"/>
                            <a:pt x="53" y="125"/>
                            <a:pt x="53" y="125"/>
                          </a:cubicBezTo>
                          <a:cubicBezTo>
                            <a:pt x="213" y="125"/>
                            <a:pt x="213" y="125"/>
                            <a:pt x="213" y="125"/>
                          </a:cubicBezTo>
                          <a:cubicBezTo>
                            <a:pt x="213" y="190"/>
                            <a:pt x="213" y="190"/>
                            <a:pt x="213" y="190"/>
                          </a:cubicBezTo>
                          <a:cubicBezTo>
                            <a:pt x="26" y="190"/>
                            <a:pt x="26" y="190"/>
                            <a:pt x="26" y="190"/>
                          </a:cubicBezTo>
                          <a:cubicBezTo>
                            <a:pt x="26" y="181"/>
                            <a:pt x="26" y="181"/>
                            <a:pt x="26" y="181"/>
                          </a:cubicBezTo>
                          <a:cubicBezTo>
                            <a:pt x="14" y="230"/>
                            <a:pt x="14" y="230"/>
                            <a:pt x="14" y="230"/>
                          </a:cubicBezTo>
                          <a:cubicBezTo>
                            <a:pt x="0" y="172"/>
                            <a:pt x="0" y="172"/>
                            <a:pt x="0" y="172"/>
                          </a:cubicBezTo>
                          <a:cubicBezTo>
                            <a:pt x="0" y="300"/>
                            <a:pt x="0" y="300"/>
                            <a:pt x="0" y="300"/>
                          </a:cubicBezTo>
                          <a:cubicBezTo>
                            <a:pt x="10" y="303"/>
                            <a:pt x="20" y="308"/>
                            <a:pt x="28" y="315"/>
                          </a:cubicBezTo>
                          <a:cubicBezTo>
                            <a:pt x="215" y="313"/>
                            <a:pt x="215" y="313"/>
                            <a:pt x="215" y="313"/>
                          </a:cubicBezTo>
                          <a:cubicBezTo>
                            <a:pt x="215" y="379"/>
                            <a:pt x="215" y="379"/>
                            <a:pt x="215" y="379"/>
                          </a:cubicBezTo>
                          <a:cubicBezTo>
                            <a:pt x="133" y="379"/>
                            <a:pt x="133" y="379"/>
                            <a:pt x="133" y="379"/>
                          </a:cubicBezTo>
                          <a:cubicBezTo>
                            <a:pt x="137" y="388"/>
                            <a:pt x="140" y="399"/>
                            <a:pt x="140" y="410"/>
                          </a:cubicBezTo>
                          <a:cubicBezTo>
                            <a:pt x="140" y="437"/>
                            <a:pt x="126" y="460"/>
                            <a:pt x="105" y="474"/>
                          </a:cubicBezTo>
                          <a:cubicBezTo>
                            <a:pt x="239" y="474"/>
                            <a:pt x="239" y="474"/>
                            <a:pt x="239" y="474"/>
                          </a:cubicBezTo>
                          <a:cubicBezTo>
                            <a:pt x="239" y="0"/>
                            <a:pt x="239" y="0"/>
                            <a:pt x="239" y="0"/>
                          </a:cubicBezTo>
                          <a:lnTo>
                            <a:pt x="0" y="0"/>
                          </a:lnTo>
                          <a:close/>
                          <a:moveTo>
                            <a:pt x="213" y="285"/>
                          </a:moveTo>
                          <a:cubicBezTo>
                            <a:pt x="26" y="285"/>
                            <a:pt x="26" y="285"/>
                            <a:pt x="26" y="285"/>
                          </a:cubicBezTo>
                          <a:cubicBezTo>
                            <a:pt x="26" y="219"/>
                            <a:pt x="26" y="219"/>
                            <a:pt x="26" y="219"/>
                          </a:cubicBezTo>
                          <a:cubicBezTo>
                            <a:pt x="213" y="219"/>
                            <a:pt x="213" y="219"/>
                            <a:pt x="213" y="219"/>
                          </a:cubicBezTo>
                          <a:lnTo>
                            <a:pt x="213"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1" name="Freeform 10"/>
                    <p:cNvSpPr>
                      <a:spLocks/>
                    </p:cNvSpPr>
                    <p:nvPr/>
                  </p:nvSpPr>
                  <p:spPr bwMode="auto">
                    <a:xfrm>
                      <a:off x="4720" y="1857"/>
                      <a:ext cx="655" cy="944"/>
                    </a:xfrm>
                    <a:custGeom>
                      <a:avLst/>
                      <a:gdLst>
                        <a:gd name="T0" fmla="*/ 55 w 111"/>
                        <a:gd name="T1" fmla="*/ 0 h 160"/>
                        <a:gd name="T2" fmla="*/ 66 w 111"/>
                        <a:gd name="T3" fmla="*/ 44 h 160"/>
                        <a:gd name="T4" fmla="*/ 76 w 111"/>
                        <a:gd name="T5" fmla="*/ 50 h 160"/>
                        <a:gd name="T6" fmla="*/ 111 w 111"/>
                        <a:gd name="T7" fmla="*/ 40 h 160"/>
                        <a:gd name="T8" fmla="*/ 85 w 111"/>
                        <a:gd name="T9" fmla="*/ 75 h 160"/>
                        <a:gd name="T10" fmla="*/ 85 w 111"/>
                        <a:gd name="T11" fmla="*/ 84 h 160"/>
                        <a:gd name="T12" fmla="*/ 111 w 111"/>
                        <a:gd name="T13" fmla="*/ 120 h 160"/>
                        <a:gd name="T14" fmla="*/ 76 w 111"/>
                        <a:gd name="T15" fmla="*/ 109 h 160"/>
                        <a:gd name="T16" fmla="*/ 66 w 111"/>
                        <a:gd name="T17" fmla="*/ 115 h 160"/>
                        <a:gd name="T18" fmla="*/ 55 w 111"/>
                        <a:gd name="T19" fmla="*/ 160 h 160"/>
                        <a:gd name="T20" fmla="*/ 45 w 111"/>
                        <a:gd name="T21" fmla="*/ 115 h 160"/>
                        <a:gd name="T22" fmla="*/ 35 w 111"/>
                        <a:gd name="T23" fmla="*/ 109 h 160"/>
                        <a:gd name="T24" fmla="*/ 0 w 111"/>
                        <a:gd name="T25" fmla="*/ 120 h 160"/>
                        <a:gd name="T26" fmla="*/ 28 w 111"/>
                        <a:gd name="T27" fmla="*/ 84 h 160"/>
                        <a:gd name="T28" fmla="*/ 28 w 111"/>
                        <a:gd name="T29" fmla="*/ 75 h 160"/>
                        <a:gd name="T30" fmla="*/ 0 w 111"/>
                        <a:gd name="T31" fmla="*/ 40 h 160"/>
                        <a:gd name="T32" fmla="*/ 35 w 111"/>
                        <a:gd name="T33" fmla="*/ 50 h 160"/>
                        <a:gd name="T34" fmla="*/ 45 w 111"/>
                        <a:gd name="T35" fmla="*/ 44 h 160"/>
                        <a:gd name="T36" fmla="*/ 55 w 111"/>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160">
                          <a:moveTo>
                            <a:pt x="55" y="0"/>
                          </a:moveTo>
                          <a:cubicBezTo>
                            <a:pt x="66" y="44"/>
                            <a:pt x="66" y="44"/>
                            <a:pt x="66" y="44"/>
                          </a:cubicBezTo>
                          <a:cubicBezTo>
                            <a:pt x="68" y="49"/>
                            <a:pt x="72" y="52"/>
                            <a:pt x="76" y="50"/>
                          </a:cubicBezTo>
                          <a:cubicBezTo>
                            <a:pt x="111" y="40"/>
                            <a:pt x="111" y="40"/>
                            <a:pt x="111" y="40"/>
                          </a:cubicBezTo>
                          <a:cubicBezTo>
                            <a:pt x="85" y="75"/>
                            <a:pt x="85" y="75"/>
                            <a:pt x="85" y="75"/>
                          </a:cubicBezTo>
                          <a:cubicBezTo>
                            <a:pt x="82" y="78"/>
                            <a:pt x="82" y="81"/>
                            <a:pt x="85" y="84"/>
                          </a:cubicBezTo>
                          <a:cubicBezTo>
                            <a:pt x="111" y="120"/>
                            <a:pt x="111" y="120"/>
                            <a:pt x="111" y="120"/>
                          </a:cubicBezTo>
                          <a:cubicBezTo>
                            <a:pt x="76" y="109"/>
                            <a:pt x="76" y="109"/>
                            <a:pt x="76" y="109"/>
                          </a:cubicBezTo>
                          <a:cubicBezTo>
                            <a:pt x="72" y="108"/>
                            <a:pt x="68" y="111"/>
                            <a:pt x="66" y="115"/>
                          </a:cubicBezTo>
                          <a:cubicBezTo>
                            <a:pt x="55" y="160"/>
                            <a:pt x="55" y="160"/>
                            <a:pt x="55" y="160"/>
                          </a:cubicBezTo>
                          <a:cubicBezTo>
                            <a:pt x="45" y="115"/>
                            <a:pt x="45" y="115"/>
                            <a:pt x="45" y="115"/>
                          </a:cubicBezTo>
                          <a:cubicBezTo>
                            <a:pt x="43" y="111"/>
                            <a:pt x="40" y="108"/>
                            <a:pt x="35" y="109"/>
                          </a:cubicBezTo>
                          <a:cubicBezTo>
                            <a:pt x="0" y="120"/>
                            <a:pt x="0" y="120"/>
                            <a:pt x="0" y="120"/>
                          </a:cubicBezTo>
                          <a:cubicBezTo>
                            <a:pt x="28" y="84"/>
                            <a:pt x="28" y="84"/>
                            <a:pt x="28" y="84"/>
                          </a:cubicBezTo>
                          <a:cubicBezTo>
                            <a:pt x="29" y="81"/>
                            <a:pt x="29" y="78"/>
                            <a:pt x="28" y="75"/>
                          </a:cubicBezTo>
                          <a:cubicBezTo>
                            <a:pt x="0" y="40"/>
                            <a:pt x="0" y="40"/>
                            <a:pt x="0" y="40"/>
                          </a:cubicBezTo>
                          <a:cubicBezTo>
                            <a:pt x="35" y="50"/>
                            <a:pt x="35" y="50"/>
                            <a:pt x="35" y="50"/>
                          </a:cubicBezTo>
                          <a:cubicBezTo>
                            <a:pt x="40" y="52"/>
                            <a:pt x="43" y="49"/>
                            <a:pt x="45" y="44"/>
                          </a:cubicBez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2" name="Freeform 11"/>
                    <p:cNvSpPr>
                      <a:spLocks/>
                    </p:cNvSpPr>
                    <p:nvPr/>
                  </p:nvSpPr>
                  <p:spPr bwMode="auto">
                    <a:xfrm>
                      <a:off x="4472" y="2217"/>
                      <a:ext cx="248" cy="354"/>
                    </a:xfrm>
                    <a:custGeom>
                      <a:avLst/>
                      <a:gdLst>
                        <a:gd name="T0" fmla="*/ 21 w 42"/>
                        <a:gd name="T1" fmla="*/ 0 h 60"/>
                        <a:gd name="T2" fmla="*/ 25 w 42"/>
                        <a:gd name="T3" fmla="*/ 17 h 60"/>
                        <a:gd name="T4" fmla="*/ 28 w 42"/>
                        <a:gd name="T5" fmla="*/ 19 h 60"/>
                        <a:gd name="T6" fmla="*/ 42 w 42"/>
                        <a:gd name="T7" fmla="*/ 15 h 60"/>
                        <a:gd name="T8" fmla="*/ 32 w 42"/>
                        <a:gd name="T9" fmla="*/ 28 h 60"/>
                        <a:gd name="T10" fmla="*/ 32 w 42"/>
                        <a:gd name="T11" fmla="*/ 32 h 60"/>
                        <a:gd name="T12" fmla="*/ 42 w 42"/>
                        <a:gd name="T13" fmla="*/ 45 h 60"/>
                        <a:gd name="T14" fmla="*/ 28 w 42"/>
                        <a:gd name="T15" fmla="*/ 41 h 60"/>
                        <a:gd name="T16" fmla="*/ 25 w 42"/>
                        <a:gd name="T17" fmla="*/ 43 h 60"/>
                        <a:gd name="T18" fmla="*/ 21 w 42"/>
                        <a:gd name="T19" fmla="*/ 60 h 60"/>
                        <a:gd name="T20" fmla="*/ 17 w 42"/>
                        <a:gd name="T21" fmla="*/ 43 h 60"/>
                        <a:gd name="T22" fmla="*/ 13 w 42"/>
                        <a:gd name="T23" fmla="*/ 41 h 60"/>
                        <a:gd name="T24" fmla="*/ 0 w 42"/>
                        <a:gd name="T25" fmla="*/ 45 h 60"/>
                        <a:gd name="T26" fmla="*/ 10 w 42"/>
                        <a:gd name="T27" fmla="*/ 32 h 60"/>
                        <a:gd name="T28" fmla="*/ 10 w 42"/>
                        <a:gd name="T29" fmla="*/ 28 h 60"/>
                        <a:gd name="T30" fmla="*/ 0 w 42"/>
                        <a:gd name="T31" fmla="*/ 15 h 60"/>
                        <a:gd name="T32" fmla="*/ 13 w 42"/>
                        <a:gd name="T33" fmla="*/ 19 h 60"/>
                        <a:gd name="T34" fmla="*/ 17 w 42"/>
                        <a:gd name="T35" fmla="*/ 17 h 60"/>
                        <a:gd name="T36" fmla="*/ 21 w 42"/>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21" y="0"/>
                          </a:moveTo>
                          <a:cubicBezTo>
                            <a:pt x="25" y="17"/>
                            <a:pt x="25" y="17"/>
                            <a:pt x="25" y="17"/>
                          </a:cubicBezTo>
                          <a:cubicBezTo>
                            <a:pt x="26" y="18"/>
                            <a:pt x="27" y="19"/>
                            <a:pt x="28" y="19"/>
                          </a:cubicBezTo>
                          <a:cubicBezTo>
                            <a:pt x="42" y="15"/>
                            <a:pt x="42" y="15"/>
                            <a:pt x="42" y="15"/>
                          </a:cubicBezTo>
                          <a:cubicBezTo>
                            <a:pt x="32" y="28"/>
                            <a:pt x="32" y="28"/>
                            <a:pt x="32" y="28"/>
                          </a:cubicBezTo>
                          <a:cubicBezTo>
                            <a:pt x="31" y="29"/>
                            <a:pt x="31" y="31"/>
                            <a:pt x="32" y="32"/>
                          </a:cubicBezTo>
                          <a:cubicBezTo>
                            <a:pt x="42" y="45"/>
                            <a:pt x="42" y="45"/>
                            <a:pt x="42" y="45"/>
                          </a:cubicBezTo>
                          <a:cubicBezTo>
                            <a:pt x="28" y="41"/>
                            <a:pt x="28" y="41"/>
                            <a:pt x="28" y="41"/>
                          </a:cubicBezTo>
                          <a:cubicBezTo>
                            <a:pt x="27" y="40"/>
                            <a:pt x="26" y="42"/>
                            <a:pt x="25" y="43"/>
                          </a:cubicBezTo>
                          <a:cubicBezTo>
                            <a:pt x="21" y="60"/>
                            <a:pt x="21" y="60"/>
                            <a:pt x="21" y="60"/>
                          </a:cubicBezTo>
                          <a:cubicBezTo>
                            <a:pt x="17" y="43"/>
                            <a:pt x="17" y="43"/>
                            <a:pt x="17" y="43"/>
                          </a:cubicBezTo>
                          <a:cubicBezTo>
                            <a:pt x="16" y="42"/>
                            <a:pt x="15" y="40"/>
                            <a:pt x="13" y="41"/>
                          </a:cubicBezTo>
                          <a:cubicBezTo>
                            <a:pt x="0" y="45"/>
                            <a:pt x="0" y="45"/>
                            <a:pt x="0" y="45"/>
                          </a:cubicBezTo>
                          <a:cubicBezTo>
                            <a:pt x="10" y="32"/>
                            <a:pt x="10" y="32"/>
                            <a:pt x="10" y="32"/>
                          </a:cubicBezTo>
                          <a:cubicBezTo>
                            <a:pt x="11" y="31"/>
                            <a:pt x="11" y="29"/>
                            <a:pt x="10" y="28"/>
                          </a:cubicBezTo>
                          <a:cubicBezTo>
                            <a:pt x="0" y="15"/>
                            <a:pt x="0" y="15"/>
                            <a:pt x="0" y="15"/>
                          </a:cubicBezTo>
                          <a:cubicBezTo>
                            <a:pt x="13" y="19"/>
                            <a:pt x="13" y="19"/>
                            <a:pt x="13" y="19"/>
                          </a:cubicBezTo>
                          <a:cubicBezTo>
                            <a:pt x="15" y="19"/>
                            <a:pt x="16" y="18"/>
                            <a:pt x="17" y="17"/>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3" name="Freeform 12"/>
                    <p:cNvSpPr>
                      <a:spLocks/>
                    </p:cNvSpPr>
                    <p:nvPr/>
                  </p:nvSpPr>
                  <p:spPr bwMode="auto">
                    <a:xfrm>
                      <a:off x="4596" y="2606"/>
                      <a:ext cx="201" cy="195"/>
                    </a:xfrm>
                    <a:custGeom>
                      <a:avLst/>
                      <a:gdLst>
                        <a:gd name="T0" fmla="*/ 17 w 34"/>
                        <a:gd name="T1" fmla="*/ 0 h 33"/>
                        <a:gd name="T2" fmla="*/ 19 w 34"/>
                        <a:gd name="T3" fmla="*/ 8 h 33"/>
                        <a:gd name="T4" fmla="*/ 22 w 34"/>
                        <a:gd name="T5" fmla="*/ 10 h 33"/>
                        <a:gd name="T6" fmla="*/ 30 w 34"/>
                        <a:gd name="T7" fmla="*/ 6 h 33"/>
                        <a:gd name="T8" fmla="*/ 25 w 34"/>
                        <a:gd name="T9" fmla="*/ 13 h 33"/>
                        <a:gd name="T10" fmla="*/ 26 w 34"/>
                        <a:gd name="T11" fmla="*/ 17 h 33"/>
                        <a:gd name="T12" fmla="*/ 34 w 34"/>
                        <a:gd name="T13" fmla="*/ 21 h 33"/>
                        <a:gd name="T14" fmla="*/ 25 w 34"/>
                        <a:gd name="T15" fmla="*/ 21 h 33"/>
                        <a:gd name="T16" fmla="*/ 22 w 34"/>
                        <a:gd name="T17" fmla="*/ 24 h 33"/>
                        <a:gd name="T18" fmla="*/ 24 w 34"/>
                        <a:gd name="T19" fmla="*/ 33 h 33"/>
                        <a:gd name="T20" fmla="*/ 19 w 34"/>
                        <a:gd name="T21" fmla="*/ 26 h 33"/>
                        <a:gd name="T22" fmla="*/ 15 w 34"/>
                        <a:gd name="T23" fmla="*/ 26 h 33"/>
                        <a:gd name="T24" fmla="*/ 10 w 34"/>
                        <a:gd name="T25" fmla="*/ 33 h 33"/>
                        <a:gd name="T26" fmla="*/ 11 w 34"/>
                        <a:gd name="T27" fmla="*/ 24 h 33"/>
                        <a:gd name="T28" fmla="*/ 9 w 34"/>
                        <a:gd name="T29" fmla="*/ 21 h 33"/>
                        <a:gd name="T30" fmla="*/ 0 w 34"/>
                        <a:gd name="T31" fmla="*/ 21 h 33"/>
                        <a:gd name="T32" fmla="*/ 8 w 34"/>
                        <a:gd name="T33" fmla="*/ 17 h 33"/>
                        <a:gd name="T34" fmla="*/ 9 w 34"/>
                        <a:gd name="T35" fmla="*/ 13 h 33"/>
                        <a:gd name="T36" fmla="*/ 3 w 34"/>
                        <a:gd name="T37" fmla="*/ 6 h 33"/>
                        <a:gd name="T38" fmla="*/ 11 w 34"/>
                        <a:gd name="T39" fmla="*/ 10 h 33"/>
                        <a:gd name="T40" fmla="*/ 15 w 34"/>
                        <a:gd name="T41" fmla="*/ 8 h 33"/>
                        <a:gd name="T42" fmla="*/ 17 w 34"/>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3">
                          <a:moveTo>
                            <a:pt x="17" y="0"/>
                          </a:moveTo>
                          <a:cubicBezTo>
                            <a:pt x="19" y="8"/>
                            <a:pt x="19" y="8"/>
                            <a:pt x="19" y="8"/>
                          </a:cubicBezTo>
                          <a:cubicBezTo>
                            <a:pt x="19" y="10"/>
                            <a:pt x="21" y="11"/>
                            <a:pt x="22" y="10"/>
                          </a:cubicBezTo>
                          <a:cubicBezTo>
                            <a:pt x="30" y="6"/>
                            <a:pt x="30" y="6"/>
                            <a:pt x="30" y="6"/>
                          </a:cubicBezTo>
                          <a:cubicBezTo>
                            <a:pt x="25" y="13"/>
                            <a:pt x="25" y="13"/>
                            <a:pt x="25" y="13"/>
                          </a:cubicBezTo>
                          <a:cubicBezTo>
                            <a:pt x="24" y="15"/>
                            <a:pt x="24" y="16"/>
                            <a:pt x="26" y="17"/>
                          </a:cubicBezTo>
                          <a:cubicBezTo>
                            <a:pt x="34" y="21"/>
                            <a:pt x="34" y="21"/>
                            <a:pt x="34" y="21"/>
                          </a:cubicBezTo>
                          <a:cubicBezTo>
                            <a:pt x="25" y="21"/>
                            <a:pt x="25" y="21"/>
                            <a:pt x="25" y="21"/>
                          </a:cubicBezTo>
                          <a:cubicBezTo>
                            <a:pt x="23" y="21"/>
                            <a:pt x="22" y="22"/>
                            <a:pt x="22" y="24"/>
                          </a:cubicBezTo>
                          <a:cubicBezTo>
                            <a:pt x="24" y="33"/>
                            <a:pt x="24" y="33"/>
                            <a:pt x="24" y="33"/>
                          </a:cubicBezTo>
                          <a:cubicBezTo>
                            <a:pt x="19" y="26"/>
                            <a:pt x="19" y="26"/>
                            <a:pt x="19" y="26"/>
                          </a:cubicBezTo>
                          <a:cubicBezTo>
                            <a:pt x="18" y="24"/>
                            <a:pt x="16" y="24"/>
                            <a:pt x="15" y="26"/>
                          </a:cubicBezTo>
                          <a:cubicBezTo>
                            <a:pt x="10" y="33"/>
                            <a:pt x="10" y="33"/>
                            <a:pt x="10" y="33"/>
                          </a:cubicBezTo>
                          <a:cubicBezTo>
                            <a:pt x="11" y="24"/>
                            <a:pt x="11" y="24"/>
                            <a:pt x="11" y="24"/>
                          </a:cubicBezTo>
                          <a:cubicBezTo>
                            <a:pt x="12" y="22"/>
                            <a:pt x="11" y="21"/>
                            <a:pt x="9" y="21"/>
                          </a:cubicBezTo>
                          <a:cubicBezTo>
                            <a:pt x="0" y="21"/>
                            <a:pt x="0" y="21"/>
                            <a:pt x="0" y="21"/>
                          </a:cubicBezTo>
                          <a:cubicBezTo>
                            <a:pt x="8" y="17"/>
                            <a:pt x="8" y="17"/>
                            <a:pt x="8" y="17"/>
                          </a:cubicBezTo>
                          <a:cubicBezTo>
                            <a:pt x="10" y="16"/>
                            <a:pt x="10" y="15"/>
                            <a:pt x="9" y="13"/>
                          </a:cubicBezTo>
                          <a:cubicBezTo>
                            <a:pt x="3" y="6"/>
                            <a:pt x="3" y="6"/>
                            <a:pt x="3" y="6"/>
                          </a:cubicBezTo>
                          <a:cubicBezTo>
                            <a:pt x="11" y="10"/>
                            <a:pt x="11" y="10"/>
                            <a:pt x="11" y="10"/>
                          </a:cubicBezTo>
                          <a:cubicBezTo>
                            <a:pt x="13" y="11"/>
                            <a:pt x="15" y="10"/>
                            <a:pt x="15" y="8"/>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4" name="Rectangle 13"/>
                    <p:cNvSpPr>
                      <a:spLocks noChangeArrowheads="1"/>
                    </p:cNvSpPr>
                    <p:nvPr/>
                  </p:nvSpPr>
                  <p:spPr bwMode="auto">
                    <a:xfrm>
                      <a:off x="5830" y="1863"/>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5" name="Rectangle 14"/>
                    <p:cNvSpPr>
                      <a:spLocks noChangeArrowheads="1"/>
                    </p:cNvSpPr>
                    <p:nvPr/>
                  </p:nvSpPr>
                  <p:spPr bwMode="auto">
                    <a:xfrm>
                      <a:off x="5724" y="1863"/>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6" name="Rectangle 15"/>
                    <p:cNvSpPr>
                      <a:spLocks noChangeArrowheads="1"/>
                    </p:cNvSpPr>
                    <p:nvPr/>
                  </p:nvSpPr>
                  <p:spPr bwMode="auto">
                    <a:xfrm>
                      <a:off x="5617" y="1863"/>
                      <a:ext cx="48"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7" name="Rectangle 16"/>
                    <p:cNvSpPr>
                      <a:spLocks noChangeArrowheads="1"/>
                    </p:cNvSpPr>
                    <p:nvPr/>
                  </p:nvSpPr>
                  <p:spPr bwMode="auto">
                    <a:xfrm>
                      <a:off x="5830" y="2424"/>
                      <a:ext cx="47" cy="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8" name="Rectangle 17"/>
                    <p:cNvSpPr>
                      <a:spLocks noChangeArrowheads="1"/>
                    </p:cNvSpPr>
                    <p:nvPr/>
                  </p:nvSpPr>
                  <p:spPr bwMode="auto">
                    <a:xfrm>
                      <a:off x="5724" y="2424"/>
                      <a:ext cx="47" cy="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09" name="Rectangle 18"/>
                    <p:cNvSpPr>
                      <a:spLocks noChangeArrowheads="1"/>
                    </p:cNvSpPr>
                    <p:nvPr/>
                  </p:nvSpPr>
                  <p:spPr bwMode="auto">
                    <a:xfrm>
                      <a:off x="5617" y="2424"/>
                      <a:ext cx="48" cy="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10" name="Rectangle 19"/>
                    <p:cNvSpPr>
                      <a:spLocks noChangeArrowheads="1"/>
                    </p:cNvSpPr>
                    <p:nvPr/>
                  </p:nvSpPr>
                  <p:spPr bwMode="auto">
                    <a:xfrm>
                      <a:off x="5830" y="2984"/>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11" name="Rectangle 20"/>
                    <p:cNvSpPr>
                      <a:spLocks noChangeArrowheads="1"/>
                    </p:cNvSpPr>
                    <p:nvPr/>
                  </p:nvSpPr>
                  <p:spPr bwMode="auto">
                    <a:xfrm>
                      <a:off x="5724" y="2984"/>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12" name="Rectangle 21"/>
                    <p:cNvSpPr>
                      <a:spLocks noChangeArrowheads="1"/>
                    </p:cNvSpPr>
                    <p:nvPr/>
                  </p:nvSpPr>
                  <p:spPr bwMode="auto">
                    <a:xfrm>
                      <a:off x="5617" y="2984"/>
                      <a:ext cx="48"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13" name="Rectangle 22"/>
                    <p:cNvSpPr>
                      <a:spLocks noChangeArrowheads="1"/>
                    </p:cNvSpPr>
                    <p:nvPr/>
                  </p:nvSpPr>
                  <p:spPr bwMode="auto">
                    <a:xfrm>
                      <a:off x="5830" y="3539"/>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14" name="Rectangle 23"/>
                    <p:cNvSpPr>
                      <a:spLocks noChangeArrowheads="1"/>
                    </p:cNvSpPr>
                    <p:nvPr/>
                  </p:nvSpPr>
                  <p:spPr bwMode="auto">
                    <a:xfrm>
                      <a:off x="5724" y="3539"/>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15" name="Freeform 24"/>
                    <p:cNvSpPr>
                      <a:spLocks/>
                    </p:cNvSpPr>
                    <p:nvPr/>
                  </p:nvSpPr>
                  <p:spPr bwMode="auto">
                    <a:xfrm>
                      <a:off x="5617" y="3539"/>
                      <a:ext cx="48" cy="212"/>
                    </a:xfrm>
                    <a:custGeom>
                      <a:avLst/>
                      <a:gdLst>
                        <a:gd name="T0" fmla="*/ 8 w 8"/>
                        <a:gd name="T1" fmla="*/ 36 h 36"/>
                        <a:gd name="T2" fmla="*/ 8 w 8"/>
                        <a:gd name="T3" fmla="*/ 0 h 36"/>
                        <a:gd name="T4" fmla="*/ 0 w 8"/>
                        <a:gd name="T5" fmla="*/ 0 h 36"/>
                        <a:gd name="T6" fmla="*/ 0 w 8"/>
                        <a:gd name="T7" fmla="*/ 28 h 36"/>
                        <a:gd name="T8" fmla="*/ 8 w 8"/>
                        <a:gd name="T9" fmla="*/ 36 h 36"/>
                      </a:gdLst>
                      <a:ahLst/>
                      <a:cxnLst>
                        <a:cxn ang="0">
                          <a:pos x="T0" y="T1"/>
                        </a:cxn>
                        <a:cxn ang="0">
                          <a:pos x="T2" y="T3"/>
                        </a:cxn>
                        <a:cxn ang="0">
                          <a:pos x="T4" y="T5"/>
                        </a:cxn>
                        <a:cxn ang="0">
                          <a:pos x="T6" y="T7"/>
                        </a:cxn>
                        <a:cxn ang="0">
                          <a:pos x="T8" y="T9"/>
                        </a:cxn>
                      </a:cxnLst>
                      <a:rect l="0" t="0" r="r" b="b"/>
                      <a:pathLst>
                        <a:path w="8" h="36">
                          <a:moveTo>
                            <a:pt x="8" y="36"/>
                          </a:moveTo>
                          <a:cubicBezTo>
                            <a:pt x="8" y="0"/>
                            <a:pt x="8" y="0"/>
                            <a:pt x="8" y="0"/>
                          </a:cubicBezTo>
                          <a:cubicBezTo>
                            <a:pt x="0" y="0"/>
                            <a:pt x="0" y="0"/>
                            <a:pt x="0" y="0"/>
                          </a:cubicBezTo>
                          <a:cubicBezTo>
                            <a:pt x="0" y="28"/>
                            <a:pt x="0" y="28"/>
                            <a:pt x="0" y="28"/>
                          </a:cubicBezTo>
                          <a:cubicBezTo>
                            <a:pt x="3" y="30"/>
                            <a:pt x="5" y="33"/>
                            <a:pt x="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16" name="Freeform 25"/>
                    <p:cNvSpPr>
                      <a:spLocks/>
                    </p:cNvSpPr>
                    <p:nvPr/>
                  </p:nvSpPr>
                  <p:spPr bwMode="auto">
                    <a:xfrm>
                      <a:off x="3911" y="3433"/>
                      <a:ext cx="1801" cy="985"/>
                    </a:xfrm>
                    <a:custGeom>
                      <a:avLst/>
                      <a:gdLst>
                        <a:gd name="T0" fmla="*/ 241 w 305"/>
                        <a:gd name="T1" fmla="*/ 39 h 167"/>
                        <a:gd name="T2" fmla="*/ 220 w 305"/>
                        <a:gd name="T3" fmla="*/ 42 h 167"/>
                        <a:gd name="T4" fmla="*/ 148 w 305"/>
                        <a:gd name="T5" fmla="*/ 0 h 167"/>
                        <a:gd name="T6" fmla="*/ 68 w 305"/>
                        <a:gd name="T7" fmla="*/ 62 h 167"/>
                        <a:gd name="T8" fmla="*/ 53 w 305"/>
                        <a:gd name="T9" fmla="*/ 60 h 167"/>
                        <a:gd name="T10" fmla="*/ 0 w 305"/>
                        <a:gd name="T11" fmla="*/ 113 h 167"/>
                        <a:gd name="T12" fmla="*/ 53 w 305"/>
                        <a:gd name="T13" fmla="*/ 167 h 167"/>
                        <a:gd name="T14" fmla="*/ 241 w 305"/>
                        <a:gd name="T15" fmla="*/ 167 h 167"/>
                        <a:gd name="T16" fmla="*/ 305 w 305"/>
                        <a:gd name="T17" fmla="*/ 103 h 167"/>
                        <a:gd name="T18" fmla="*/ 241 w 305"/>
                        <a:gd name="T19" fmla="*/ 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167">
                          <a:moveTo>
                            <a:pt x="241" y="39"/>
                          </a:moveTo>
                          <a:cubicBezTo>
                            <a:pt x="234" y="39"/>
                            <a:pt x="227" y="40"/>
                            <a:pt x="220" y="42"/>
                          </a:cubicBezTo>
                          <a:cubicBezTo>
                            <a:pt x="206" y="17"/>
                            <a:pt x="179" y="0"/>
                            <a:pt x="148" y="0"/>
                          </a:cubicBezTo>
                          <a:cubicBezTo>
                            <a:pt x="110" y="0"/>
                            <a:pt x="77" y="26"/>
                            <a:pt x="68" y="62"/>
                          </a:cubicBezTo>
                          <a:cubicBezTo>
                            <a:pt x="63" y="61"/>
                            <a:pt x="58" y="60"/>
                            <a:pt x="53" y="60"/>
                          </a:cubicBezTo>
                          <a:cubicBezTo>
                            <a:pt x="24" y="60"/>
                            <a:pt x="0" y="84"/>
                            <a:pt x="0" y="113"/>
                          </a:cubicBezTo>
                          <a:cubicBezTo>
                            <a:pt x="0" y="143"/>
                            <a:pt x="24" y="167"/>
                            <a:pt x="53" y="167"/>
                          </a:cubicBezTo>
                          <a:cubicBezTo>
                            <a:pt x="241" y="167"/>
                            <a:pt x="241" y="167"/>
                            <a:pt x="241" y="167"/>
                          </a:cubicBezTo>
                          <a:cubicBezTo>
                            <a:pt x="277" y="167"/>
                            <a:pt x="305" y="138"/>
                            <a:pt x="305" y="103"/>
                          </a:cubicBezTo>
                          <a:cubicBezTo>
                            <a:pt x="305" y="67"/>
                            <a:pt x="277" y="39"/>
                            <a:pt x="241" y="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grpSp>
            </p:grpSp>
            <p:sp>
              <p:nvSpPr>
                <p:cNvPr id="63" name="Rectangle 62"/>
                <p:cNvSpPr/>
                <p:nvPr/>
              </p:nvSpPr>
              <p:spPr bwMode="auto">
                <a:xfrm>
                  <a:off x="253668" y="3107233"/>
                  <a:ext cx="735336" cy="3566160"/>
                </a:xfrm>
                <a:prstGeom prst="rect">
                  <a:avLst/>
                </a:prstGeom>
                <a:solidFill>
                  <a:srgbClr val="005AA0"/>
                </a:solidFill>
                <a:ln w="9525" cap="flat" cmpd="sng" algn="ctr">
                  <a:noFill/>
                  <a:prstDash val="solid"/>
                  <a:headEnd type="none" w="med" len="med"/>
                  <a:tailEnd type="none" w="med" len="med"/>
                </a:ln>
                <a:effectLst/>
              </p:spPr>
              <p:txBody>
                <a:bodyPr rot="0" spcFirstLastPara="0" vertOverflow="overflow" horzOverflow="overflow" vert="vert270" wrap="square" lIns="137102" tIns="109682" rIns="137102" bIns="109682"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500" dirty="0">
                      <a:solidFill>
                        <a:srgbClr val="FFFFFF"/>
                      </a:solidFill>
                      <a:latin typeface="Segoe UI"/>
                      <a:ea typeface="Segoe UI" pitchFamily="34" charset="0"/>
                      <a:cs typeface="Segoe UI" pitchFamily="34" charset="0"/>
                    </a:rPr>
                    <a:t>Manage Linux Infrastructure</a:t>
                  </a:r>
                </a:p>
              </p:txBody>
            </p:sp>
          </p:grpSp>
          <p:sp>
            <p:nvSpPr>
              <p:cNvPr id="69" name="Rectangle 68"/>
              <p:cNvSpPr/>
              <p:nvPr/>
            </p:nvSpPr>
            <p:spPr bwMode="auto">
              <a:xfrm>
                <a:off x="480103" y="1385838"/>
                <a:ext cx="3794760" cy="1828800"/>
              </a:xfrm>
              <a:prstGeom prst="rect">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99157" fontAlgn="base">
                  <a:lnSpc>
                    <a:spcPct val="90000"/>
                  </a:lnSpc>
                  <a:spcBef>
                    <a:spcPct val="0"/>
                  </a:spcBef>
                  <a:spcAft>
                    <a:spcPct val="0"/>
                  </a:spcAft>
                  <a:defRPr/>
                </a:pPr>
                <a:endParaRPr lang="en-US" sz="1500" dirty="0">
                  <a:solidFill>
                    <a:srgbClr val="FFFFFF"/>
                  </a:solidFill>
                  <a:latin typeface="Segoe UI"/>
                  <a:ea typeface="Segoe UI" pitchFamily="34" charset="0"/>
                  <a:cs typeface="Segoe UI" pitchFamily="34" charset="0"/>
                </a:endParaRPr>
              </a:p>
            </p:txBody>
          </p:sp>
        </p:grpSp>
        <p:grpSp>
          <p:nvGrpSpPr>
            <p:cNvPr id="70" name="Group 4"/>
            <p:cNvGrpSpPr>
              <a:grpSpLocks noChangeAspect="1"/>
            </p:cNvGrpSpPr>
            <p:nvPr/>
          </p:nvGrpSpPr>
          <p:grpSpPr bwMode="auto">
            <a:xfrm>
              <a:off x="547463" y="1709358"/>
              <a:ext cx="959390" cy="1089932"/>
              <a:chOff x="3911" y="1621"/>
              <a:chExt cx="2462" cy="2797"/>
            </a:xfrm>
            <a:solidFill>
              <a:schemeClr val="bg1"/>
            </a:solidFill>
          </p:grpSpPr>
          <p:sp>
            <p:nvSpPr>
              <p:cNvPr id="71" name="Oval 70"/>
              <p:cNvSpPr>
                <a:spLocks noChangeArrowheads="1"/>
              </p:cNvSpPr>
              <p:nvPr/>
            </p:nvSpPr>
            <p:spPr bwMode="auto">
              <a:xfrm>
                <a:off x="5995" y="1928"/>
                <a:ext cx="124" cy="1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72" name="Oval 71"/>
              <p:cNvSpPr>
                <a:spLocks noChangeArrowheads="1"/>
              </p:cNvSpPr>
              <p:nvPr/>
            </p:nvSpPr>
            <p:spPr bwMode="auto">
              <a:xfrm>
                <a:off x="5995" y="2483"/>
                <a:ext cx="124" cy="1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73" name="Oval 72"/>
              <p:cNvSpPr>
                <a:spLocks noChangeArrowheads="1"/>
              </p:cNvSpPr>
              <p:nvPr/>
            </p:nvSpPr>
            <p:spPr bwMode="auto">
              <a:xfrm>
                <a:off x="5995" y="3043"/>
                <a:ext cx="124" cy="1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74" name="Oval 8"/>
              <p:cNvSpPr>
                <a:spLocks noChangeArrowheads="1"/>
              </p:cNvSpPr>
              <p:nvPr/>
            </p:nvSpPr>
            <p:spPr bwMode="auto">
              <a:xfrm>
                <a:off x="5995" y="3598"/>
                <a:ext cx="124" cy="1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75" name="Freeform 9"/>
              <p:cNvSpPr>
                <a:spLocks noEditPoints="1"/>
              </p:cNvSpPr>
              <p:nvPr/>
            </p:nvSpPr>
            <p:spPr bwMode="auto">
              <a:xfrm>
                <a:off x="4962" y="1621"/>
                <a:ext cx="1411" cy="2797"/>
              </a:xfrm>
              <a:custGeom>
                <a:avLst/>
                <a:gdLst>
                  <a:gd name="T0" fmla="*/ 0 w 239"/>
                  <a:gd name="T1" fmla="*/ 0 h 474"/>
                  <a:gd name="T2" fmla="*/ 0 w 239"/>
                  <a:gd name="T3" fmla="*/ 68 h 474"/>
                  <a:gd name="T4" fmla="*/ 14 w 239"/>
                  <a:gd name="T5" fmla="*/ 9 h 474"/>
                  <a:gd name="T6" fmla="*/ 26 w 239"/>
                  <a:gd name="T7" fmla="*/ 58 h 474"/>
                  <a:gd name="T8" fmla="*/ 26 w 239"/>
                  <a:gd name="T9" fmla="*/ 31 h 474"/>
                  <a:gd name="T10" fmla="*/ 213 w 239"/>
                  <a:gd name="T11" fmla="*/ 31 h 474"/>
                  <a:gd name="T12" fmla="*/ 213 w 239"/>
                  <a:gd name="T13" fmla="*/ 96 h 474"/>
                  <a:gd name="T14" fmla="*/ 67 w 239"/>
                  <a:gd name="T15" fmla="*/ 96 h 474"/>
                  <a:gd name="T16" fmla="*/ 49 w 239"/>
                  <a:gd name="T17" fmla="*/ 120 h 474"/>
                  <a:gd name="T18" fmla="*/ 53 w 239"/>
                  <a:gd name="T19" fmla="*/ 125 h 474"/>
                  <a:gd name="T20" fmla="*/ 213 w 239"/>
                  <a:gd name="T21" fmla="*/ 125 h 474"/>
                  <a:gd name="T22" fmla="*/ 213 w 239"/>
                  <a:gd name="T23" fmla="*/ 190 h 474"/>
                  <a:gd name="T24" fmla="*/ 26 w 239"/>
                  <a:gd name="T25" fmla="*/ 190 h 474"/>
                  <a:gd name="T26" fmla="*/ 26 w 239"/>
                  <a:gd name="T27" fmla="*/ 181 h 474"/>
                  <a:gd name="T28" fmla="*/ 14 w 239"/>
                  <a:gd name="T29" fmla="*/ 230 h 474"/>
                  <a:gd name="T30" fmla="*/ 0 w 239"/>
                  <a:gd name="T31" fmla="*/ 172 h 474"/>
                  <a:gd name="T32" fmla="*/ 0 w 239"/>
                  <a:gd name="T33" fmla="*/ 300 h 474"/>
                  <a:gd name="T34" fmla="*/ 28 w 239"/>
                  <a:gd name="T35" fmla="*/ 315 h 474"/>
                  <a:gd name="T36" fmla="*/ 215 w 239"/>
                  <a:gd name="T37" fmla="*/ 313 h 474"/>
                  <a:gd name="T38" fmla="*/ 215 w 239"/>
                  <a:gd name="T39" fmla="*/ 379 h 474"/>
                  <a:gd name="T40" fmla="*/ 133 w 239"/>
                  <a:gd name="T41" fmla="*/ 379 h 474"/>
                  <a:gd name="T42" fmla="*/ 140 w 239"/>
                  <a:gd name="T43" fmla="*/ 410 h 474"/>
                  <a:gd name="T44" fmla="*/ 105 w 239"/>
                  <a:gd name="T45" fmla="*/ 474 h 474"/>
                  <a:gd name="T46" fmla="*/ 239 w 239"/>
                  <a:gd name="T47" fmla="*/ 474 h 474"/>
                  <a:gd name="T48" fmla="*/ 239 w 239"/>
                  <a:gd name="T49" fmla="*/ 0 h 474"/>
                  <a:gd name="T50" fmla="*/ 0 w 239"/>
                  <a:gd name="T51" fmla="*/ 0 h 474"/>
                  <a:gd name="T52" fmla="*/ 213 w 239"/>
                  <a:gd name="T53" fmla="*/ 285 h 474"/>
                  <a:gd name="T54" fmla="*/ 26 w 239"/>
                  <a:gd name="T55" fmla="*/ 285 h 474"/>
                  <a:gd name="T56" fmla="*/ 26 w 239"/>
                  <a:gd name="T57" fmla="*/ 219 h 474"/>
                  <a:gd name="T58" fmla="*/ 213 w 239"/>
                  <a:gd name="T59" fmla="*/ 219 h 474"/>
                  <a:gd name="T60" fmla="*/ 213 w 239"/>
                  <a:gd name="T61" fmla="*/ 28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474">
                    <a:moveTo>
                      <a:pt x="0" y="0"/>
                    </a:moveTo>
                    <a:cubicBezTo>
                      <a:pt x="0" y="68"/>
                      <a:pt x="0" y="68"/>
                      <a:pt x="0" y="68"/>
                    </a:cubicBezTo>
                    <a:cubicBezTo>
                      <a:pt x="14" y="9"/>
                      <a:pt x="14" y="9"/>
                      <a:pt x="14" y="9"/>
                    </a:cubicBezTo>
                    <a:cubicBezTo>
                      <a:pt x="26" y="58"/>
                      <a:pt x="26" y="58"/>
                      <a:pt x="26" y="58"/>
                    </a:cubicBezTo>
                    <a:cubicBezTo>
                      <a:pt x="26" y="31"/>
                      <a:pt x="26" y="31"/>
                      <a:pt x="26" y="31"/>
                    </a:cubicBezTo>
                    <a:cubicBezTo>
                      <a:pt x="213" y="31"/>
                      <a:pt x="213" y="31"/>
                      <a:pt x="213" y="31"/>
                    </a:cubicBezTo>
                    <a:cubicBezTo>
                      <a:pt x="213" y="96"/>
                      <a:pt x="213" y="96"/>
                      <a:pt x="213" y="96"/>
                    </a:cubicBezTo>
                    <a:cubicBezTo>
                      <a:pt x="67" y="96"/>
                      <a:pt x="67" y="96"/>
                      <a:pt x="67" y="96"/>
                    </a:cubicBezTo>
                    <a:cubicBezTo>
                      <a:pt x="49" y="120"/>
                      <a:pt x="49" y="120"/>
                      <a:pt x="49" y="120"/>
                    </a:cubicBezTo>
                    <a:cubicBezTo>
                      <a:pt x="53" y="125"/>
                      <a:pt x="53" y="125"/>
                      <a:pt x="53" y="125"/>
                    </a:cubicBezTo>
                    <a:cubicBezTo>
                      <a:pt x="213" y="125"/>
                      <a:pt x="213" y="125"/>
                      <a:pt x="213" y="125"/>
                    </a:cubicBezTo>
                    <a:cubicBezTo>
                      <a:pt x="213" y="190"/>
                      <a:pt x="213" y="190"/>
                      <a:pt x="213" y="190"/>
                    </a:cubicBezTo>
                    <a:cubicBezTo>
                      <a:pt x="26" y="190"/>
                      <a:pt x="26" y="190"/>
                      <a:pt x="26" y="190"/>
                    </a:cubicBezTo>
                    <a:cubicBezTo>
                      <a:pt x="26" y="181"/>
                      <a:pt x="26" y="181"/>
                      <a:pt x="26" y="181"/>
                    </a:cubicBezTo>
                    <a:cubicBezTo>
                      <a:pt x="14" y="230"/>
                      <a:pt x="14" y="230"/>
                      <a:pt x="14" y="230"/>
                    </a:cubicBezTo>
                    <a:cubicBezTo>
                      <a:pt x="0" y="172"/>
                      <a:pt x="0" y="172"/>
                      <a:pt x="0" y="172"/>
                    </a:cubicBezTo>
                    <a:cubicBezTo>
                      <a:pt x="0" y="300"/>
                      <a:pt x="0" y="300"/>
                      <a:pt x="0" y="300"/>
                    </a:cubicBezTo>
                    <a:cubicBezTo>
                      <a:pt x="10" y="303"/>
                      <a:pt x="20" y="308"/>
                      <a:pt x="28" y="315"/>
                    </a:cubicBezTo>
                    <a:cubicBezTo>
                      <a:pt x="215" y="313"/>
                      <a:pt x="215" y="313"/>
                      <a:pt x="215" y="313"/>
                    </a:cubicBezTo>
                    <a:cubicBezTo>
                      <a:pt x="215" y="379"/>
                      <a:pt x="215" y="379"/>
                      <a:pt x="215" y="379"/>
                    </a:cubicBezTo>
                    <a:cubicBezTo>
                      <a:pt x="133" y="379"/>
                      <a:pt x="133" y="379"/>
                      <a:pt x="133" y="379"/>
                    </a:cubicBezTo>
                    <a:cubicBezTo>
                      <a:pt x="137" y="388"/>
                      <a:pt x="140" y="399"/>
                      <a:pt x="140" y="410"/>
                    </a:cubicBezTo>
                    <a:cubicBezTo>
                      <a:pt x="140" y="437"/>
                      <a:pt x="126" y="460"/>
                      <a:pt x="105" y="474"/>
                    </a:cubicBezTo>
                    <a:cubicBezTo>
                      <a:pt x="239" y="474"/>
                      <a:pt x="239" y="474"/>
                      <a:pt x="239" y="474"/>
                    </a:cubicBezTo>
                    <a:cubicBezTo>
                      <a:pt x="239" y="0"/>
                      <a:pt x="239" y="0"/>
                      <a:pt x="239" y="0"/>
                    </a:cubicBezTo>
                    <a:lnTo>
                      <a:pt x="0" y="0"/>
                    </a:lnTo>
                    <a:close/>
                    <a:moveTo>
                      <a:pt x="213" y="285"/>
                    </a:moveTo>
                    <a:cubicBezTo>
                      <a:pt x="26" y="285"/>
                      <a:pt x="26" y="285"/>
                      <a:pt x="26" y="285"/>
                    </a:cubicBezTo>
                    <a:cubicBezTo>
                      <a:pt x="26" y="219"/>
                      <a:pt x="26" y="219"/>
                      <a:pt x="26" y="219"/>
                    </a:cubicBezTo>
                    <a:cubicBezTo>
                      <a:pt x="213" y="219"/>
                      <a:pt x="213" y="219"/>
                      <a:pt x="213" y="219"/>
                    </a:cubicBezTo>
                    <a:lnTo>
                      <a:pt x="213"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76" name="Freeform 10"/>
              <p:cNvSpPr>
                <a:spLocks/>
              </p:cNvSpPr>
              <p:nvPr/>
            </p:nvSpPr>
            <p:spPr bwMode="auto">
              <a:xfrm>
                <a:off x="4720" y="1857"/>
                <a:ext cx="655" cy="944"/>
              </a:xfrm>
              <a:custGeom>
                <a:avLst/>
                <a:gdLst>
                  <a:gd name="T0" fmla="*/ 55 w 111"/>
                  <a:gd name="T1" fmla="*/ 0 h 160"/>
                  <a:gd name="T2" fmla="*/ 66 w 111"/>
                  <a:gd name="T3" fmla="*/ 44 h 160"/>
                  <a:gd name="T4" fmla="*/ 76 w 111"/>
                  <a:gd name="T5" fmla="*/ 50 h 160"/>
                  <a:gd name="T6" fmla="*/ 111 w 111"/>
                  <a:gd name="T7" fmla="*/ 40 h 160"/>
                  <a:gd name="T8" fmla="*/ 85 w 111"/>
                  <a:gd name="T9" fmla="*/ 75 h 160"/>
                  <a:gd name="T10" fmla="*/ 85 w 111"/>
                  <a:gd name="T11" fmla="*/ 84 h 160"/>
                  <a:gd name="T12" fmla="*/ 111 w 111"/>
                  <a:gd name="T13" fmla="*/ 120 h 160"/>
                  <a:gd name="T14" fmla="*/ 76 w 111"/>
                  <a:gd name="T15" fmla="*/ 109 h 160"/>
                  <a:gd name="T16" fmla="*/ 66 w 111"/>
                  <a:gd name="T17" fmla="*/ 115 h 160"/>
                  <a:gd name="T18" fmla="*/ 55 w 111"/>
                  <a:gd name="T19" fmla="*/ 160 h 160"/>
                  <a:gd name="T20" fmla="*/ 45 w 111"/>
                  <a:gd name="T21" fmla="*/ 115 h 160"/>
                  <a:gd name="T22" fmla="*/ 35 w 111"/>
                  <a:gd name="T23" fmla="*/ 109 h 160"/>
                  <a:gd name="T24" fmla="*/ 0 w 111"/>
                  <a:gd name="T25" fmla="*/ 120 h 160"/>
                  <a:gd name="T26" fmla="*/ 28 w 111"/>
                  <a:gd name="T27" fmla="*/ 84 h 160"/>
                  <a:gd name="T28" fmla="*/ 28 w 111"/>
                  <a:gd name="T29" fmla="*/ 75 h 160"/>
                  <a:gd name="T30" fmla="*/ 0 w 111"/>
                  <a:gd name="T31" fmla="*/ 40 h 160"/>
                  <a:gd name="T32" fmla="*/ 35 w 111"/>
                  <a:gd name="T33" fmla="*/ 50 h 160"/>
                  <a:gd name="T34" fmla="*/ 45 w 111"/>
                  <a:gd name="T35" fmla="*/ 44 h 160"/>
                  <a:gd name="T36" fmla="*/ 55 w 111"/>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160">
                    <a:moveTo>
                      <a:pt x="55" y="0"/>
                    </a:moveTo>
                    <a:cubicBezTo>
                      <a:pt x="66" y="44"/>
                      <a:pt x="66" y="44"/>
                      <a:pt x="66" y="44"/>
                    </a:cubicBezTo>
                    <a:cubicBezTo>
                      <a:pt x="68" y="49"/>
                      <a:pt x="72" y="52"/>
                      <a:pt x="76" y="50"/>
                    </a:cubicBezTo>
                    <a:cubicBezTo>
                      <a:pt x="111" y="40"/>
                      <a:pt x="111" y="40"/>
                      <a:pt x="111" y="40"/>
                    </a:cubicBezTo>
                    <a:cubicBezTo>
                      <a:pt x="85" y="75"/>
                      <a:pt x="85" y="75"/>
                      <a:pt x="85" y="75"/>
                    </a:cubicBezTo>
                    <a:cubicBezTo>
                      <a:pt x="82" y="78"/>
                      <a:pt x="82" y="81"/>
                      <a:pt x="85" y="84"/>
                    </a:cubicBezTo>
                    <a:cubicBezTo>
                      <a:pt x="111" y="120"/>
                      <a:pt x="111" y="120"/>
                      <a:pt x="111" y="120"/>
                    </a:cubicBezTo>
                    <a:cubicBezTo>
                      <a:pt x="76" y="109"/>
                      <a:pt x="76" y="109"/>
                      <a:pt x="76" y="109"/>
                    </a:cubicBezTo>
                    <a:cubicBezTo>
                      <a:pt x="72" y="108"/>
                      <a:pt x="68" y="111"/>
                      <a:pt x="66" y="115"/>
                    </a:cubicBezTo>
                    <a:cubicBezTo>
                      <a:pt x="55" y="160"/>
                      <a:pt x="55" y="160"/>
                      <a:pt x="55" y="160"/>
                    </a:cubicBezTo>
                    <a:cubicBezTo>
                      <a:pt x="45" y="115"/>
                      <a:pt x="45" y="115"/>
                      <a:pt x="45" y="115"/>
                    </a:cubicBezTo>
                    <a:cubicBezTo>
                      <a:pt x="43" y="111"/>
                      <a:pt x="40" y="108"/>
                      <a:pt x="35" y="109"/>
                    </a:cubicBezTo>
                    <a:cubicBezTo>
                      <a:pt x="0" y="120"/>
                      <a:pt x="0" y="120"/>
                      <a:pt x="0" y="120"/>
                    </a:cubicBezTo>
                    <a:cubicBezTo>
                      <a:pt x="28" y="84"/>
                      <a:pt x="28" y="84"/>
                      <a:pt x="28" y="84"/>
                    </a:cubicBezTo>
                    <a:cubicBezTo>
                      <a:pt x="29" y="81"/>
                      <a:pt x="29" y="78"/>
                      <a:pt x="28" y="75"/>
                    </a:cubicBezTo>
                    <a:cubicBezTo>
                      <a:pt x="0" y="40"/>
                      <a:pt x="0" y="40"/>
                      <a:pt x="0" y="40"/>
                    </a:cubicBezTo>
                    <a:cubicBezTo>
                      <a:pt x="35" y="50"/>
                      <a:pt x="35" y="50"/>
                      <a:pt x="35" y="50"/>
                    </a:cubicBezTo>
                    <a:cubicBezTo>
                      <a:pt x="40" y="52"/>
                      <a:pt x="43" y="49"/>
                      <a:pt x="45" y="44"/>
                    </a:cubicBez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77" name="Freeform 11"/>
              <p:cNvSpPr>
                <a:spLocks/>
              </p:cNvSpPr>
              <p:nvPr/>
            </p:nvSpPr>
            <p:spPr bwMode="auto">
              <a:xfrm>
                <a:off x="4472" y="2217"/>
                <a:ext cx="248" cy="354"/>
              </a:xfrm>
              <a:custGeom>
                <a:avLst/>
                <a:gdLst>
                  <a:gd name="T0" fmla="*/ 21 w 42"/>
                  <a:gd name="T1" fmla="*/ 0 h 60"/>
                  <a:gd name="T2" fmla="*/ 25 w 42"/>
                  <a:gd name="T3" fmla="*/ 17 h 60"/>
                  <a:gd name="T4" fmla="*/ 28 w 42"/>
                  <a:gd name="T5" fmla="*/ 19 h 60"/>
                  <a:gd name="T6" fmla="*/ 42 w 42"/>
                  <a:gd name="T7" fmla="*/ 15 h 60"/>
                  <a:gd name="T8" fmla="*/ 32 w 42"/>
                  <a:gd name="T9" fmla="*/ 28 h 60"/>
                  <a:gd name="T10" fmla="*/ 32 w 42"/>
                  <a:gd name="T11" fmla="*/ 32 h 60"/>
                  <a:gd name="T12" fmla="*/ 42 w 42"/>
                  <a:gd name="T13" fmla="*/ 45 h 60"/>
                  <a:gd name="T14" fmla="*/ 28 w 42"/>
                  <a:gd name="T15" fmla="*/ 41 h 60"/>
                  <a:gd name="T16" fmla="*/ 25 w 42"/>
                  <a:gd name="T17" fmla="*/ 43 h 60"/>
                  <a:gd name="T18" fmla="*/ 21 w 42"/>
                  <a:gd name="T19" fmla="*/ 60 h 60"/>
                  <a:gd name="T20" fmla="*/ 17 w 42"/>
                  <a:gd name="T21" fmla="*/ 43 h 60"/>
                  <a:gd name="T22" fmla="*/ 13 w 42"/>
                  <a:gd name="T23" fmla="*/ 41 h 60"/>
                  <a:gd name="T24" fmla="*/ 0 w 42"/>
                  <a:gd name="T25" fmla="*/ 45 h 60"/>
                  <a:gd name="T26" fmla="*/ 10 w 42"/>
                  <a:gd name="T27" fmla="*/ 32 h 60"/>
                  <a:gd name="T28" fmla="*/ 10 w 42"/>
                  <a:gd name="T29" fmla="*/ 28 h 60"/>
                  <a:gd name="T30" fmla="*/ 0 w 42"/>
                  <a:gd name="T31" fmla="*/ 15 h 60"/>
                  <a:gd name="T32" fmla="*/ 13 w 42"/>
                  <a:gd name="T33" fmla="*/ 19 h 60"/>
                  <a:gd name="T34" fmla="*/ 17 w 42"/>
                  <a:gd name="T35" fmla="*/ 17 h 60"/>
                  <a:gd name="T36" fmla="*/ 21 w 42"/>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21" y="0"/>
                    </a:moveTo>
                    <a:cubicBezTo>
                      <a:pt x="25" y="17"/>
                      <a:pt x="25" y="17"/>
                      <a:pt x="25" y="17"/>
                    </a:cubicBezTo>
                    <a:cubicBezTo>
                      <a:pt x="26" y="18"/>
                      <a:pt x="27" y="19"/>
                      <a:pt x="28" y="19"/>
                    </a:cubicBezTo>
                    <a:cubicBezTo>
                      <a:pt x="42" y="15"/>
                      <a:pt x="42" y="15"/>
                      <a:pt x="42" y="15"/>
                    </a:cubicBezTo>
                    <a:cubicBezTo>
                      <a:pt x="32" y="28"/>
                      <a:pt x="32" y="28"/>
                      <a:pt x="32" y="28"/>
                    </a:cubicBezTo>
                    <a:cubicBezTo>
                      <a:pt x="31" y="29"/>
                      <a:pt x="31" y="31"/>
                      <a:pt x="32" y="32"/>
                    </a:cubicBezTo>
                    <a:cubicBezTo>
                      <a:pt x="42" y="45"/>
                      <a:pt x="42" y="45"/>
                      <a:pt x="42" y="45"/>
                    </a:cubicBezTo>
                    <a:cubicBezTo>
                      <a:pt x="28" y="41"/>
                      <a:pt x="28" y="41"/>
                      <a:pt x="28" y="41"/>
                    </a:cubicBezTo>
                    <a:cubicBezTo>
                      <a:pt x="27" y="40"/>
                      <a:pt x="26" y="42"/>
                      <a:pt x="25" y="43"/>
                    </a:cubicBezTo>
                    <a:cubicBezTo>
                      <a:pt x="21" y="60"/>
                      <a:pt x="21" y="60"/>
                      <a:pt x="21" y="60"/>
                    </a:cubicBezTo>
                    <a:cubicBezTo>
                      <a:pt x="17" y="43"/>
                      <a:pt x="17" y="43"/>
                      <a:pt x="17" y="43"/>
                    </a:cubicBezTo>
                    <a:cubicBezTo>
                      <a:pt x="16" y="42"/>
                      <a:pt x="15" y="40"/>
                      <a:pt x="13" y="41"/>
                    </a:cubicBezTo>
                    <a:cubicBezTo>
                      <a:pt x="0" y="45"/>
                      <a:pt x="0" y="45"/>
                      <a:pt x="0" y="45"/>
                    </a:cubicBezTo>
                    <a:cubicBezTo>
                      <a:pt x="10" y="32"/>
                      <a:pt x="10" y="32"/>
                      <a:pt x="10" y="32"/>
                    </a:cubicBezTo>
                    <a:cubicBezTo>
                      <a:pt x="11" y="31"/>
                      <a:pt x="11" y="29"/>
                      <a:pt x="10" y="28"/>
                    </a:cubicBezTo>
                    <a:cubicBezTo>
                      <a:pt x="0" y="15"/>
                      <a:pt x="0" y="15"/>
                      <a:pt x="0" y="15"/>
                    </a:cubicBezTo>
                    <a:cubicBezTo>
                      <a:pt x="13" y="19"/>
                      <a:pt x="13" y="19"/>
                      <a:pt x="13" y="19"/>
                    </a:cubicBezTo>
                    <a:cubicBezTo>
                      <a:pt x="15" y="19"/>
                      <a:pt x="16" y="18"/>
                      <a:pt x="17" y="17"/>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78" name="Freeform 12"/>
              <p:cNvSpPr>
                <a:spLocks/>
              </p:cNvSpPr>
              <p:nvPr/>
            </p:nvSpPr>
            <p:spPr bwMode="auto">
              <a:xfrm>
                <a:off x="4596" y="2606"/>
                <a:ext cx="201" cy="195"/>
              </a:xfrm>
              <a:custGeom>
                <a:avLst/>
                <a:gdLst>
                  <a:gd name="T0" fmla="*/ 17 w 34"/>
                  <a:gd name="T1" fmla="*/ 0 h 33"/>
                  <a:gd name="T2" fmla="*/ 19 w 34"/>
                  <a:gd name="T3" fmla="*/ 8 h 33"/>
                  <a:gd name="T4" fmla="*/ 22 w 34"/>
                  <a:gd name="T5" fmla="*/ 10 h 33"/>
                  <a:gd name="T6" fmla="*/ 30 w 34"/>
                  <a:gd name="T7" fmla="*/ 6 h 33"/>
                  <a:gd name="T8" fmla="*/ 25 w 34"/>
                  <a:gd name="T9" fmla="*/ 13 h 33"/>
                  <a:gd name="T10" fmla="*/ 26 w 34"/>
                  <a:gd name="T11" fmla="*/ 17 h 33"/>
                  <a:gd name="T12" fmla="*/ 34 w 34"/>
                  <a:gd name="T13" fmla="*/ 21 h 33"/>
                  <a:gd name="T14" fmla="*/ 25 w 34"/>
                  <a:gd name="T15" fmla="*/ 21 h 33"/>
                  <a:gd name="T16" fmla="*/ 22 w 34"/>
                  <a:gd name="T17" fmla="*/ 24 h 33"/>
                  <a:gd name="T18" fmla="*/ 24 w 34"/>
                  <a:gd name="T19" fmla="*/ 33 h 33"/>
                  <a:gd name="T20" fmla="*/ 19 w 34"/>
                  <a:gd name="T21" fmla="*/ 26 h 33"/>
                  <a:gd name="T22" fmla="*/ 15 w 34"/>
                  <a:gd name="T23" fmla="*/ 26 h 33"/>
                  <a:gd name="T24" fmla="*/ 10 w 34"/>
                  <a:gd name="T25" fmla="*/ 33 h 33"/>
                  <a:gd name="T26" fmla="*/ 11 w 34"/>
                  <a:gd name="T27" fmla="*/ 24 h 33"/>
                  <a:gd name="T28" fmla="*/ 9 w 34"/>
                  <a:gd name="T29" fmla="*/ 21 h 33"/>
                  <a:gd name="T30" fmla="*/ 0 w 34"/>
                  <a:gd name="T31" fmla="*/ 21 h 33"/>
                  <a:gd name="T32" fmla="*/ 8 w 34"/>
                  <a:gd name="T33" fmla="*/ 17 h 33"/>
                  <a:gd name="T34" fmla="*/ 9 w 34"/>
                  <a:gd name="T35" fmla="*/ 13 h 33"/>
                  <a:gd name="T36" fmla="*/ 3 w 34"/>
                  <a:gd name="T37" fmla="*/ 6 h 33"/>
                  <a:gd name="T38" fmla="*/ 11 w 34"/>
                  <a:gd name="T39" fmla="*/ 10 h 33"/>
                  <a:gd name="T40" fmla="*/ 15 w 34"/>
                  <a:gd name="T41" fmla="*/ 8 h 33"/>
                  <a:gd name="T42" fmla="*/ 17 w 34"/>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3">
                    <a:moveTo>
                      <a:pt x="17" y="0"/>
                    </a:moveTo>
                    <a:cubicBezTo>
                      <a:pt x="19" y="8"/>
                      <a:pt x="19" y="8"/>
                      <a:pt x="19" y="8"/>
                    </a:cubicBezTo>
                    <a:cubicBezTo>
                      <a:pt x="19" y="10"/>
                      <a:pt x="21" y="11"/>
                      <a:pt x="22" y="10"/>
                    </a:cubicBezTo>
                    <a:cubicBezTo>
                      <a:pt x="30" y="6"/>
                      <a:pt x="30" y="6"/>
                      <a:pt x="30" y="6"/>
                    </a:cubicBezTo>
                    <a:cubicBezTo>
                      <a:pt x="25" y="13"/>
                      <a:pt x="25" y="13"/>
                      <a:pt x="25" y="13"/>
                    </a:cubicBezTo>
                    <a:cubicBezTo>
                      <a:pt x="24" y="15"/>
                      <a:pt x="24" y="16"/>
                      <a:pt x="26" y="17"/>
                    </a:cubicBezTo>
                    <a:cubicBezTo>
                      <a:pt x="34" y="21"/>
                      <a:pt x="34" y="21"/>
                      <a:pt x="34" y="21"/>
                    </a:cubicBezTo>
                    <a:cubicBezTo>
                      <a:pt x="25" y="21"/>
                      <a:pt x="25" y="21"/>
                      <a:pt x="25" y="21"/>
                    </a:cubicBezTo>
                    <a:cubicBezTo>
                      <a:pt x="23" y="21"/>
                      <a:pt x="22" y="22"/>
                      <a:pt x="22" y="24"/>
                    </a:cubicBezTo>
                    <a:cubicBezTo>
                      <a:pt x="24" y="33"/>
                      <a:pt x="24" y="33"/>
                      <a:pt x="24" y="33"/>
                    </a:cubicBezTo>
                    <a:cubicBezTo>
                      <a:pt x="19" y="26"/>
                      <a:pt x="19" y="26"/>
                      <a:pt x="19" y="26"/>
                    </a:cubicBezTo>
                    <a:cubicBezTo>
                      <a:pt x="18" y="24"/>
                      <a:pt x="16" y="24"/>
                      <a:pt x="15" y="26"/>
                    </a:cubicBezTo>
                    <a:cubicBezTo>
                      <a:pt x="10" y="33"/>
                      <a:pt x="10" y="33"/>
                      <a:pt x="10" y="33"/>
                    </a:cubicBezTo>
                    <a:cubicBezTo>
                      <a:pt x="11" y="24"/>
                      <a:pt x="11" y="24"/>
                      <a:pt x="11" y="24"/>
                    </a:cubicBezTo>
                    <a:cubicBezTo>
                      <a:pt x="12" y="22"/>
                      <a:pt x="11" y="21"/>
                      <a:pt x="9" y="21"/>
                    </a:cubicBezTo>
                    <a:cubicBezTo>
                      <a:pt x="0" y="21"/>
                      <a:pt x="0" y="21"/>
                      <a:pt x="0" y="21"/>
                    </a:cubicBezTo>
                    <a:cubicBezTo>
                      <a:pt x="8" y="17"/>
                      <a:pt x="8" y="17"/>
                      <a:pt x="8" y="17"/>
                    </a:cubicBezTo>
                    <a:cubicBezTo>
                      <a:pt x="10" y="16"/>
                      <a:pt x="10" y="15"/>
                      <a:pt x="9" y="13"/>
                    </a:cubicBezTo>
                    <a:cubicBezTo>
                      <a:pt x="3" y="6"/>
                      <a:pt x="3" y="6"/>
                      <a:pt x="3" y="6"/>
                    </a:cubicBezTo>
                    <a:cubicBezTo>
                      <a:pt x="11" y="10"/>
                      <a:pt x="11" y="10"/>
                      <a:pt x="11" y="10"/>
                    </a:cubicBezTo>
                    <a:cubicBezTo>
                      <a:pt x="13" y="11"/>
                      <a:pt x="15" y="10"/>
                      <a:pt x="15" y="8"/>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79" name="Rectangle 13"/>
              <p:cNvSpPr>
                <a:spLocks noChangeArrowheads="1"/>
              </p:cNvSpPr>
              <p:nvPr/>
            </p:nvSpPr>
            <p:spPr bwMode="auto">
              <a:xfrm>
                <a:off x="5830" y="1863"/>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0" name="Rectangle 14"/>
              <p:cNvSpPr>
                <a:spLocks noChangeArrowheads="1"/>
              </p:cNvSpPr>
              <p:nvPr/>
            </p:nvSpPr>
            <p:spPr bwMode="auto">
              <a:xfrm>
                <a:off x="5724" y="1863"/>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1" name="Rectangle 15"/>
              <p:cNvSpPr>
                <a:spLocks noChangeArrowheads="1"/>
              </p:cNvSpPr>
              <p:nvPr/>
            </p:nvSpPr>
            <p:spPr bwMode="auto">
              <a:xfrm>
                <a:off x="5617" y="1863"/>
                <a:ext cx="48"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2" name="Rectangle 16"/>
              <p:cNvSpPr>
                <a:spLocks noChangeArrowheads="1"/>
              </p:cNvSpPr>
              <p:nvPr/>
            </p:nvSpPr>
            <p:spPr bwMode="auto">
              <a:xfrm>
                <a:off x="5830" y="2424"/>
                <a:ext cx="47" cy="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3" name="Rectangle 17"/>
              <p:cNvSpPr>
                <a:spLocks noChangeArrowheads="1"/>
              </p:cNvSpPr>
              <p:nvPr/>
            </p:nvSpPr>
            <p:spPr bwMode="auto">
              <a:xfrm>
                <a:off x="5724" y="2424"/>
                <a:ext cx="47" cy="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4" name="Rectangle 18"/>
              <p:cNvSpPr>
                <a:spLocks noChangeArrowheads="1"/>
              </p:cNvSpPr>
              <p:nvPr/>
            </p:nvSpPr>
            <p:spPr bwMode="auto">
              <a:xfrm>
                <a:off x="5617" y="2424"/>
                <a:ext cx="48" cy="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5" name="Rectangle 19"/>
              <p:cNvSpPr>
                <a:spLocks noChangeArrowheads="1"/>
              </p:cNvSpPr>
              <p:nvPr/>
            </p:nvSpPr>
            <p:spPr bwMode="auto">
              <a:xfrm>
                <a:off x="5830" y="2984"/>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6" name="Rectangle 20"/>
              <p:cNvSpPr>
                <a:spLocks noChangeArrowheads="1"/>
              </p:cNvSpPr>
              <p:nvPr/>
            </p:nvSpPr>
            <p:spPr bwMode="auto">
              <a:xfrm>
                <a:off x="5724" y="2984"/>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7" name="Rectangle 21"/>
              <p:cNvSpPr>
                <a:spLocks noChangeArrowheads="1"/>
              </p:cNvSpPr>
              <p:nvPr/>
            </p:nvSpPr>
            <p:spPr bwMode="auto">
              <a:xfrm>
                <a:off x="5617" y="2984"/>
                <a:ext cx="48"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8" name="Rectangle 22"/>
              <p:cNvSpPr>
                <a:spLocks noChangeArrowheads="1"/>
              </p:cNvSpPr>
              <p:nvPr/>
            </p:nvSpPr>
            <p:spPr bwMode="auto">
              <a:xfrm>
                <a:off x="5830" y="3539"/>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89" name="Rectangle 23"/>
              <p:cNvSpPr>
                <a:spLocks noChangeArrowheads="1"/>
              </p:cNvSpPr>
              <p:nvPr/>
            </p:nvSpPr>
            <p:spPr bwMode="auto">
              <a:xfrm>
                <a:off x="5724" y="3539"/>
                <a:ext cx="47"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90" name="Freeform 24"/>
              <p:cNvSpPr>
                <a:spLocks/>
              </p:cNvSpPr>
              <p:nvPr/>
            </p:nvSpPr>
            <p:spPr bwMode="auto">
              <a:xfrm>
                <a:off x="5617" y="3539"/>
                <a:ext cx="48" cy="212"/>
              </a:xfrm>
              <a:custGeom>
                <a:avLst/>
                <a:gdLst>
                  <a:gd name="T0" fmla="*/ 8 w 8"/>
                  <a:gd name="T1" fmla="*/ 36 h 36"/>
                  <a:gd name="T2" fmla="*/ 8 w 8"/>
                  <a:gd name="T3" fmla="*/ 0 h 36"/>
                  <a:gd name="T4" fmla="*/ 0 w 8"/>
                  <a:gd name="T5" fmla="*/ 0 h 36"/>
                  <a:gd name="T6" fmla="*/ 0 w 8"/>
                  <a:gd name="T7" fmla="*/ 28 h 36"/>
                  <a:gd name="T8" fmla="*/ 8 w 8"/>
                  <a:gd name="T9" fmla="*/ 36 h 36"/>
                </a:gdLst>
                <a:ahLst/>
                <a:cxnLst>
                  <a:cxn ang="0">
                    <a:pos x="T0" y="T1"/>
                  </a:cxn>
                  <a:cxn ang="0">
                    <a:pos x="T2" y="T3"/>
                  </a:cxn>
                  <a:cxn ang="0">
                    <a:pos x="T4" y="T5"/>
                  </a:cxn>
                  <a:cxn ang="0">
                    <a:pos x="T6" y="T7"/>
                  </a:cxn>
                  <a:cxn ang="0">
                    <a:pos x="T8" y="T9"/>
                  </a:cxn>
                </a:cxnLst>
                <a:rect l="0" t="0" r="r" b="b"/>
                <a:pathLst>
                  <a:path w="8" h="36">
                    <a:moveTo>
                      <a:pt x="8" y="36"/>
                    </a:moveTo>
                    <a:cubicBezTo>
                      <a:pt x="8" y="0"/>
                      <a:pt x="8" y="0"/>
                      <a:pt x="8" y="0"/>
                    </a:cubicBezTo>
                    <a:cubicBezTo>
                      <a:pt x="0" y="0"/>
                      <a:pt x="0" y="0"/>
                      <a:pt x="0" y="0"/>
                    </a:cubicBezTo>
                    <a:cubicBezTo>
                      <a:pt x="0" y="28"/>
                      <a:pt x="0" y="28"/>
                      <a:pt x="0" y="28"/>
                    </a:cubicBezTo>
                    <a:cubicBezTo>
                      <a:pt x="3" y="30"/>
                      <a:pt x="5" y="33"/>
                      <a:pt x="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91" name="Freeform 25"/>
              <p:cNvSpPr>
                <a:spLocks/>
              </p:cNvSpPr>
              <p:nvPr/>
            </p:nvSpPr>
            <p:spPr bwMode="auto">
              <a:xfrm>
                <a:off x="3911" y="3433"/>
                <a:ext cx="1801" cy="985"/>
              </a:xfrm>
              <a:custGeom>
                <a:avLst/>
                <a:gdLst>
                  <a:gd name="T0" fmla="*/ 241 w 305"/>
                  <a:gd name="T1" fmla="*/ 39 h 167"/>
                  <a:gd name="T2" fmla="*/ 220 w 305"/>
                  <a:gd name="T3" fmla="*/ 42 h 167"/>
                  <a:gd name="T4" fmla="*/ 148 w 305"/>
                  <a:gd name="T5" fmla="*/ 0 h 167"/>
                  <a:gd name="T6" fmla="*/ 68 w 305"/>
                  <a:gd name="T7" fmla="*/ 62 h 167"/>
                  <a:gd name="T8" fmla="*/ 53 w 305"/>
                  <a:gd name="T9" fmla="*/ 60 h 167"/>
                  <a:gd name="T10" fmla="*/ 0 w 305"/>
                  <a:gd name="T11" fmla="*/ 113 h 167"/>
                  <a:gd name="T12" fmla="*/ 53 w 305"/>
                  <a:gd name="T13" fmla="*/ 167 h 167"/>
                  <a:gd name="T14" fmla="*/ 241 w 305"/>
                  <a:gd name="T15" fmla="*/ 167 h 167"/>
                  <a:gd name="T16" fmla="*/ 305 w 305"/>
                  <a:gd name="T17" fmla="*/ 103 h 167"/>
                  <a:gd name="T18" fmla="*/ 241 w 305"/>
                  <a:gd name="T19" fmla="*/ 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167">
                    <a:moveTo>
                      <a:pt x="241" y="39"/>
                    </a:moveTo>
                    <a:cubicBezTo>
                      <a:pt x="234" y="39"/>
                      <a:pt x="227" y="40"/>
                      <a:pt x="220" y="42"/>
                    </a:cubicBezTo>
                    <a:cubicBezTo>
                      <a:pt x="206" y="17"/>
                      <a:pt x="179" y="0"/>
                      <a:pt x="148" y="0"/>
                    </a:cubicBezTo>
                    <a:cubicBezTo>
                      <a:pt x="110" y="0"/>
                      <a:pt x="77" y="26"/>
                      <a:pt x="68" y="62"/>
                    </a:cubicBezTo>
                    <a:cubicBezTo>
                      <a:pt x="63" y="61"/>
                      <a:pt x="58" y="60"/>
                      <a:pt x="53" y="60"/>
                    </a:cubicBezTo>
                    <a:cubicBezTo>
                      <a:pt x="24" y="60"/>
                      <a:pt x="0" y="84"/>
                      <a:pt x="0" y="113"/>
                    </a:cubicBezTo>
                    <a:cubicBezTo>
                      <a:pt x="0" y="143"/>
                      <a:pt x="24" y="167"/>
                      <a:pt x="53" y="167"/>
                    </a:cubicBezTo>
                    <a:cubicBezTo>
                      <a:pt x="241" y="167"/>
                      <a:pt x="241" y="167"/>
                      <a:pt x="241" y="167"/>
                    </a:cubicBezTo>
                    <a:cubicBezTo>
                      <a:pt x="277" y="167"/>
                      <a:pt x="305" y="138"/>
                      <a:pt x="305" y="103"/>
                    </a:cubicBezTo>
                    <a:cubicBezTo>
                      <a:pt x="305" y="67"/>
                      <a:pt x="277" y="39"/>
                      <a:pt x="241" y="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grpSp>
        <p:sp>
          <p:nvSpPr>
            <p:cNvPr id="144" name="Rectangle 143"/>
            <p:cNvSpPr/>
            <p:nvPr/>
          </p:nvSpPr>
          <p:spPr>
            <a:xfrm>
              <a:off x="1420450" y="1622243"/>
              <a:ext cx="2296871" cy="1289281"/>
            </a:xfrm>
            <a:prstGeom prst="rect">
              <a:avLst/>
            </a:prstGeom>
          </p:spPr>
          <p:txBody>
            <a:bodyPr wrap="square">
              <a:spAutoFit/>
            </a:bodyPr>
            <a:lstStyle/>
            <a:p>
              <a:pPr algn="ctr" defTabSz="699157" fontAlgn="base">
                <a:lnSpc>
                  <a:spcPct val="90000"/>
                </a:lnSpc>
                <a:spcBef>
                  <a:spcPct val="0"/>
                </a:spcBef>
                <a:spcAft>
                  <a:spcPct val="0"/>
                </a:spcAft>
                <a:defRPr/>
              </a:pPr>
              <a:r>
                <a:rPr lang="en-US" sz="2059" dirty="0">
                  <a:solidFill>
                    <a:srgbClr val="FFFFFF"/>
                  </a:solidFill>
                  <a:latin typeface="Segoe UI"/>
                  <a:ea typeface="Segoe UI" pitchFamily="34" charset="0"/>
                  <a:cs typeface="Segoe UI" pitchFamily="34" charset="0"/>
                </a:rPr>
                <a:t>Transform the Data Center</a:t>
              </a:r>
            </a:p>
          </p:txBody>
        </p:sp>
      </p:grpSp>
      <p:grpSp>
        <p:nvGrpSpPr>
          <p:cNvPr id="15" name="Group 14"/>
          <p:cNvGrpSpPr/>
          <p:nvPr/>
        </p:nvGrpSpPr>
        <p:grpSpPr>
          <a:xfrm>
            <a:off x="3259483" y="1007335"/>
            <a:ext cx="2790911" cy="4048887"/>
            <a:chOff x="4395895" y="1347055"/>
            <a:chExt cx="3795833" cy="5506768"/>
          </a:xfrm>
        </p:grpSpPr>
        <p:grpSp>
          <p:nvGrpSpPr>
            <p:cNvPr id="10" name="Group 9"/>
            <p:cNvGrpSpPr/>
            <p:nvPr/>
          </p:nvGrpSpPr>
          <p:grpSpPr>
            <a:xfrm>
              <a:off x="4407777" y="1795314"/>
              <a:ext cx="3783951" cy="5058509"/>
              <a:chOff x="4407520" y="1651458"/>
              <a:chExt cx="3784487" cy="5059227"/>
            </a:xfrm>
          </p:grpSpPr>
          <p:grpSp>
            <p:nvGrpSpPr>
              <p:cNvPr id="4" name="Group 3"/>
              <p:cNvGrpSpPr/>
              <p:nvPr/>
            </p:nvGrpSpPr>
            <p:grpSpPr>
              <a:xfrm>
                <a:off x="4517396" y="1651458"/>
                <a:ext cx="3674611" cy="5028619"/>
                <a:chOff x="4517396" y="1651458"/>
                <a:chExt cx="3674611" cy="5028619"/>
              </a:xfrm>
            </p:grpSpPr>
            <p:sp>
              <p:nvSpPr>
                <p:cNvPr id="9" name="Rectangle 8"/>
                <p:cNvSpPr/>
                <p:nvPr/>
              </p:nvSpPr>
              <p:spPr>
                <a:xfrm>
                  <a:off x="5160372" y="3118004"/>
                  <a:ext cx="3031635" cy="3562073"/>
                </a:xfrm>
                <a:prstGeom prst="rect">
                  <a:avLst/>
                </a:prstGeom>
              </p:spPr>
              <p:txBody>
                <a:bodyPr wrap="square">
                  <a:spAutoFit/>
                </a:bodyPr>
                <a:lstStyle/>
                <a:p>
                  <a:pPr marL="127235" indent="-127235" defTabSz="399861">
                    <a:lnSpc>
                      <a:spcPct val="90000"/>
                    </a:lnSpc>
                    <a:spcBef>
                      <a:spcPct val="0"/>
                    </a:spcBef>
                    <a:spcAft>
                      <a:spcPts val="1765"/>
                    </a:spcAft>
                    <a:buFont typeface="Arial" panose="020B0604020202020204" pitchFamily="34" charset="0"/>
                    <a:buChar char="•"/>
                    <a:defRPr/>
                  </a:pPr>
                  <a:r>
                    <a:rPr lang="en-US" sz="1324" kern="1200" dirty="0">
                      <a:solidFill>
                        <a:srgbClr val="505050"/>
                      </a:solidFill>
                      <a:latin typeface="Segoe UI"/>
                      <a:ea typeface="+mn-ea"/>
                      <a:cs typeface="+mn-cs"/>
                    </a:rPr>
                    <a:t>Enterprise Web &amp; LOB Apps - PHP, Java</a:t>
                  </a:r>
                </a:p>
                <a:p>
                  <a:pPr marL="127235" indent="-127235" defTabSz="399861">
                    <a:lnSpc>
                      <a:spcPct val="90000"/>
                    </a:lnSpc>
                    <a:spcBef>
                      <a:spcPct val="0"/>
                    </a:spcBef>
                    <a:spcAft>
                      <a:spcPts val="1765"/>
                    </a:spcAft>
                    <a:buFont typeface="Arial" panose="020B0604020202020204" pitchFamily="34" charset="0"/>
                    <a:buChar char="•"/>
                    <a:defRPr/>
                  </a:pPr>
                  <a:r>
                    <a:rPr lang="en-US" sz="1324" kern="1200" dirty="0">
                      <a:solidFill>
                        <a:srgbClr val="505050"/>
                      </a:solidFill>
                      <a:latin typeface="Segoe UI"/>
                      <a:ea typeface="+mn-ea"/>
                      <a:cs typeface="+mn-cs"/>
                    </a:rPr>
                    <a:t>Apps Dev/Test  - Linux, Java and others</a:t>
                  </a:r>
                </a:p>
                <a:p>
                  <a:pPr marL="127235" indent="-127235" defTabSz="399861">
                    <a:lnSpc>
                      <a:spcPct val="90000"/>
                    </a:lnSpc>
                    <a:spcBef>
                      <a:spcPct val="0"/>
                    </a:spcBef>
                    <a:spcAft>
                      <a:spcPts val="1765"/>
                    </a:spcAft>
                    <a:buFont typeface="Arial" panose="020B0604020202020204" pitchFamily="34" charset="0"/>
                    <a:buChar char="•"/>
                    <a:defRPr/>
                  </a:pPr>
                  <a:r>
                    <a:rPr lang="en-US" sz="1324" kern="1200" dirty="0">
                      <a:solidFill>
                        <a:srgbClr val="505050"/>
                      </a:solidFill>
                      <a:latin typeface="Segoe UI"/>
                      <a:ea typeface="+mn-ea"/>
                      <a:cs typeface="+mn-cs"/>
                    </a:rPr>
                    <a:t>Dev Ops agility with OSS</a:t>
                  </a:r>
                  <a:br>
                    <a:rPr lang="en-US" sz="1324" kern="1200" dirty="0">
                      <a:solidFill>
                        <a:srgbClr val="505050"/>
                      </a:solidFill>
                      <a:latin typeface="Segoe UI"/>
                      <a:ea typeface="+mn-ea"/>
                      <a:cs typeface="+mn-cs"/>
                    </a:rPr>
                  </a:br>
                  <a:r>
                    <a:rPr lang="en-US" sz="1324" kern="1200" dirty="0">
                      <a:solidFill>
                        <a:srgbClr val="505050"/>
                      </a:solidFill>
                      <a:latin typeface="Segoe UI"/>
                      <a:ea typeface="+mn-ea"/>
                      <a:cs typeface="+mn-cs"/>
                    </a:rPr>
                    <a:t>- Puppet, Chef, Docker</a:t>
                  </a:r>
                </a:p>
                <a:p>
                  <a:pPr marL="127235" indent="-127235" defTabSz="399861">
                    <a:lnSpc>
                      <a:spcPct val="90000"/>
                    </a:lnSpc>
                    <a:spcBef>
                      <a:spcPct val="0"/>
                    </a:spcBef>
                    <a:spcAft>
                      <a:spcPts val="1765"/>
                    </a:spcAft>
                    <a:buFont typeface="Arial" panose="020B0604020202020204" pitchFamily="34" charset="0"/>
                    <a:buChar char="•"/>
                    <a:defRPr/>
                  </a:pPr>
                  <a:r>
                    <a:rPr lang="en-US" sz="1324" kern="1200" dirty="0">
                      <a:solidFill>
                        <a:srgbClr val="505050"/>
                      </a:solidFill>
                      <a:latin typeface="Segoe UI"/>
                      <a:ea typeface="+mn-ea"/>
                      <a:cs typeface="+mn-cs"/>
                    </a:rPr>
                    <a:t>ISV Solutions from Marketplace - horizontal and vertical using open source</a:t>
                  </a:r>
                </a:p>
              </p:txBody>
            </p:sp>
            <p:grpSp>
              <p:nvGrpSpPr>
                <p:cNvPr id="129" name="Group 128"/>
                <p:cNvGrpSpPr/>
                <p:nvPr/>
              </p:nvGrpSpPr>
              <p:grpSpPr>
                <a:xfrm>
                  <a:off x="4517396" y="1651458"/>
                  <a:ext cx="1649071" cy="1253640"/>
                  <a:chOff x="6078538" y="2979738"/>
                  <a:chExt cx="5965826" cy="4067175"/>
                </a:xfrm>
                <a:solidFill>
                  <a:schemeClr val="bg1"/>
                </a:solidFill>
              </p:grpSpPr>
              <p:sp>
                <p:nvSpPr>
                  <p:cNvPr id="130" name="Freeform 8"/>
                  <p:cNvSpPr>
                    <a:spLocks noEditPoints="1"/>
                  </p:cNvSpPr>
                  <p:nvPr/>
                </p:nvSpPr>
                <p:spPr bwMode="auto">
                  <a:xfrm>
                    <a:off x="9240839" y="2979738"/>
                    <a:ext cx="2803525" cy="4019550"/>
                  </a:xfrm>
                  <a:custGeom>
                    <a:avLst/>
                    <a:gdLst>
                      <a:gd name="T0" fmla="*/ 606 w 660"/>
                      <a:gd name="T1" fmla="*/ 736 h 946"/>
                      <a:gd name="T2" fmla="*/ 371 w 660"/>
                      <a:gd name="T3" fmla="*/ 342 h 946"/>
                      <a:gd name="T4" fmla="*/ 371 w 660"/>
                      <a:gd name="T5" fmla="*/ 73 h 946"/>
                      <a:gd name="T6" fmla="*/ 372 w 660"/>
                      <a:gd name="T7" fmla="*/ 73 h 946"/>
                      <a:gd name="T8" fmla="*/ 408 w 660"/>
                      <a:gd name="T9" fmla="*/ 36 h 946"/>
                      <a:gd name="T10" fmla="*/ 372 w 660"/>
                      <a:gd name="T11" fmla="*/ 0 h 946"/>
                      <a:gd name="T12" fmla="*/ 59 w 660"/>
                      <a:gd name="T13" fmla="*/ 0 h 946"/>
                      <a:gd name="T14" fmla="*/ 22 w 660"/>
                      <a:gd name="T15" fmla="*/ 36 h 946"/>
                      <a:gd name="T16" fmla="*/ 58 w 660"/>
                      <a:gd name="T17" fmla="*/ 73 h 946"/>
                      <a:gd name="T18" fmla="*/ 58 w 660"/>
                      <a:gd name="T19" fmla="*/ 342 h 946"/>
                      <a:gd name="T20" fmla="*/ 0 w 660"/>
                      <a:gd name="T21" fmla="*/ 440 h 946"/>
                      <a:gd name="T22" fmla="*/ 49 w 660"/>
                      <a:gd name="T23" fmla="*/ 440 h 946"/>
                      <a:gd name="T24" fmla="*/ 98 w 660"/>
                      <a:gd name="T25" fmla="*/ 491 h 946"/>
                      <a:gd name="T26" fmla="*/ 98 w 660"/>
                      <a:gd name="T27" fmla="*/ 592 h 946"/>
                      <a:gd name="T28" fmla="*/ 419 w 660"/>
                      <a:gd name="T29" fmla="*/ 592 h 946"/>
                      <a:gd name="T30" fmla="*/ 518 w 660"/>
                      <a:gd name="T31" fmla="*/ 762 h 946"/>
                      <a:gd name="T32" fmla="*/ 453 w 660"/>
                      <a:gd name="T33" fmla="*/ 867 h 946"/>
                      <a:gd name="T34" fmla="*/ 98 w 660"/>
                      <a:gd name="T35" fmla="*/ 867 h 946"/>
                      <a:gd name="T36" fmla="*/ 98 w 660"/>
                      <a:gd name="T37" fmla="*/ 921 h 946"/>
                      <a:gd name="T38" fmla="*/ 91 w 660"/>
                      <a:gd name="T39" fmla="*/ 946 h 946"/>
                      <a:gd name="T40" fmla="*/ 485 w 660"/>
                      <a:gd name="T41" fmla="*/ 946 h 946"/>
                      <a:gd name="T42" fmla="*/ 606 w 660"/>
                      <a:gd name="T43" fmla="*/ 736 h 946"/>
                      <a:gd name="T44" fmla="*/ 203 w 660"/>
                      <a:gd name="T45" fmla="*/ 304 h 946"/>
                      <a:gd name="T46" fmla="*/ 163 w 660"/>
                      <a:gd name="T47" fmla="*/ 264 h 946"/>
                      <a:gd name="T48" fmla="*/ 203 w 660"/>
                      <a:gd name="T49" fmla="*/ 224 h 946"/>
                      <a:gd name="T50" fmla="*/ 243 w 660"/>
                      <a:gd name="T51" fmla="*/ 264 h 946"/>
                      <a:gd name="T52" fmla="*/ 203 w 660"/>
                      <a:gd name="T53" fmla="*/ 304 h 946"/>
                      <a:gd name="T54" fmla="*/ 250 w 660"/>
                      <a:gd name="T55" fmla="*/ 199 h 946"/>
                      <a:gd name="T56" fmla="*/ 220 w 660"/>
                      <a:gd name="T57" fmla="*/ 169 h 946"/>
                      <a:gd name="T58" fmla="*/ 250 w 660"/>
                      <a:gd name="T59" fmla="*/ 140 h 946"/>
                      <a:gd name="T60" fmla="*/ 279 w 660"/>
                      <a:gd name="T61" fmla="*/ 169 h 946"/>
                      <a:gd name="T62" fmla="*/ 250 w 660"/>
                      <a:gd name="T63" fmla="*/ 199 h 946"/>
                      <a:gd name="T64" fmla="*/ 319 w 660"/>
                      <a:gd name="T65" fmla="*/ 551 h 946"/>
                      <a:gd name="T66" fmla="*/ 264 w 660"/>
                      <a:gd name="T67" fmla="*/ 497 h 946"/>
                      <a:gd name="T68" fmla="*/ 319 w 660"/>
                      <a:gd name="T69" fmla="*/ 442 h 946"/>
                      <a:gd name="T70" fmla="*/ 374 w 660"/>
                      <a:gd name="T71" fmla="*/ 497 h 946"/>
                      <a:gd name="T72" fmla="*/ 319 w 660"/>
                      <a:gd name="T73" fmla="*/ 551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0" h="946">
                        <a:moveTo>
                          <a:pt x="606" y="736"/>
                        </a:moveTo>
                        <a:cubicBezTo>
                          <a:pt x="371" y="342"/>
                          <a:pt x="371" y="342"/>
                          <a:pt x="371" y="342"/>
                        </a:cubicBezTo>
                        <a:cubicBezTo>
                          <a:pt x="371" y="73"/>
                          <a:pt x="371" y="73"/>
                          <a:pt x="371" y="73"/>
                        </a:cubicBezTo>
                        <a:cubicBezTo>
                          <a:pt x="372" y="73"/>
                          <a:pt x="372" y="73"/>
                          <a:pt x="372" y="73"/>
                        </a:cubicBezTo>
                        <a:cubicBezTo>
                          <a:pt x="392" y="73"/>
                          <a:pt x="408" y="56"/>
                          <a:pt x="408" y="36"/>
                        </a:cubicBezTo>
                        <a:cubicBezTo>
                          <a:pt x="408" y="16"/>
                          <a:pt x="392" y="0"/>
                          <a:pt x="372" y="0"/>
                        </a:cubicBezTo>
                        <a:cubicBezTo>
                          <a:pt x="59" y="0"/>
                          <a:pt x="59" y="0"/>
                          <a:pt x="59" y="0"/>
                        </a:cubicBezTo>
                        <a:cubicBezTo>
                          <a:pt x="39" y="0"/>
                          <a:pt x="22" y="16"/>
                          <a:pt x="22" y="36"/>
                        </a:cubicBezTo>
                        <a:cubicBezTo>
                          <a:pt x="22" y="56"/>
                          <a:pt x="38" y="72"/>
                          <a:pt x="58" y="73"/>
                        </a:cubicBezTo>
                        <a:cubicBezTo>
                          <a:pt x="58" y="342"/>
                          <a:pt x="58" y="342"/>
                          <a:pt x="58" y="342"/>
                        </a:cubicBezTo>
                        <a:cubicBezTo>
                          <a:pt x="0" y="440"/>
                          <a:pt x="0" y="440"/>
                          <a:pt x="0" y="440"/>
                        </a:cubicBezTo>
                        <a:cubicBezTo>
                          <a:pt x="49" y="440"/>
                          <a:pt x="49" y="440"/>
                          <a:pt x="49" y="440"/>
                        </a:cubicBezTo>
                        <a:cubicBezTo>
                          <a:pt x="76" y="440"/>
                          <a:pt x="98" y="462"/>
                          <a:pt x="98" y="491"/>
                        </a:cubicBezTo>
                        <a:cubicBezTo>
                          <a:pt x="98" y="592"/>
                          <a:pt x="98" y="592"/>
                          <a:pt x="98" y="592"/>
                        </a:cubicBezTo>
                        <a:cubicBezTo>
                          <a:pt x="419" y="592"/>
                          <a:pt x="419" y="592"/>
                          <a:pt x="419" y="592"/>
                        </a:cubicBezTo>
                        <a:cubicBezTo>
                          <a:pt x="518" y="762"/>
                          <a:pt x="518" y="762"/>
                          <a:pt x="518" y="762"/>
                        </a:cubicBezTo>
                        <a:cubicBezTo>
                          <a:pt x="547" y="809"/>
                          <a:pt x="511" y="867"/>
                          <a:pt x="453" y="867"/>
                        </a:cubicBezTo>
                        <a:cubicBezTo>
                          <a:pt x="98" y="867"/>
                          <a:pt x="98" y="867"/>
                          <a:pt x="98" y="867"/>
                        </a:cubicBezTo>
                        <a:cubicBezTo>
                          <a:pt x="98" y="921"/>
                          <a:pt x="98" y="921"/>
                          <a:pt x="98" y="921"/>
                        </a:cubicBezTo>
                        <a:cubicBezTo>
                          <a:pt x="98" y="930"/>
                          <a:pt x="95" y="939"/>
                          <a:pt x="91" y="946"/>
                        </a:cubicBezTo>
                        <a:cubicBezTo>
                          <a:pt x="485" y="946"/>
                          <a:pt x="485" y="946"/>
                          <a:pt x="485" y="946"/>
                        </a:cubicBezTo>
                        <a:cubicBezTo>
                          <a:pt x="592" y="946"/>
                          <a:pt x="660" y="830"/>
                          <a:pt x="606" y="736"/>
                        </a:cubicBezTo>
                        <a:close/>
                        <a:moveTo>
                          <a:pt x="203" y="304"/>
                        </a:moveTo>
                        <a:cubicBezTo>
                          <a:pt x="181" y="304"/>
                          <a:pt x="163" y="286"/>
                          <a:pt x="163" y="264"/>
                        </a:cubicBezTo>
                        <a:cubicBezTo>
                          <a:pt x="163" y="242"/>
                          <a:pt x="181" y="224"/>
                          <a:pt x="203" y="224"/>
                        </a:cubicBezTo>
                        <a:cubicBezTo>
                          <a:pt x="226" y="224"/>
                          <a:pt x="243" y="242"/>
                          <a:pt x="243" y="264"/>
                        </a:cubicBezTo>
                        <a:cubicBezTo>
                          <a:pt x="243" y="286"/>
                          <a:pt x="226" y="304"/>
                          <a:pt x="203" y="304"/>
                        </a:cubicBezTo>
                        <a:close/>
                        <a:moveTo>
                          <a:pt x="250" y="199"/>
                        </a:moveTo>
                        <a:cubicBezTo>
                          <a:pt x="233" y="199"/>
                          <a:pt x="220" y="186"/>
                          <a:pt x="220" y="169"/>
                        </a:cubicBezTo>
                        <a:cubicBezTo>
                          <a:pt x="220" y="153"/>
                          <a:pt x="233" y="140"/>
                          <a:pt x="250" y="140"/>
                        </a:cubicBezTo>
                        <a:cubicBezTo>
                          <a:pt x="266" y="140"/>
                          <a:pt x="279" y="153"/>
                          <a:pt x="279" y="169"/>
                        </a:cubicBezTo>
                        <a:cubicBezTo>
                          <a:pt x="279" y="186"/>
                          <a:pt x="266" y="199"/>
                          <a:pt x="250" y="199"/>
                        </a:cubicBezTo>
                        <a:close/>
                        <a:moveTo>
                          <a:pt x="319" y="551"/>
                        </a:moveTo>
                        <a:cubicBezTo>
                          <a:pt x="289" y="551"/>
                          <a:pt x="264" y="527"/>
                          <a:pt x="264" y="497"/>
                        </a:cubicBezTo>
                        <a:cubicBezTo>
                          <a:pt x="264" y="467"/>
                          <a:pt x="289" y="442"/>
                          <a:pt x="319" y="442"/>
                        </a:cubicBezTo>
                        <a:cubicBezTo>
                          <a:pt x="349" y="442"/>
                          <a:pt x="374" y="467"/>
                          <a:pt x="374" y="497"/>
                        </a:cubicBezTo>
                        <a:cubicBezTo>
                          <a:pt x="374" y="527"/>
                          <a:pt x="349" y="551"/>
                          <a:pt x="319" y="5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31" name="Freeform 9"/>
                  <p:cNvSpPr>
                    <a:spLocks noEditPoints="1"/>
                  </p:cNvSpPr>
                  <p:nvPr/>
                </p:nvSpPr>
                <p:spPr bwMode="auto">
                  <a:xfrm>
                    <a:off x="6604001" y="5133976"/>
                    <a:ext cx="2738438" cy="288925"/>
                  </a:xfrm>
                  <a:custGeom>
                    <a:avLst/>
                    <a:gdLst>
                      <a:gd name="T0" fmla="*/ 0 w 1725"/>
                      <a:gd name="T1" fmla="*/ 0 h 182"/>
                      <a:gd name="T2" fmla="*/ 0 w 1725"/>
                      <a:gd name="T3" fmla="*/ 182 h 182"/>
                      <a:gd name="T4" fmla="*/ 1725 w 1725"/>
                      <a:gd name="T5" fmla="*/ 182 h 182"/>
                      <a:gd name="T6" fmla="*/ 1725 w 1725"/>
                      <a:gd name="T7" fmla="*/ 0 h 182"/>
                      <a:gd name="T8" fmla="*/ 0 w 1725"/>
                      <a:gd name="T9" fmla="*/ 0 h 182"/>
                      <a:gd name="T10" fmla="*/ 1453 w 1725"/>
                      <a:gd name="T11" fmla="*/ 128 h 182"/>
                      <a:gd name="T12" fmla="*/ 1378 w 1725"/>
                      <a:gd name="T13" fmla="*/ 128 h 182"/>
                      <a:gd name="T14" fmla="*/ 1378 w 1725"/>
                      <a:gd name="T15" fmla="*/ 53 h 182"/>
                      <a:gd name="T16" fmla="*/ 1453 w 1725"/>
                      <a:gd name="T17" fmla="*/ 53 h 182"/>
                      <a:gd name="T18" fmla="*/ 1453 w 1725"/>
                      <a:gd name="T19" fmla="*/ 128 h 182"/>
                      <a:gd name="T20" fmla="*/ 1565 w 1725"/>
                      <a:gd name="T21" fmla="*/ 128 h 182"/>
                      <a:gd name="T22" fmla="*/ 1490 w 1725"/>
                      <a:gd name="T23" fmla="*/ 128 h 182"/>
                      <a:gd name="T24" fmla="*/ 1490 w 1725"/>
                      <a:gd name="T25" fmla="*/ 53 h 182"/>
                      <a:gd name="T26" fmla="*/ 1565 w 1725"/>
                      <a:gd name="T27" fmla="*/ 53 h 182"/>
                      <a:gd name="T28" fmla="*/ 1565 w 1725"/>
                      <a:gd name="T29" fmla="*/ 128 h 182"/>
                      <a:gd name="T30" fmla="*/ 1677 w 1725"/>
                      <a:gd name="T31" fmla="*/ 128 h 182"/>
                      <a:gd name="T32" fmla="*/ 1602 w 1725"/>
                      <a:gd name="T33" fmla="*/ 128 h 182"/>
                      <a:gd name="T34" fmla="*/ 1602 w 1725"/>
                      <a:gd name="T35" fmla="*/ 53 h 182"/>
                      <a:gd name="T36" fmla="*/ 1677 w 1725"/>
                      <a:gd name="T37" fmla="*/ 53 h 182"/>
                      <a:gd name="T38" fmla="*/ 1677 w 1725"/>
                      <a:gd name="T39" fmla="*/ 12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5" h="182">
                        <a:moveTo>
                          <a:pt x="0" y="0"/>
                        </a:moveTo>
                        <a:lnTo>
                          <a:pt x="0" y="182"/>
                        </a:lnTo>
                        <a:lnTo>
                          <a:pt x="1725" y="182"/>
                        </a:lnTo>
                        <a:lnTo>
                          <a:pt x="1725" y="0"/>
                        </a:lnTo>
                        <a:lnTo>
                          <a:pt x="0" y="0"/>
                        </a:lnTo>
                        <a:close/>
                        <a:moveTo>
                          <a:pt x="1453" y="128"/>
                        </a:moveTo>
                        <a:lnTo>
                          <a:pt x="1378" y="128"/>
                        </a:lnTo>
                        <a:lnTo>
                          <a:pt x="1378" y="53"/>
                        </a:lnTo>
                        <a:lnTo>
                          <a:pt x="1453" y="53"/>
                        </a:lnTo>
                        <a:lnTo>
                          <a:pt x="1453" y="128"/>
                        </a:lnTo>
                        <a:close/>
                        <a:moveTo>
                          <a:pt x="1565" y="128"/>
                        </a:moveTo>
                        <a:lnTo>
                          <a:pt x="1490" y="128"/>
                        </a:lnTo>
                        <a:lnTo>
                          <a:pt x="1490" y="53"/>
                        </a:lnTo>
                        <a:lnTo>
                          <a:pt x="1565" y="53"/>
                        </a:lnTo>
                        <a:lnTo>
                          <a:pt x="1565" y="128"/>
                        </a:lnTo>
                        <a:close/>
                        <a:moveTo>
                          <a:pt x="1677" y="128"/>
                        </a:moveTo>
                        <a:lnTo>
                          <a:pt x="1602" y="128"/>
                        </a:lnTo>
                        <a:lnTo>
                          <a:pt x="1602" y="53"/>
                        </a:lnTo>
                        <a:lnTo>
                          <a:pt x="1677" y="53"/>
                        </a:lnTo>
                        <a:lnTo>
                          <a:pt x="167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32" name="Freeform 10"/>
                  <p:cNvSpPr>
                    <a:spLocks noEditPoints="1"/>
                  </p:cNvSpPr>
                  <p:nvPr/>
                </p:nvSpPr>
                <p:spPr bwMode="auto">
                  <a:xfrm>
                    <a:off x="6078538" y="5402263"/>
                    <a:ext cx="1384300" cy="1644650"/>
                  </a:xfrm>
                  <a:custGeom>
                    <a:avLst/>
                    <a:gdLst>
                      <a:gd name="T0" fmla="*/ 13 w 326"/>
                      <a:gd name="T1" fmla="*/ 36 h 387"/>
                      <a:gd name="T2" fmla="*/ 16 w 326"/>
                      <a:gd name="T3" fmla="*/ 106 h 387"/>
                      <a:gd name="T4" fmla="*/ 74 w 326"/>
                      <a:gd name="T5" fmla="*/ 128 h 387"/>
                      <a:gd name="T6" fmla="*/ 200 w 326"/>
                      <a:gd name="T7" fmla="*/ 293 h 387"/>
                      <a:gd name="T8" fmla="*/ 206 w 326"/>
                      <a:gd name="T9" fmla="*/ 354 h 387"/>
                      <a:gd name="T10" fmla="*/ 295 w 326"/>
                      <a:gd name="T11" fmla="*/ 365 h 387"/>
                      <a:gd name="T12" fmla="*/ 305 w 326"/>
                      <a:gd name="T13" fmla="*/ 279 h 387"/>
                      <a:gd name="T14" fmla="*/ 249 w 326"/>
                      <a:gd name="T15" fmla="*/ 255 h 387"/>
                      <a:gd name="T16" fmla="*/ 123 w 326"/>
                      <a:gd name="T17" fmla="*/ 90 h 387"/>
                      <a:gd name="T18" fmla="*/ 116 w 326"/>
                      <a:gd name="T19" fmla="*/ 30 h 387"/>
                      <a:gd name="T20" fmla="*/ 51 w 326"/>
                      <a:gd name="T21" fmla="*/ 7 h 387"/>
                      <a:gd name="T22" fmla="*/ 95 w 326"/>
                      <a:gd name="T23" fmla="*/ 65 h 387"/>
                      <a:gd name="T24" fmla="*/ 57 w 326"/>
                      <a:gd name="T25" fmla="*/ 94 h 387"/>
                      <a:gd name="T26" fmla="*/ 13 w 326"/>
                      <a:gd name="T27" fmla="*/ 36 h 387"/>
                      <a:gd name="T28" fmla="*/ 223 w 326"/>
                      <a:gd name="T29" fmla="*/ 302 h 387"/>
                      <a:gd name="T30" fmla="*/ 252 w 326"/>
                      <a:gd name="T31" fmla="*/ 282 h 387"/>
                      <a:gd name="T32" fmla="*/ 284 w 326"/>
                      <a:gd name="T33" fmla="*/ 295 h 387"/>
                      <a:gd name="T34" fmla="*/ 289 w 326"/>
                      <a:gd name="T35" fmla="*/ 331 h 387"/>
                      <a:gd name="T36" fmla="*/ 261 w 326"/>
                      <a:gd name="T37" fmla="*/ 353 h 387"/>
                      <a:gd name="T38" fmla="*/ 227 w 326"/>
                      <a:gd name="T39" fmla="*/ 339 h 387"/>
                      <a:gd name="T40" fmla="*/ 223 w 326"/>
                      <a:gd name="T41" fmla="*/ 30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 h="387">
                        <a:moveTo>
                          <a:pt x="13" y="36"/>
                        </a:moveTo>
                        <a:cubicBezTo>
                          <a:pt x="0" y="58"/>
                          <a:pt x="1" y="84"/>
                          <a:pt x="16" y="106"/>
                        </a:cubicBezTo>
                        <a:cubicBezTo>
                          <a:pt x="30" y="123"/>
                          <a:pt x="52" y="132"/>
                          <a:pt x="74" y="128"/>
                        </a:cubicBezTo>
                        <a:cubicBezTo>
                          <a:pt x="74" y="128"/>
                          <a:pt x="74" y="128"/>
                          <a:pt x="200" y="293"/>
                        </a:cubicBezTo>
                        <a:cubicBezTo>
                          <a:pt x="190" y="313"/>
                          <a:pt x="192" y="337"/>
                          <a:pt x="206" y="354"/>
                        </a:cubicBezTo>
                        <a:cubicBezTo>
                          <a:pt x="227" y="380"/>
                          <a:pt x="266" y="387"/>
                          <a:pt x="295" y="365"/>
                        </a:cubicBezTo>
                        <a:cubicBezTo>
                          <a:pt x="322" y="346"/>
                          <a:pt x="326" y="306"/>
                          <a:pt x="305" y="279"/>
                        </a:cubicBezTo>
                        <a:cubicBezTo>
                          <a:pt x="292" y="261"/>
                          <a:pt x="270" y="252"/>
                          <a:pt x="249" y="255"/>
                        </a:cubicBezTo>
                        <a:cubicBezTo>
                          <a:pt x="123" y="90"/>
                          <a:pt x="123" y="90"/>
                          <a:pt x="123" y="90"/>
                        </a:cubicBezTo>
                        <a:cubicBezTo>
                          <a:pt x="132" y="71"/>
                          <a:pt x="129" y="48"/>
                          <a:pt x="116" y="30"/>
                        </a:cubicBezTo>
                        <a:cubicBezTo>
                          <a:pt x="100" y="8"/>
                          <a:pt x="74" y="0"/>
                          <a:pt x="51" y="7"/>
                        </a:cubicBezTo>
                        <a:cubicBezTo>
                          <a:pt x="95" y="65"/>
                          <a:pt x="95" y="65"/>
                          <a:pt x="95" y="65"/>
                        </a:cubicBezTo>
                        <a:cubicBezTo>
                          <a:pt x="57" y="94"/>
                          <a:pt x="57" y="94"/>
                          <a:pt x="57" y="94"/>
                        </a:cubicBezTo>
                        <a:cubicBezTo>
                          <a:pt x="13" y="36"/>
                          <a:pt x="13" y="36"/>
                          <a:pt x="13" y="36"/>
                        </a:cubicBezTo>
                        <a:close/>
                        <a:moveTo>
                          <a:pt x="223" y="302"/>
                        </a:moveTo>
                        <a:cubicBezTo>
                          <a:pt x="252" y="282"/>
                          <a:pt x="252" y="282"/>
                          <a:pt x="252" y="282"/>
                        </a:cubicBezTo>
                        <a:cubicBezTo>
                          <a:pt x="284" y="295"/>
                          <a:pt x="284" y="295"/>
                          <a:pt x="284" y="295"/>
                        </a:cubicBezTo>
                        <a:cubicBezTo>
                          <a:pt x="284" y="295"/>
                          <a:pt x="284" y="295"/>
                          <a:pt x="289" y="331"/>
                        </a:cubicBezTo>
                        <a:cubicBezTo>
                          <a:pt x="261" y="353"/>
                          <a:pt x="261" y="353"/>
                          <a:pt x="261" y="353"/>
                        </a:cubicBezTo>
                        <a:cubicBezTo>
                          <a:pt x="227" y="339"/>
                          <a:pt x="227" y="339"/>
                          <a:pt x="227" y="339"/>
                        </a:cubicBezTo>
                        <a:cubicBezTo>
                          <a:pt x="223" y="302"/>
                          <a:pt x="223" y="302"/>
                          <a:pt x="223"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33" name="Oval 5"/>
                  <p:cNvSpPr>
                    <a:spLocks noChangeArrowheads="1"/>
                  </p:cNvSpPr>
                  <p:nvPr/>
                </p:nvSpPr>
                <p:spPr bwMode="auto">
                  <a:xfrm>
                    <a:off x="10366376" y="5699126"/>
                    <a:ext cx="339725" cy="339725"/>
                  </a:xfrm>
                  <a:prstGeom prst="ellipse">
                    <a:avLst/>
                  </a:prstGeom>
                  <a:grpFill/>
                  <a:ln>
                    <a:noFill/>
                  </a:ln>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34" name="Oval 6"/>
                  <p:cNvSpPr>
                    <a:spLocks noChangeArrowheads="1"/>
                  </p:cNvSpPr>
                  <p:nvPr/>
                </p:nvSpPr>
                <p:spPr bwMode="auto">
                  <a:xfrm>
                    <a:off x="10804526" y="5970588"/>
                    <a:ext cx="236538" cy="238125"/>
                  </a:xfrm>
                  <a:prstGeom prst="ellipse">
                    <a:avLst/>
                  </a:prstGeom>
                  <a:grpFill/>
                  <a:ln>
                    <a:noFill/>
                  </a:ln>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35" name="Oval 7"/>
                  <p:cNvSpPr>
                    <a:spLocks noChangeArrowheads="1"/>
                  </p:cNvSpPr>
                  <p:nvPr/>
                </p:nvSpPr>
                <p:spPr bwMode="auto">
                  <a:xfrm>
                    <a:off x="10298114" y="6175376"/>
                    <a:ext cx="238125" cy="238125"/>
                  </a:xfrm>
                  <a:prstGeom prst="ellipse">
                    <a:avLst/>
                  </a:prstGeom>
                  <a:grpFill/>
                  <a:ln>
                    <a:noFill/>
                  </a:ln>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36" name="Freeform 11"/>
                  <p:cNvSpPr>
                    <a:spLocks noEditPoints="1"/>
                  </p:cNvSpPr>
                  <p:nvPr/>
                </p:nvSpPr>
                <p:spPr bwMode="auto">
                  <a:xfrm>
                    <a:off x="6664326" y="5494338"/>
                    <a:ext cx="2665413" cy="1296988"/>
                  </a:xfrm>
                  <a:custGeom>
                    <a:avLst/>
                    <a:gdLst>
                      <a:gd name="T0" fmla="*/ 0 w 628"/>
                      <a:gd name="T1" fmla="*/ 0 h 305"/>
                      <a:gd name="T2" fmla="*/ 10 w 628"/>
                      <a:gd name="T3" fmla="*/ 63 h 305"/>
                      <a:gd name="T4" fmla="*/ 122 w 628"/>
                      <a:gd name="T5" fmla="*/ 209 h 305"/>
                      <a:gd name="T6" fmla="*/ 185 w 628"/>
                      <a:gd name="T7" fmla="*/ 242 h 305"/>
                      <a:gd name="T8" fmla="*/ 202 w 628"/>
                      <a:gd name="T9" fmla="*/ 305 h 305"/>
                      <a:gd name="T10" fmla="*/ 628 w 628"/>
                      <a:gd name="T11" fmla="*/ 305 h 305"/>
                      <a:gd name="T12" fmla="*/ 628 w 628"/>
                      <a:gd name="T13" fmla="*/ 0 h 305"/>
                      <a:gd name="T14" fmla="*/ 0 w 628"/>
                      <a:gd name="T15" fmla="*/ 0 h 305"/>
                      <a:gd name="T16" fmla="*/ 300 w 628"/>
                      <a:gd name="T17" fmla="*/ 241 h 305"/>
                      <a:gd name="T18" fmla="*/ 258 w 628"/>
                      <a:gd name="T19" fmla="*/ 210 h 305"/>
                      <a:gd name="T20" fmla="*/ 258 w 628"/>
                      <a:gd name="T21" fmla="*/ 210 h 305"/>
                      <a:gd name="T22" fmla="*/ 199 w 628"/>
                      <a:gd name="T23" fmla="*/ 166 h 305"/>
                      <a:gd name="T24" fmla="*/ 230 w 628"/>
                      <a:gd name="T25" fmla="*/ 124 h 305"/>
                      <a:gd name="T26" fmla="*/ 289 w 628"/>
                      <a:gd name="T27" fmla="*/ 168 h 305"/>
                      <a:gd name="T28" fmla="*/ 378 w 628"/>
                      <a:gd name="T29" fmla="*/ 48 h 305"/>
                      <a:gd name="T30" fmla="*/ 420 w 628"/>
                      <a:gd name="T31" fmla="*/ 79 h 305"/>
                      <a:gd name="T32" fmla="*/ 300 w 628"/>
                      <a:gd name="T33" fmla="*/ 24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8" h="305">
                        <a:moveTo>
                          <a:pt x="0" y="0"/>
                        </a:moveTo>
                        <a:cubicBezTo>
                          <a:pt x="12" y="19"/>
                          <a:pt x="15" y="41"/>
                          <a:pt x="10" y="63"/>
                        </a:cubicBezTo>
                        <a:cubicBezTo>
                          <a:pt x="122" y="209"/>
                          <a:pt x="122" y="209"/>
                          <a:pt x="122" y="209"/>
                        </a:cubicBezTo>
                        <a:cubicBezTo>
                          <a:pt x="146" y="210"/>
                          <a:pt x="170" y="222"/>
                          <a:pt x="185" y="242"/>
                        </a:cubicBezTo>
                        <a:cubicBezTo>
                          <a:pt x="198" y="260"/>
                          <a:pt x="205" y="283"/>
                          <a:pt x="202" y="305"/>
                        </a:cubicBezTo>
                        <a:cubicBezTo>
                          <a:pt x="628" y="305"/>
                          <a:pt x="628" y="305"/>
                          <a:pt x="628" y="305"/>
                        </a:cubicBezTo>
                        <a:cubicBezTo>
                          <a:pt x="628" y="0"/>
                          <a:pt x="628" y="0"/>
                          <a:pt x="628" y="0"/>
                        </a:cubicBezTo>
                        <a:lnTo>
                          <a:pt x="0" y="0"/>
                        </a:lnTo>
                        <a:close/>
                        <a:moveTo>
                          <a:pt x="300" y="241"/>
                        </a:moveTo>
                        <a:cubicBezTo>
                          <a:pt x="258" y="210"/>
                          <a:pt x="258" y="210"/>
                          <a:pt x="258" y="210"/>
                        </a:cubicBezTo>
                        <a:cubicBezTo>
                          <a:pt x="258" y="210"/>
                          <a:pt x="258" y="210"/>
                          <a:pt x="258" y="210"/>
                        </a:cubicBezTo>
                        <a:cubicBezTo>
                          <a:pt x="199" y="166"/>
                          <a:pt x="199" y="166"/>
                          <a:pt x="199" y="166"/>
                        </a:cubicBezTo>
                        <a:cubicBezTo>
                          <a:pt x="230" y="124"/>
                          <a:pt x="230" y="124"/>
                          <a:pt x="230" y="124"/>
                        </a:cubicBezTo>
                        <a:cubicBezTo>
                          <a:pt x="289" y="168"/>
                          <a:pt x="289" y="168"/>
                          <a:pt x="289" y="168"/>
                        </a:cubicBezTo>
                        <a:cubicBezTo>
                          <a:pt x="378" y="48"/>
                          <a:pt x="378" y="48"/>
                          <a:pt x="378" y="48"/>
                        </a:cubicBezTo>
                        <a:cubicBezTo>
                          <a:pt x="420" y="79"/>
                          <a:pt x="420" y="79"/>
                          <a:pt x="420" y="79"/>
                        </a:cubicBezTo>
                        <a:lnTo>
                          <a:pt x="300" y="241"/>
                        </a:lnTo>
                        <a:close/>
                      </a:path>
                    </a:pathLst>
                  </a:custGeom>
                  <a:grpFill/>
                  <a:ln>
                    <a:noFill/>
                  </a:ln>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37" name="Freeform 12"/>
                  <p:cNvSpPr>
                    <a:spLocks/>
                  </p:cNvSpPr>
                  <p:nvPr/>
                </p:nvSpPr>
                <p:spPr bwMode="auto">
                  <a:xfrm>
                    <a:off x="6604001" y="6375401"/>
                    <a:ext cx="217488" cy="415925"/>
                  </a:xfrm>
                  <a:custGeom>
                    <a:avLst/>
                    <a:gdLst>
                      <a:gd name="T0" fmla="*/ 51 w 51"/>
                      <a:gd name="T1" fmla="*/ 66 h 98"/>
                      <a:gd name="T2" fmla="*/ 0 w 51"/>
                      <a:gd name="T3" fmla="*/ 0 h 98"/>
                      <a:gd name="T4" fmla="*/ 0 w 51"/>
                      <a:gd name="T5" fmla="*/ 98 h 98"/>
                      <a:gd name="T6" fmla="*/ 48 w 51"/>
                      <a:gd name="T7" fmla="*/ 98 h 98"/>
                      <a:gd name="T8" fmla="*/ 51 w 51"/>
                      <a:gd name="T9" fmla="*/ 66 h 98"/>
                    </a:gdLst>
                    <a:ahLst/>
                    <a:cxnLst>
                      <a:cxn ang="0">
                        <a:pos x="T0" y="T1"/>
                      </a:cxn>
                      <a:cxn ang="0">
                        <a:pos x="T2" y="T3"/>
                      </a:cxn>
                      <a:cxn ang="0">
                        <a:pos x="T4" y="T5"/>
                      </a:cxn>
                      <a:cxn ang="0">
                        <a:pos x="T6" y="T7"/>
                      </a:cxn>
                      <a:cxn ang="0">
                        <a:pos x="T8" y="T9"/>
                      </a:cxn>
                    </a:cxnLst>
                    <a:rect l="0" t="0" r="r" b="b"/>
                    <a:pathLst>
                      <a:path w="51" h="98">
                        <a:moveTo>
                          <a:pt x="51" y="66"/>
                        </a:moveTo>
                        <a:cubicBezTo>
                          <a:pt x="0" y="0"/>
                          <a:pt x="0" y="0"/>
                          <a:pt x="0" y="0"/>
                        </a:cubicBezTo>
                        <a:cubicBezTo>
                          <a:pt x="0" y="98"/>
                          <a:pt x="0" y="98"/>
                          <a:pt x="0" y="98"/>
                        </a:cubicBezTo>
                        <a:cubicBezTo>
                          <a:pt x="48" y="98"/>
                          <a:pt x="48" y="98"/>
                          <a:pt x="48" y="98"/>
                        </a:cubicBezTo>
                        <a:cubicBezTo>
                          <a:pt x="47" y="88"/>
                          <a:pt x="48" y="77"/>
                          <a:pt x="51" y="66"/>
                        </a:cubicBezTo>
                        <a:close/>
                      </a:path>
                    </a:pathLst>
                  </a:custGeom>
                  <a:grpFill/>
                  <a:ln>
                    <a:noFill/>
                  </a:ln>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38" name="Freeform 13"/>
                  <p:cNvSpPr>
                    <a:spLocks/>
                  </p:cNvSpPr>
                  <p:nvPr/>
                </p:nvSpPr>
                <p:spPr bwMode="auto">
                  <a:xfrm>
                    <a:off x="6383338" y="6089651"/>
                    <a:ext cx="527050" cy="909638"/>
                  </a:xfrm>
                  <a:custGeom>
                    <a:avLst/>
                    <a:gdLst>
                      <a:gd name="T0" fmla="*/ 117 w 124"/>
                      <a:gd name="T1" fmla="*/ 206 h 214"/>
                      <a:gd name="T2" fmla="*/ 116 w 124"/>
                      <a:gd name="T3" fmla="*/ 206 h 214"/>
                      <a:gd name="T4" fmla="*/ 105 w 124"/>
                      <a:gd name="T5" fmla="*/ 187 h 214"/>
                      <a:gd name="T6" fmla="*/ 29 w 124"/>
                      <a:gd name="T7" fmla="*/ 187 h 214"/>
                      <a:gd name="T8" fmla="*/ 29 w 124"/>
                      <a:gd name="T9" fmla="*/ 38 h 214"/>
                      <a:gd name="T10" fmla="*/ 0 w 124"/>
                      <a:gd name="T11" fmla="*/ 0 h 214"/>
                      <a:gd name="T12" fmla="*/ 0 w 124"/>
                      <a:gd name="T13" fmla="*/ 189 h 214"/>
                      <a:gd name="T14" fmla="*/ 25 w 124"/>
                      <a:gd name="T15" fmla="*/ 214 h 214"/>
                      <a:gd name="T16" fmla="*/ 124 w 124"/>
                      <a:gd name="T17" fmla="*/ 214 h 214"/>
                      <a:gd name="T18" fmla="*/ 117 w 124"/>
                      <a:gd name="T19" fmla="*/ 20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214">
                        <a:moveTo>
                          <a:pt x="117" y="206"/>
                        </a:moveTo>
                        <a:cubicBezTo>
                          <a:pt x="116" y="206"/>
                          <a:pt x="116" y="206"/>
                          <a:pt x="116" y="206"/>
                        </a:cubicBezTo>
                        <a:cubicBezTo>
                          <a:pt x="112" y="200"/>
                          <a:pt x="108" y="194"/>
                          <a:pt x="105" y="187"/>
                        </a:cubicBezTo>
                        <a:cubicBezTo>
                          <a:pt x="29" y="187"/>
                          <a:pt x="29" y="187"/>
                          <a:pt x="29" y="187"/>
                        </a:cubicBezTo>
                        <a:cubicBezTo>
                          <a:pt x="29" y="130"/>
                          <a:pt x="29" y="81"/>
                          <a:pt x="29" y="38"/>
                        </a:cubicBezTo>
                        <a:cubicBezTo>
                          <a:pt x="0" y="0"/>
                          <a:pt x="0" y="0"/>
                          <a:pt x="0" y="0"/>
                        </a:cubicBezTo>
                        <a:cubicBezTo>
                          <a:pt x="0" y="189"/>
                          <a:pt x="0" y="189"/>
                          <a:pt x="0" y="189"/>
                        </a:cubicBezTo>
                        <a:cubicBezTo>
                          <a:pt x="0" y="205"/>
                          <a:pt x="11" y="214"/>
                          <a:pt x="25" y="214"/>
                        </a:cubicBezTo>
                        <a:cubicBezTo>
                          <a:pt x="59" y="214"/>
                          <a:pt x="92" y="214"/>
                          <a:pt x="124" y="214"/>
                        </a:cubicBezTo>
                        <a:cubicBezTo>
                          <a:pt x="121" y="212"/>
                          <a:pt x="119" y="209"/>
                          <a:pt x="11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sp>
                <p:nvSpPr>
                  <p:cNvPr id="139" name="Freeform 14"/>
                  <p:cNvSpPr>
                    <a:spLocks/>
                  </p:cNvSpPr>
                  <p:nvPr/>
                </p:nvSpPr>
                <p:spPr bwMode="auto">
                  <a:xfrm>
                    <a:off x="6383338" y="4951413"/>
                    <a:ext cx="3171826" cy="2047875"/>
                  </a:xfrm>
                  <a:custGeom>
                    <a:avLst/>
                    <a:gdLst>
                      <a:gd name="T0" fmla="*/ 722 w 747"/>
                      <a:gd name="T1" fmla="*/ 0 h 482"/>
                      <a:gd name="T2" fmla="*/ 25 w 747"/>
                      <a:gd name="T3" fmla="*/ 0 h 482"/>
                      <a:gd name="T4" fmla="*/ 0 w 747"/>
                      <a:gd name="T5" fmla="*/ 27 h 482"/>
                      <a:gd name="T6" fmla="*/ 0 w 747"/>
                      <a:gd name="T7" fmla="*/ 89 h 482"/>
                      <a:gd name="T8" fmla="*/ 29 w 747"/>
                      <a:gd name="T9" fmla="*/ 96 h 482"/>
                      <a:gd name="T10" fmla="*/ 29 w 747"/>
                      <a:gd name="T11" fmla="*/ 27 h 482"/>
                      <a:gd name="T12" fmla="*/ 715 w 747"/>
                      <a:gd name="T13" fmla="*/ 27 h 482"/>
                      <a:gd name="T14" fmla="*/ 715 w 747"/>
                      <a:gd name="T15" fmla="*/ 455 h 482"/>
                      <a:gd name="T16" fmla="*/ 262 w 747"/>
                      <a:gd name="T17" fmla="*/ 455 h 482"/>
                      <a:gd name="T18" fmla="*/ 244 w 747"/>
                      <a:gd name="T19" fmla="*/ 482 h 482"/>
                      <a:gd name="T20" fmla="*/ 722 w 747"/>
                      <a:gd name="T21" fmla="*/ 482 h 482"/>
                      <a:gd name="T22" fmla="*/ 747 w 747"/>
                      <a:gd name="T23" fmla="*/ 457 h 482"/>
                      <a:gd name="T24" fmla="*/ 747 w 747"/>
                      <a:gd name="T25" fmla="*/ 27 h 482"/>
                      <a:gd name="T26" fmla="*/ 722 w 747"/>
                      <a:gd name="T27"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7" h="482">
                        <a:moveTo>
                          <a:pt x="722" y="0"/>
                        </a:moveTo>
                        <a:cubicBezTo>
                          <a:pt x="25" y="0"/>
                          <a:pt x="25" y="0"/>
                          <a:pt x="25" y="0"/>
                        </a:cubicBezTo>
                        <a:cubicBezTo>
                          <a:pt x="11" y="0"/>
                          <a:pt x="0" y="11"/>
                          <a:pt x="0" y="27"/>
                        </a:cubicBezTo>
                        <a:cubicBezTo>
                          <a:pt x="0" y="49"/>
                          <a:pt x="0" y="69"/>
                          <a:pt x="0" y="89"/>
                        </a:cubicBezTo>
                        <a:cubicBezTo>
                          <a:pt x="10" y="89"/>
                          <a:pt x="20" y="92"/>
                          <a:pt x="29" y="96"/>
                        </a:cubicBezTo>
                        <a:cubicBezTo>
                          <a:pt x="29" y="27"/>
                          <a:pt x="29" y="27"/>
                          <a:pt x="29" y="27"/>
                        </a:cubicBezTo>
                        <a:cubicBezTo>
                          <a:pt x="715" y="27"/>
                          <a:pt x="715" y="27"/>
                          <a:pt x="715" y="27"/>
                        </a:cubicBezTo>
                        <a:cubicBezTo>
                          <a:pt x="715" y="455"/>
                          <a:pt x="715" y="455"/>
                          <a:pt x="715" y="455"/>
                        </a:cubicBezTo>
                        <a:cubicBezTo>
                          <a:pt x="508" y="455"/>
                          <a:pt x="363" y="455"/>
                          <a:pt x="262" y="455"/>
                        </a:cubicBezTo>
                        <a:cubicBezTo>
                          <a:pt x="258" y="465"/>
                          <a:pt x="252" y="474"/>
                          <a:pt x="244" y="482"/>
                        </a:cubicBezTo>
                        <a:cubicBezTo>
                          <a:pt x="722" y="482"/>
                          <a:pt x="722" y="482"/>
                          <a:pt x="722" y="482"/>
                        </a:cubicBezTo>
                        <a:cubicBezTo>
                          <a:pt x="735" y="482"/>
                          <a:pt x="747" y="473"/>
                          <a:pt x="747" y="457"/>
                        </a:cubicBezTo>
                        <a:cubicBezTo>
                          <a:pt x="747" y="27"/>
                          <a:pt x="747" y="27"/>
                          <a:pt x="747" y="27"/>
                        </a:cubicBezTo>
                        <a:cubicBezTo>
                          <a:pt x="747" y="11"/>
                          <a:pt x="735" y="0"/>
                          <a:pt x="7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FFFFFF"/>
                      </a:solidFill>
                      <a:latin typeface="Segoe UI"/>
                      <a:ea typeface="+mn-ea"/>
                      <a:cs typeface="+mn-cs"/>
                    </a:endParaRPr>
                  </a:p>
                </p:txBody>
              </p:sp>
            </p:grpSp>
          </p:grpSp>
          <p:sp>
            <p:nvSpPr>
              <p:cNvPr id="64" name="Rectangle 63"/>
              <p:cNvSpPr/>
              <p:nvPr/>
            </p:nvSpPr>
            <p:spPr bwMode="auto">
              <a:xfrm>
                <a:off x="4407520" y="3144525"/>
                <a:ext cx="735336" cy="3566160"/>
              </a:xfrm>
              <a:prstGeom prst="rect">
                <a:avLst/>
              </a:prstGeom>
              <a:solidFill>
                <a:srgbClr val="005AA0"/>
              </a:solidFill>
              <a:ln w="9525" cap="flat" cmpd="sng" algn="ctr">
                <a:noFill/>
                <a:prstDash val="solid"/>
                <a:headEnd type="none" w="med" len="med"/>
                <a:tailEnd type="none" w="med" len="med"/>
              </a:ln>
              <a:effectLst/>
            </p:spPr>
            <p:txBody>
              <a:bodyPr rot="0" spcFirstLastPara="0" vertOverflow="overflow" horzOverflow="overflow" vert="vert270" wrap="square" lIns="137102" tIns="109682" rIns="137102" bIns="109682"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pPr>
                <a:r>
                  <a:rPr lang="en-US" sz="1500" dirty="0">
                    <a:solidFill>
                      <a:srgbClr val="FFFFFF"/>
                    </a:solidFill>
                    <a:latin typeface="Segoe UI"/>
                    <a:ea typeface="Segoe UI" pitchFamily="34" charset="0"/>
                    <a:cs typeface="Segoe UI" pitchFamily="34" charset="0"/>
                  </a:rPr>
                  <a:t>Embrace any Application &amp; Framework</a:t>
                </a:r>
              </a:p>
            </p:txBody>
          </p:sp>
        </p:grpSp>
        <p:sp>
          <p:nvSpPr>
            <p:cNvPr id="145" name="Rectangle 144"/>
            <p:cNvSpPr/>
            <p:nvPr/>
          </p:nvSpPr>
          <p:spPr bwMode="auto">
            <a:xfrm>
              <a:off x="4395895" y="1347055"/>
              <a:ext cx="3795832" cy="1832852"/>
            </a:xfrm>
            <a:prstGeom prst="rect">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99157" fontAlgn="base">
                <a:lnSpc>
                  <a:spcPct val="90000"/>
                </a:lnSpc>
                <a:spcBef>
                  <a:spcPct val="0"/>
                </a:spcBef>
                <a:spcAft>
                  <a:spcPct val="0"/>
                </a:spcAft>
                <a:defRPr/>
              </a:pPr>
              <a:endParaRPr lang="en-US" sz="1500" dirty="0">
                <a:solidFill>
                  <a:srgbClr val="FFFFFF"/>
                </a:solidFill>
                <a:latin typeface="Segoe UI"/>
                <a:ea typeface="Segoe UI" pitchFamily="34" charset="0"/>
                <a:cs typeface="Segoe UI" pitchFamily="34" charset="0"/>
              </a:endParaRPr>
            </a:p>
          </p:txBody>
        </p:sp>
        <p:sp>
          <p:nvSpPr>
            <p:cNvPr id="146" name="Rectangle 145"/>
            <p:cNvSpPr/>
            <p:nvPr/>
          </p:nvSpPr>
          <p:spPr>
            <a:xfrm>
              <a:off x="5697713" y="1647312"/>
              <a:ext cx="2256338" cy="1289281"/>
            </a:xfrm>
            <a:prstGeom prst="rect">
              <a:avLst/>
            </a:prstGeom>
          </p:spPr>
          <p:txBody>
            <a:bodyPr wrap="square">
              <a:spAutoFit/>
            </a:bodyPr>
            <a:lstStyle/>
            <a:p>
              <a:pPr algn="ctr" defTabSz="699157" fontAlgn="base">
                <a:lnSpc>
                  <a:spcPct val="90000"/>
                </a:lnSpc>
                <a:spcBef>
                  <a:spcPct val="0"/>
                </a:spcBef>
                <a:spcAft>
                  <a:spcPct val="0"/>
                </a:spcAft>
                <a:defRPr/>
              </a:pPr>
              <a:r>
                <a:rPr lang="en-US" sz="2059" dirty="0">
                  <a:solidFill>
                    <a:srgbClr val="FFFFFF"/>
                  </a:solidFill>
                  <a:latin typeface="Segoe UI"/>
                  <a:ea typeface="Segoe UI" pitchFamily="34" charset="0"/>
                  <a:cs typeface="Segoe UI" pitchFamily="34" charset="0"/>
                </a:rPr>
                <a:t>Enable Application Innovation</a:t>
              </a:r>
            </a:p>
          </p:txBody>
        </p:sp>
        <p:grpSp>
          <p:nvGrpSpPr>
            <p:cNvPr id="147" name="Group 146"/>
            <p:cNvGrpSpPr>
              <a:grpSpLocks/>
            </p:cNvGrpSpPr>
            <p:nvPr/>
          </p:nvGrpSpPr>
          <p:grpSpPr>
            <a:xfrm>
              <a:off x="4543716" y="1757183"/>
              <a:ext cx="1040690" cy="1016101"/>
              <a:chOff x="6078538" y="2979738"/>
              <a:chExt cx="5965826" cy="4067175"/>
            </a:xfrm>
            <a:solidFill>
              <a:schemeClr val="bg1"/>
            </a:solidFill>
          </p:grpSpPr>
          <p:sp>
            <p:nvSpPr>
              <p:cNvPr id="148" name="Freeform 8"/>
              <p:cNvSpPr>
                <a:spLocks noEditPoints="1"/>
              </p:cNvSpPr>
              <p:nvPr/>
            </p:nvSpPr>
            <p:spPr bwMode="auto">
              <a:xfrm>
                <a:off x="9240839" y="2979738"/>
                <a:ext cx="2803525" cy="4019550"/>
              </a:xfrm>
              <a:custGeom>
                <a:avLst/>
                <a:gdLst>
                  <a:gd name="T0" fmla="*/ 606 w 660"/>
                  <a:gd name="T1" fmla="*/ 736 h 946"/>
                  <a:gd name="T2" fmla="*/ 371 w 660"/>
                  <a:gd name="T3" fmla="*/ 342 h 946"/>
                  <a:gd name="T4" fmla="*/ 371 w 660"/>
                  <a:gd name="T5" fmla="*/ 73 h 946"/>
                  <a:gd name="T6" fmla="*/ 372 w 660"/>
                  <a:gd name="T7" fmla="*/ 73 h 946"/>
                  <a:gd name="T8" fmla="*/ 408 w 660"/>
                  <a:gd name="T9" fmla="*/ 36 h 946"/>
                  <a:gd name="T10" fmla="*/ 372 w 660"/>
                  <a:gd name="T11" fmla="*/ 0 h 946"/>
                  <a:gd name="T12" fmla="*/ 59 w 660"/>
                  <a:gd name="T13" fmla="*/ 0 h 946"/>
                  <a:gd name="T14" fmla="*/ 22 w 660"/>
                  <a:gd name="T15" fmla="*/ 36 h 946"/>
                  <a:gd name="T16" fmla="*/ 58 w 660"/>
                  <a:gd name="T17" fmla="*/ 73 h 946"/>
                  <a:gd name="T18" fmla="*/ 58 w 660"/>
                  <a:gd name="T19" fmla="*/ 342 h 946"/>
                  <a:gd name="T20" fmla="*/ 0 w 660"/>
                  <a:gd name="T21" fmla="*/ 440 h 946"/>
                  <a:gd name="T22" fmla="*/ 49 w 660"/>
                  <a:gd name="T23" fmla="*/ 440 h 946"/>
                  <a:gd name="T24" fmla="*/ 98 w 660"/>
                  <a:gd name="T25" fmla="*/ 491 h 946"/>
                  <a:gd name="T26" fmla="*/ 98 w 660"/>
                  <a:gd name="T27" fmla="*/ 592 h 946"/>
                  <a:gd name="T28" fmla="*/ 419 w 660"/>
                  <a:gd name="T29" fmla="*/ 592 h 946"/>
                  <a:gd name="T30" fmla="*/ 518 w 660"/>
                  <a:gd name="T31" fmla="*/ 762 h 946"/>
                  <a:gd name="T32" fmla="*/ 453 w 660"/>
                  <a:gd name="T33" fmla="*/ 867 h 946"/>
                  <a:gd name="T34" fmla="*/ 98 w 660"/>
                  <a:gd name="T35" fmla="*/ 867 h 946"/>
                  <a:gd name="T36" fmla="*/ 98 w 660"/>
                  <a:gd name="T37" fmla="*/ 921 h 946"/>
                  <a:gd name="T38" fmla="*/ 91 w 660"/>
                  <a:gd name="T39" fmla="*/ 946 h 946"/>
                  <a:gd name="T40" fmla="*/ 485 w 660"/>
                  <a:gd name="T41" fmla="*/ 946 h 946"/>
                  <a:gd name="T42" fmla="*/ 606 w 660"/>
                  <a:gd name="T43" fmla="*/ 736 h 946"/>
                  <a:gd name="T44" fmla="*/ 203 w 660"/>
                  <a:gd name="T45" fmla="*/ 304 h 946"/>
                  <a:gd name="T46" fmla="*/ 163 w 660"/>
                  <a:gd name="T47" fmla="*/ 264 h 946"/>
                  <a:gd name="T48" fmla="*/ 203 w 660"/>
                  <a:gd name="T49" fmla="*/ 224 h 946"/>
                  <a:gd name="T50" fmla="*/ 243 w 660"/>
                  <a:gd name="T51" fmla="*/ 264 h 946"/>
                  <a:gd name="T52" fmla="*/ 203 w 660"/>
                  <a:gd name="T53" fmla="*/ 304 h 946"/>
                  <a:gd name="T54" fmla="*/ 250 w 660"/>
                  <a:gd name="T55" fmla="*/ 199 h 946"/>
                  <a:gd name="T56" fmla="*/ 220 w 660"/>
                  <a:gd name="T57" fmla="*/ 169 h 946"/>
                  <a:gd name="T58" fmla="*/ 250 w 660"/>
                  <a:gd name="T59" fmla="*/ 140 h 946"/>
                  <a:gd name="T60" fmla="*/ 279 w 660"/>
                  <a:gd name="T61" fmla="*/ 169 h 946"/>
                  <a:gd name="T62" fmla="*/ 250 w 660"/>
                  <a:gd name="T63" fmla="*/ 199 h 946"/>
                  <a:gd name="T64" fmla="*/ 319 w 660"/>
                  <a:gd name="T65" fmla="*/ 551 h 946"/>
                  <a:gd name="T66" fmla="*/ 264 w 660"/>
                  <a:gd name="T67" fmla="*/ 497 h 946"/>
                  <a:gd name="T68" fmla="*/ 319 w 660"/>
                  <a:gd name="T69" fmla="*/ 442 h 946"/>
                  <a:gd name="T70" fmla="*/ 374 w 660"/>
                  <a:gd name="T71" fmla="*/ 497 h 946"/>
                  <a:gd name="T72" fmla="*/ 319 w 660"/>
                  <a:gd name="T73" fmla="*/ 551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0" h="946">
                    <a:moveTo>
                      <a:pt x="606" y="736"/>
                    </a:moveTo>
                    <a:cubicBezTo>
                      <a:pt x="371" y="342"/>
                      <a:pt x="371" y="342"/>
                      <a:pt x="371" y="342"/>
                    </a:cubicBezTo>
                    <a:cubicBezTo>
                      <a:pt x="371" y="73"/>
                      <a:pt x="371" y="73"/>
                      <a:pt x="371" y="73"/>
                    </a:cubicBezTo>
                    <a:cubicBezTo>
                      <a:pt x="372" y="73"/>
                      <a:pt x="372" y="73"/>
                      <a:pt x="372" y="73"/>
                    </a:cubicBezTo>
                    <a:cubicBezTo>
                      <a:pt x="392" y="73"/>
                      <a:pt x="408" y="56"/>
                      <a:pt x="408" y="36"/>
                    </a:cubicBezTo>
                    <a:cubicBezTo>
                      <a:pt x="408" y="16"/>
                      <a:pt x="392" y="0"/>
                      <a:pt x="372" y="0"/>
                    </a:cubicBezTo>
                    <a:cubicBezTo>
                      <a:pt x="59" y="0"/>
                      <a:pt x="59" y="0"/>
                      <a:pt x="59" y="0"/>
                    </a:cubicBezTo>
                    <a:cubicBezTo>
                      <a:pt x="39" y="0"/>
                      <a:pt x="22" y="16"/>
                      <a:pt x="22" y="36"/>
                    </a:cubicBezTo>
                    <a:cubicBezTo>
                      <a:pt x="22" y="56"/>
                      <a:pt x="38" y="72"/>
                      <a:pt x="58" y="73"/>
                    </a:cubicBezTo>
                    <a:cubicBezTo>
                      <a:pt x="58" y="342"/>
                      <a:pt x="58" y="342"/>
                      <a:pt x="58" y="342"/>
                    </a:cubicBezTo>
                    <a:cubicBezTo>
                      <a:pt x="0" y="440"/>
                      <a:pt x="0" y="440"/>
                      <a:pt x="0" y="440"/>
                    </a:cubicBezTo>
                    <a:cubicBezTo>
                      <a:pt x="49" y="440"/>
                      <a:pt x="49" y="440"/>
                      <a:pt x="49" y="440"/>
                    </a:cubicBezTo>
                    <a:cubicBezTo>
                      <a:pt x="76" y="440"/>
                      <a:pt x="98" y="462"/>
                      <a:pt x="98" y="491"/>
                    </a:cubicBezTo>
                    <a:cubicBezTo>
                      <a:pt x="98" y="592"/>
                      <a:pt x="98" y="592"/>
                      <a:pt x="98" y="592"/>
                    </a:cubicBezTo>
                    <a:cubicBezTo>
                      <a:pt x="419" y="592"/>
                      <a:pt x="419" y="592"/>
                      <a:pt x="419" y="592"/>
                    </a:cubicBezTo>
                    <a:cubicBezTo>
                      <a:pt x="518" y="762"/>
                      <a:pt x="518" y="762"/>
                      <a:pt x="518" y="762"/>
                    </a:cubicBezTo>
                    <a:cubicBezTo>
                      <a:pt x="547" y="809"/>
                      <a:pt x="511" y="867"/>
                      <a:pt x="453" y="867"/>
                    </a:cubicBezTo>
                    <a:cubicBezTo>
                      <a:pt x="98" y="867"/>
                      <a:pt x="98" y="867"/>
                      <a:pt x="98" y="867"/>
                    </a:cubicBezTo>
                    <a:cubicBezTo>
                      <a:pt x="98" y="921"/>
                      <a:pt x="98" y="921"/>
                      <a:pt x="98" y="921"/>
                    </a:cubicBezTo>
                    <a:cubicBezTo>
                      <a:pt x="98" y="930"/>
                      <a:pt x="95" y="939"/>
                      <a:pt x="91" y="946"/>
                    </a:cubicBezTo>
                    <a:cubicBezTo>
                      <a:pt x="485" y="946"/>
                      <a:pt x="485" y="946"/>
                      <a:pt x="485" y="946"/>
                    </a:cubicBezTo>
                    <a:cubicBezTo>
                      <a:pt x="592" y="946"/>
                      <a:pt x="660" y="830"/>
                      <a:pt x="606" y="736"/>
                    </a:cubicBezTo>
                    <a:close/>
                    <a:moveTo>
                      <a:pt x="203" y="304"/>
                    </a:moveTo>
                    <a:cubicBezTo>
                      <a:pt x="181" y="304"/>
                      <a:pt x="163" y="286"/>
                      <a:pt x="163" y="264"/>
                    </a:cubicBezTo>
                    <a:cubicBezTo>
                      <a:pt x="163" y="242"/>
                      <a:pt x="181" y="224"/>
                      <a:pt x="203" y="224"/>
                    </a:cubicBezTo>
                    <a:cubicBezTo>
                      <a:pt x="226" y="224"/>
                      <a:pt x="243" y="242"/>
                      <a:pt x="243" y="264"/>
                    </a:cubicBezTo>
                    <a:cubicBezTo>
                      <a:pt x="243" y="286"/>
                      <a:pt x="226" y="304"/>
                      <a:pt x="203" y="304"/>
                    </a:cubicBezTo>
                    <a:close/>
                    <a:moveTo>
                      <a:pt x="250" y="199"/>
                    </a:moveTo>
                    <a:cubicBezTo>
                      <a:pt x="233" y="199"/>
                      <a:pt x="220" y="186"/>
                      <a:pt x="220" y="169"/>
                    </a:cubicBezTo>
                    <a:cubicBezTo>
                      <a:pt x="220" y="153"/>
                      <a:pt x="233" y="140"/>
                      <a:pt x="250" y="140"/>
                    </a:cubicBezTo>
                    <a:cubicBezTo>
                      <a:pt x="266" y="140"/>
                      <a:pt x="279" y="153"/>
                      <a:pt x="279" y="169"/>
                    </a:cubicBezTo>
                    <a:cubicBezTo>
                      <a:pt x="279" y="186"/>
                      <a:pt x="266" y="199"/>
                      <a:pt x="250" y="199"/>
                    </a:cubicBezTo>
                    <a:close/>
                    <a:moveTo>
                      <a:pt x="319" y="551"/>
                    </a:moveTo>
                    <a:cubicBezTo>
                      <a:pt x="289" y="551"/>
                      <a:pt x="264" y="527"/>
                      <a:pt x="264" y="497"/>
                    </a:cubicBezTo>
                    <a:cubicBezTo>
                      <a:pt x="264" y="467"/>
                      <a:pt x="289" y="442"/>
                      <a:pt x="319" y="442"/>
                    </a:cubicBezTo>
                    <a:cubicBezTo>
                      <a:pt x="349" y="442"/>
                      <a:pt x="374" y="467"/>
                      <a:pt x="374" y="497"/>
                    </a:cubicBezTo>
                    <a:cubicBezTo>
                      <a:pt x="374" y="527"/>
                      <a:pt x="349" y="551"/>
                      <a:pt x="319" y="5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149" name="Freeform 9"/>
              <p:cNvSpPr>
                <a:spLocks noEditPoints="1"/>
              </p:cNvSpPr>
              <p:nvPr/>
            </p:nvSpPr>
            <p:spPr bwMode="auto">
              <a:xfrm>
                <a:off x="6604001" y="5133976"/>
                <a:ext cx="2738438" cy="288925"/>
              </a:xfrm>
              <a:custGeom>
                <a:avLst/>
                <a:gdLst>
                  <a:gd name="T0" fmla="*/ 0 w 1725"/>
                  <a:gd name="T1" fmla="*/ 0 h 182"/>
                  <a:gd name="T2" fmla="*/ 0 w 1725"/>
                  <a:gd name="T3" fmla="*/ 182 h 182"/>
                  <a:gd name="T4" fmla="*/ 1725 w 1725"/>
                  <a:gd name="T5" fmla="*/ 182 h 182"/>
                  <a:gd name="T6" fmla="*/ 1725 w 1725"/>
                  <a:gd name="T7" fmla="*/ 0 h 182"/>
                  <a:gd name="T8" fmla="*/ 0 w 1725"/>
                  <a:gd name="T9" fmla="*/ 0 h 182"/>
                  <a:gd name="T10" fmla="*/ 1453 w 1725"/>
                  <a:gd name="T11" fmla="*/ 128 h 182"/>
                  <a:gd name="T12" fmla="*/ 1378 w 1725"/>
                  <a:gd name="T13" fmla="*/ 128 h 182"/>
                  <a:gd name="T14" fmla="*/ 1378 w 1725"/>
                  <a:gd name="T15" fmla="*/ 53 h 182"/>
                  <a:gd name="T16" fmla="*/ 1453 w 1725"/>
                  <a:gd name="T17" fmla="*/ 53 h 182"/>
                  <a:gd name="T18" fmla="*/ 1453 w 1725"/>
                  <a:gd name="T19" fmla="*/ 128 h 182"/>
                  <a:gd name="T20" fmla="*/ 1565 w 1725"/>
                  <a:gd name="T21" fmla="*/ 128 h 182"/>
                  <a:gd name="T22" fmla="*/ 1490 w 1725"/>
                  <a:gd name="T23" fmla="*/ 128 h 182"/>
                  <a:gd name="T24" fmla="*/ 1490 w 1725"/>
                  <a:gd name="T25" fmla="*/ 53 h 182"/>
                  <a:gd name="T26" fmla="*/ 1565 w 1725"/>
                  <a:gd name="T27" fmla="*/ 53 h 182"/>
                  <a:gd name="T28" fmla="*/ 1565 w 1725"/>
                  <a:gd name="T29" fmla="*/ 128 h 182"/>
                  <a:gd name="T30" fmla="*/ 1677 w 1725"/>
                  <a:gd name="T31" fmla="*/ 128 h 182"/>
                  <a:gd name="T32" fmla="*/ 1602 w 1725"/>
                  <a:gd name="T33" fmla="*/ 128 h 182"/>
                  <a:gd name="T34" fmla="*/ 1602 w 1725"/>
                  <a:gd name="T35" fmla="*/ 53 h 182"/>
                  <a:gd name="T36" fmla="*/ 1677 w 1725"/>
                  <a:gd name="T37" fmla="*/ 53 h 182"/>
                  <a:gd name="T38" fmla="*/ 1677 w 1725"/>
                  <a:gd name="T39" fmla="*/ 12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5" h="182">
                    <a:moveTo>
                      <a:pt x="0" y="0"/>
                    </a:moveTo>
                    <a:lnTo>
                      <a:pt x="0" y="182"/>
                    </a:lnTo>
                    <a:lnTo>
                      <a:pt x="1725" y="182"/>
                    </a:lnTo>
                    <a:lnTo>
                      <a:pt x="1725" y="0"/>
                    </a:lnTo>
                    <a:lnTo>
                      <a:pt x="0" y="0"/>
                    </a:lnTo>
                    <a:close/>
                    <a:moveTo>
                      <a:pt x="1453" y="128"/>
                    </a:moveTo>
                    <a:lnTo>
                      <a:pt x="1378" y="128"/>
                    </a:lnTo>
                    <a:lnTo>
                      <a:pt x="1378" y="53"/>
                    </a:lnTo>
                    <a:lnTo>
                      <a:pt x="1453" y="53"/>
                    </a:lnTo>
                    <a:lnTo>
                      <a:pt x="1453" y="128"/>
                    </a:lnTo>
                    <a:close/>
                    <a:moveTo>
                      <a:pt x="1565" y="128"/>
                    </a:moveTo>
                    <a:lnTo>
                      <a:pt x="1490" y="128"/>
                    </a:lnTo>
                    <a:lnTo>
                      <a:pt x="1490" y="53"/>
                    </a:lnTo>
                    <a:lnTo>
                      <a:pt x="1565" y="53"/>
                    </a:lnTo>
                    <a:lnTo>
                      <a:pt x="1565" y="128"/>
                    </a:lnTo>
                    <a:close/>
                    <a:moveTo>
                      <a:pt x="1677" y="128"/>
                    </a:moveTo>
                    <a:lnTo>
                      <a:pt x="1602" y="128"/>
                    </a:lnTo>
                    <a:lnTo>
                      <a:pt x="1602" y="53"/>
                    </a:lnTo>
                    <a:lnTo>
                      <a:pt x="1677" y="53"/>
                    </a:lnTo>
                    <a:lnTo>
                      <a:pt x="167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150" name="Freeform 10"/>
              <p:cNvSpPr>
                <a:spLocks noEditPoints="1"/>
              </p:cNvSpPr>
              <p:nvPr/>
            </p:nvSpPr>
            <p:spPr bwMode="auto">
              <a:xfrm>
                <a:off x="6078538" y="5402263"/>
                <a:ext cx="1384300" cy="1644650"/>
              </a:xfrm>
              <a:custGeom>
                <a:avLst/>
                <a:gdLst>
                  <a:gd name="T0" fmla="*/ 13 w 326"/>
                  <a:gd name="T1" fmla="*/ 36 h 387"/>
                  <a:gd name="T2" fmla="*/ 16 w 326"/>
                  <a:gd name="T3" fmla="*/ 106 h 387"/>
                  <a:gd name="T4" fmla="*/ 74 w 326"/>
                  <a:gd name="T5" fmla="*/ 128 h 387"/>
                  <a:gd name="T6" fmla="*/ 200 w 326"/>
                  <a:gd name="T7" fmla="*/ 293 h 387"/>
                  <a:gd name="T8" fmla="*/ 206 w 326"/>
                  <a:gd name="T9" fmla="*/ 354 h 387"/>
                  <a:gd name="T10" fmla="*/ 295 w 326"/>
                  <a:gd name="T11" fmla="*/ 365 h 387"/>
                  <a:gd name="T12" fmla="*/ 305 w 326"/>
                  <a:gd name="T13" fmla="*/ 279 h 387"/>
                  <a:gd name="T14" fmla="*/ 249 w 326"/>
                  <a:gd name="T15" fmla="*/ 255 h 387"/>
                  <a:gd name="T16" fmla="*/ 123 w 326"/>
                  <a:gd name="T17" fmla="*/ 90 h 387"/>
                  <a:gd name="T18" fmla="*/ 116 w 326"/>
                  <a:gd name="T19" fmla="*/ 30 h 387"/>
                  <a:gd name="T20" fmla="*/ 51 w 326"/>
                  <a:gd name="T21" fmla="*/ 7 h 387"/>
                  <a:gd name="T22" fmla="*/ 95 w 326"/>
                  <a:gd name="T23" fmla="*/ 65 h 387"/>
                  <a:gd name="T24" fmla="*/ 57 w 326"/>
                  <a:gd name="T25" fmla="*/ 94 h 387"/>
                  <a:gd name="T26" fmla="*/ 13 w 326"/>
                  <a:gd name="T27" fmla="*/ 36 h 387"/>
                  <a:gd name="T28" fmla="*/ 223 w 326"/>
                  <a:gd name="T29" fmla="*/ 302 h 387"/>
                  <a:gd name="T30" fmla="*/ 252 w 326"/>
                  <a:gd name="T31" fmla="*/ 282 h 387"/>
                  <a:gd name="T32" fmla="*/ 284 w 326"/>
                  <a:gd name="T33" fmla="*/ 295 h 387"/>
                  <a:gd name="T34" fmla="*/ 289 w 326"/>
                  <a:gd name="T35" fmla="*/ 331 h 387"/>
                  <a:gd name="T36" fmla="*/ 261 w 326"/>
                  <a:gd name="T37" fmla="*/ 353 h 387"/>
                  <a:gd name="T38" fmla="*/ 227 w 326"/>
                  <a:gd name="T39" fmla="*/ 339 h 387"/>
                  <a:gd name="T40" fmla="*/ 223 w 326"/>
                  <a:gd name="T41" fmla="*/ 30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 h="387">
                    <a:moveTo>
                      <a:pt x="13" y="36"/>
                    </a:moveTo>
                    <a:cubicBezTo>
                      <a:pt x="0" y="58"/>
                      <a:pt x="1" y="84"/>
                      <a:pt x="16" y="106"/>
                    </a:cubicBezTo>
                    <a:cubicBezTo>
                      <a:pt x="30" y="123"/>
                      <a:pt x="52" y="132"/>
                      <a:pt x="74" y="128"/>
                    </a:cubicBezTo>
                    <a:cubicBezTo>
                      <a:pt x="74" y="128"/>
                      <a:pt x="74" y="128"/>
                      <a:pt x="200" y="293"/>
                    </a:cubicBezTo>
                    <a:cubicBezTo>
                      <a:pt x="190" y="313"/>
                      <a:pt x="192" y="337"/>
                      <a:pt x="206" y="354"/>
                    </a:cubicBezTo>
                    <a:cubicBezTo>
                      <a:pt x="227" y="380"/>
                      <a:pt x="266" y="387"/>
                      <a:pt x="295" y="365"/>
                    </a:cubicBezTo>
                    <a:cubicBezTo>
                      <a:pt x="322" y="346"/>
                      <a:pt x="326" y="306"/>
                      <a:pt x="305" y="279"/>
                    </a:cubicBezTo>
                    <a:cubicBezTo>
                      <a:pt x="292" y="261"/>
                      <a:pt x="270" y="252"/>
                      <a:pt x="249" y="255"/>
                    </a:cubicBezTo>
                    <a:cubicBezTo>
                      <a:pt x="123" y="90"/>
                      <a:pt x="123" y="90"/>
                      <a:pt x="123" y="90"/>
                    </a:cubicBezTo>
                    <a:cubicBezTo>
                      <a:pt x="132" y="71"/>
                      <a:pt x="129" y="48"/>
                      <a:pt x="116" y="30"/>
                    </a:cubicBezTo>
                    <a:cubicBezTo>
                      <a:pt x="100" y="8"/>
                      <a:pt x="74" y="0"/>
                      <a:pt x="51" y="7"/>
                    </a:cubicBezTo>
                    <a:cubicBezTo>
                      <a:pt x="95" y="65"/>
                      <a:pt x="95" y="65"/>
                      <a:pt x="95" y="65"/>
                    </a:cubicBezTo>
                    <a:cubicBezTo>
                      <a:pt x="57" y="94"/>
                      <a:pt x="57" y="94"/>
                      <a:pt x="57" y="94"/>
                    </a:cubicBezTo>
                    <a:cubicBezTo>
                      <a:pt x="13" y="36"/>
                      <a:pt x="13" y="36"/>
                      <a:pt x="13" y="36"/>
                    </a:cubicBezTo>
                    <a:close/>
                    <a:moveTo>
                      <a:pt x="223" y="302"/>
                    </a:moveTo>
                    <a:cubicBezTo>
                      <a:pt x="252" y="282"/>
                      <a:pt x="252" y="282"/>
                      <a:pt x="252" y="282"/>
                    </a:cubicBezTo>
                    <a:cubicBezTo>
                      <a:pt x="284" y="295"/>
                      <a:pt x="284" y="295"/>
                      <a:pt x="284" y="295"/>
                    </a:cubicBezTo>
                    <a:cubicBezTo>
                      <a:pt x="284" y="295"/>
                      <a:pt x="284" y="295"/>
                      <a:pt x="289" y="331"/>
                    </a:cubicBezTo>
                    <a:cubicBezTo>
                      <a:pt x="261" y="353"/>
                      <a:pt x="261" y="353"/>
                      <a:pt x="261" y="353"/>
                    </a:cubicBezTo>
                    <a:cubicBezTo>
                      <a:pt x="227" y="339"/>
                      <a:pt x="227" y="339"/>
                      <a:pt x="227" y="339"/>
                    </a:cubicBezTo>
                    <a:cubicBezTo>
                      <a:pt x="223" y="302"/>
                      <a:pt x="223" y="302"/>
                      <a:pt x="223"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151" name="Oval 5"/>
              <p:cNvSpPr>
                <a:spLocks noChangeArrowheads="1"/>
              </p:cNvSpPr>
              <p:nvPr/>
            </p:nvSpPr>
            <p:spPr bwMode="auto">
              <a:xfrm>
                <a:off x="10366376" y="5699126"/>
                <a:ext cx="339725" cy="339725"/>
              </a:xfrm>
              <a:prstGeom prst="ellipse">
                <a:avLst/>
              </a:prstGeom>
              <a:grpFill/>
              <a:ln>
                <a:noFill/>
              </a:ln>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152" name="Oval 6"/>
              <p:cNvSpPr>
                <a:spLocks noChangeArrowheads="1"/>
              </p:cNvSpPr>
              <p:nvPr/>
            </p:nvSpPr>
            <p:spPr bwMode="auto">
              <a:xfrm>
                <a:off x="10804526" y="5970588"/>
                <a:ext cx="236538" cy="238125"/>
              </a:xfrm>
              <a:prstGeom prst="ellipse">
                <a:avLst/>
              </a:prstGeom>
              <a:grpFill/>
              <a:ln>
                <a:noFill/>
              </a:ln>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153" name="Oval 7"/>
              <p:cNvSpPr>
                <a:spLocks noChangeArrowheads="1"/>
              </p:cNvSpPr>
              <p:nvPr/>
            </p:nvSpPr>
            <p:spPr bwMode="auto">
              <a:xfrm>
                <a:off x="10298114" y="6175376"/>
                <a:ext cx="238125" cy="238125"/>
              </a:xfrm>
              <a:prstGeom prst="ellipse">
                <a:avLst/>
              </a:prstGeom>
              <a:grpFill/>
              <a:ln>
                <a:noFill/>
              </a:ln>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154" name="Freeform 11"/>
              <p:cNvSpPr>
                <a:spLocks noEditPoints="1"/>
              </p:cNvSpPr>
              <p:nvPr/>
            </p:nvSpPr>
            <p:spPr bwMode="auto">
              <a:xfrm>
                <a:off x="6664326" y="5494338"/>
                <a:ext cx="2665413" cy="1296988"/>
              </a:xfrm>
              <a:custGeom>
                <a:avLst/>
                <a:gdLst>
                  <a:gd name="T0" fmla="*/ 0 w 628"/>
                  <a:gd name="T1" fmla="*/ 0 h 305"/>
                  <a:gd name="T2" fmla="*/ 10 w 628"/>
                  <a:gd name="T3" fmla="*/ 63 h 305"/>
                  <a:gd name="T4" fmla="*/ 122 w 628"/>
                  <a:gd name="T5" fmla="*/ 209 h 305"/>
                  <a:gd name="T6" fmla="*/ 185 w 628"/>
                  <a:gd name="T7" fmla="*/ 242 h 305"/>
                  <a:gd name="T8" fmla="*/ 202 w 628"/>
                  <a:gd name="T9" fmla="*/ 305 h 305"/>
                  <a:gd name="T10" fmla="*/ 628 w 628"/>
                  <a:gd name="T11" fmla="*/ 305 h 305"/>
                  <a:gd name="T12" fmla="*/ 628 w 628"/>
                  <a:gd name="T13" fmla="*/ 0 h 305"/>
                  <a:gd name="T14" fmla="*/ 0 w 628"/>
                  <a:gd name="T15" fmla="*/ 0 h 305"/>
                  <a:gd name="T16" fmla="*/ 300 w 628"/>
                  <a:gd name="T17" fmla="*/ 241 h 305"/>
                  <a:gd name="T18" fmla="*/ 258 w 628"/>
                  <a:gd name="T19" fmla="*/ 210 h 305"/>
                  <a:gd name="T20" fmla="*/ 258 w 628"/>
                  <a:gd name="T21" fmla="*/ 210 h 305"/>
                  <a:gd name="T22" fmla="*/ 199 w 628"/>
                  <a:gd name="T23" fmla="*/ 166 h 305"/>
                  <a:gd name="T24" fmla="*/ 230 w 628"/>
                  <a:gd name="T25" fmla="*/ 124 h 305"/>
                  <a:gd name="T26" fmla="*/ 289 w 628"/>
                  <a:gd name="T27" fmla="*/ 168 h 305"/>
                  <a:gd name="T28" fmla="*/ 378 w 628"/>
                  <a:gd name="T29" fmla="*/ 48 h 305"/>
                  <a:gd name="T30" fmla="*/ 420 w 628"/>
                  <a:gd name="T31" fmla="*/ 79 h 305"/>
                  <a:gd name="T32" fmla="*/ 300 w 628"/>
                  <a:gd name="T33" fmla="*/ 24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8" h="305">
                    <a:moveTo>
                      <a:pt x="0" y="0"/>
                    </a:moveTo>
                    <a:cubicBezTo>
                      <a:pt x="12" y="19"/>
                      <a:pt x="15" y="41"/>
                      <a:pt x="10" y="63"/>
                    </a:cubicBezTo>
                    <a:cubicBezTo>
                      <a:pt x="122" y="209"/>
                      <a:pt x="122" y="209"/>
                      <a:pt x="122" y="209"/>
                    </a:cubicBezTo>
                    <a:cubicBezTo>
                      <a:pt x="146" y="210"/>
                      <a:pt x="170" y="222"/>
                      <a:pt x="185" y="242"/>
                    </a:cubicBezTo>
                    <a:cubicBezTo>
                      <a:pt x="198" y="260"/>
                      <a:pt x="205" y="283"/>
                      <a:pt x="202" y="305"/>
                    </a:cubicBezTo>
                    <a:cubicBezTo>
                      <a:pt x="628" y="305"/>
                      <a:pt x="628" y="305"/>
                      <a:pt x="628" y="305"/>
                    </a:cubicBezTo>
                    <a:cubicBezTo>
                      <a:pt x="628" y="0"/>
                      <a:pt x="628" y="0"/>
                      <a:pt x="628" y="0"/>
                    </a:cubicBezTo>
                    <a:lnTo>
                      <a:pt x="0" y="0"/>
                    </a:lnTo>
                    <a:close/>
                    <a:moveTo>
                      <a:pt x="300" y="241"/>
                    </a:moveTo>
                    <a:cubicBezTo>
                      <a:pt x="258" y="210"/>
                      <a:pt x="258" y="210"/>
                      <a:pt x="258" y="210"/>
                    </a:cubicBezTo>
                    <a:cubicBezTo>
                      <a:pt x="258" y="210"/>
                      <a:pt x="258" y="210"/>
                      <a:pt x="258" y="210"/>
                    </a:cubicBezTo>
                    <a:cubicBezTo>
                      <a:pt x="199" y="166"/>
                      <a:pt x="199" y="166"/>
                      <a:pt x="199" y="166"/>
                    </a:cubicBezTo>
                    <a:cubicBezTo>
                      <a:pt x="230" y="124"/>
                      <a:pt x="230" y="124"/>
                      <a:pt x="230" y="124"/>
                    </a:cubicBezTo>
                    <a:cubicBezTo>
                      <a:pt x="289" y="168"/>
                      <a:pt x="289" y="168"/>
                      <a:pt x="289" y="168"/>
                    </a:cubicBezTo>
                    <a:cubicBezTo>
                      <a:pt x="378" y="48"/>
                      <a:pt x="378" y="48"/>
                      <a:pt x="378" y="48"/>
                    </a:cubicBezTo>
                    <a:cubicBezTo>
                      <a:pt x="420" y="79"/>
                      <a:pt x="420" y="79"/>
                      <a:pt x="420" y="79"/>
                    </a:cubicBezTo>
                    <a:lnTo>
                      <a:pt x="300" y="241"/>
                    </a:lnTo>
                    <a:close/>
                  </a:path>
                </a:pathLst>
              </a:custGeom>
              <a:grpFill/>
              <a:ln>
                <a:noFill/>
              </a:ln>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155" name="Freeform 12"/>
              <p:cNvSpPr>
                <a:spLocks/>
              </p:cNvSpPr>
              <p:nvPr/>
            </p:nvSpPr>
            <p:spPr bwMode="auto">
              <a:xfrm>
                <a:off x="6604001" y="6375401"/>
                <a:ext cx="217488" cy="415925"/>
              </a:xfrm>
              <a:custGeom>
                <a:avLst/>
                <a:gdLst>
                  <a:gd name="T0" fmla="*/ 51 w 51"/>
                  <a:gd name="T1" fmla="*/ 66 h 98"/>
                  <a:gd name="T2" fmla="*/ 0 w 51"/>
                  <a:gd name="T3" fmla="*/ 0 h 98"/>
                  <a:gd name="T4" fmla="*/ 0 w 51"/>
                  <a:gd name="T5" fmla="*/ 98 h 98"/>
                  <a:gd name="T6" fmla="*/ 48 w 51"/>
                  <a:gd name="T7" fmla="*/ 98 h 98"/>
                  <a:gd name="T8" fmla="*/ 51 w 51"/>
                  <a:gd name="T9" fmla="*/ 66 h 98"/>
                </a:gdLst>
                <a:ahLst/>
                <a:cxnLst>
                  <a:cxn ang="0">
                    <a:pos x="T0" y="T1"/>
                  </a:cxn>
                  <a:cxn ang="0">
                    <a:pos x="T2" y="T3"/>
                  </a:cxn>
                  <a:cxn ang="0">
                    <a:pos x="T4" y="T5"/>
                  </a:cxn>
                  <a:cxn ang="0">
                    <a:pos x="T6" y="T7"/>
                  </a:cxn>
                  <a:cxn ang="0">
                    <a:pos x="T8" y="T9"/>
                  </a:cxn>
                </a:cxnLst>
                <a:rect l="0" t="0" r="r" b="b"/>
                <a:pathLst>
                  <a:path w="51" h="98">
                    <a:moveTo>
                      <a:pt x="51" y="66"/>
                    </a:moveTo>
                    <a:cubicBezTo>
                      <a:pt x="0" y="0"/>
                      <a:pt x="0" y="0"/>
                      <a:pt x="0" y="0"/>
                    </a:cubicBezTo>
                    <a:cubicBezTo>
                      <a:pt x="0" y="98"/>
                      <a:pt x="0" y="98"/>
                      <a:pt x="0" y="98"/>
                    </a:cubicBezTo>
                    <a:cubicBezTo>
                      <a:pt x="48" y="98"/>
                      <a:pt x="48" y="98"/>
                      <a:pt x="48" y="98"/>
                    </a:cubicBezTo>
                    <a:cubicBezTo>
                      <a:pt x="47" y="88"/>
                      <a:pt x="48" y="77"/>
                      <a:pt x="51" y="66"/>
                    </a:cubicBezTo>
                    <a:close/>
                  </a:path>
                </a:pathLst>
              </a:custGeom>
              <a:grpFill/>
              <a:ln>
                <a:noFill/>
              </a:ln>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156" name="Freeform 13"/>
              <p:cNvSpPr>
                <a:spLocks/>
              </p:cNvSpPr>
              <p:nvPr/>
            </p:nvSpPr>
            <p:spPr bwMode="auto">
              <a:xfrm>
                <a:off x="6383338" y="6089651"/>
                <a:ext cx="527050" cy="909638"/>
              </a:xfrm>
              <a:custGeom>
                <a:avLst/>
                <a:gdLst>
                  <a:gd name="T0" fmla="*/ 117 w 124"/>
                  <a:gd name="T1" fmla="*/ 206 h 214"/>
                  <a:gd name="T2" fmla="*/ 116 w 124"/>
                  <a:gd name="T3" fmla="*/ 206 h 214"/>
                  <a:gd name="T4" fmla="*/ 105 w 124"/>
                  <a:gd name="T5" fmla="*/ 187 h 214"/>
                  <a:gd name="T6" fmla="*/ 29 w 124"/>
                  <a:gd name="T7" fmla="*/ 187 h 214"/>
                  <a:gd name="T8" fmla="*/ 29 w 124"/>
                  <a:gd name="T9" fmla="*/ 38 h 214"/>
                  <a:gd name="T10" fmla="*/ 0 w 124"/>
                  <a:gd name="T11" fmla="*/ 0 h 214"/>
                  <a:gd name="T12" fmla="*/ 0 w 124"/>
                  <a:gd name="T13" fmla="*/ 189 h 214"/>
                  <a:gd name="T14" fmla="*/ 25 w 124"/>
                  <a:gd name="T15" fmla="*/ 214 h 214"/>
                  <a:gd name="T16" fmla="*/ 124 w 124"/>
                  <a:gd name="T17" fmla="*/ 214 h 214"/>
                  <a:gd name="T18" fmla="*/ 117 w 124"/>
                  <a:gd name="T19" fmla="*/ 20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214">
                    <a:moveTo>
                      <a:pt x="117" y="206"/>
                    </a:moveTo>
                    <a:cubicBezTo>
                      <a:pt x="116" y="206"/>
                      <a:pt x="116" y="206"/>
                      <a:pt x="116" y="206"/>
                    </a:cubicBezTo>
                    <a:cubicBezTo>
                      <a:pt x="112" y="200"/>
                      <a:pt x="108" y="194"/>
                      <a:pt x="105" y="187"/>
                    </a:cubicBezTo>
                    <a:cubicBezTo>
                      <a:pt x="29" y="187"/>
                      <a:pt x="29" y="187"/>
                      <a:pt x="29" y="187"/>
                    </a:cubicBezTo>
                    <a:cubicBezTo>
                      <a:pt x="29" y="130"/>
                      <a:pt x="29" y="81"/>
                      <a:pt x="29" y="38"/>
                    </a:cubicBezTo>
                    <a:cubicBezTo>
                      <a:pt x="0" y="0"/>
                      <a:pt x="0" y="0"/>
                      <a:pt x="0" y="0"/>
                    </a:cubicBezTo>
                    <a:cubicBezTo>
                      <a:pt x="0" y="189"/>
                      <a:pt x="0" y="189"/>
                      <a:pt x="0" y="189"/>
                    </a:cubicBezTo>
                    <a:cubicBezTo>
                      <a:pt x="0" y="205"/>
                      <a:pt x="11" y="214"/>
                      <a:pt x="25" y="214"/>
                    </a:cubicBezTo>
                    <a:cubicBezTo>
                      <a:pt x="59" y="214"/>
                      <a:pt x="92" y="214"/>
                      <a:pt x="124" y="214"/>
                    </a:cubicBezTo>
                    <a:cubicBezTo>
                      <a:pt x="121" y="212"/>
                      <a:pt x="119" y="209"/>
                      <a:pt x="11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sp>
            <p:nvSpPr>
              <p:cNvPr id="157" name="Freeform 14"/>
              <p:cNvSpPr>
                <a:spLocks/>
              </p:cNvSpPr>
              <p:nvPr/>
            </p:nvSpPr>
            <p:spPr bwMode="auto">
              <a:xfrm>
                <a:off x="6383338" y="4951413"/>
                <a:ext cx="3171826" cy="2047875"/>
              </a:xfrm>
              <a:custGeom>
                <a:avLst/>
                <a:gdLst>
                  <a:gd name="T0" fmla="*/ 722 w 747"/>
                  <a:gd name="T1" fmla="*/ 0 h 482"/>
                  <a:gd name="T2" fmla="*/ 25 w 747"/>
                  <a:gd name="T3" fmla="*/ 0 h 482"/>
                  <a:gd name="T4" fmla="*/ 0 w 747"/>
                  <a:gd name="T5" fmla="*/ 27 h 482"/>
                  <a:gd name="T6" fmla="*/ 0 w 747"/>
                  <a:gd name="T7" fmla="*/ 89 h 482"/>
                  <a:gd name="T8" fmla="*/ 29 w 747"/>
                  <a:gd name="T9" fmla="*/ 96 h 482"/>
                  <a:gd name="T10" fmla="*/ 29 w 747"/>
                  <a:gd name="T11" fmla="*/ 27 h 482"/>
                  <a:gd name="T12" fmla="*/ 715 w 747"/>
                  <a:gd name="T13" fmla="*/ 27 h 482"/>
                  <a:gd name="T14" fmla="*/ 715 w 747"/>
                  <a:gd name="T15" fmla="*/ 455 h 482"/>
                  <a:gd name="T16" fmla="*/ 262 w 747"/>
                  <a:gd name="T17" fmla="*/ 455 h 482"/>
                  <a:gd name="T18" fmla="*/ 244 w 747"/>
                  <a:gd name="T19" fmla="*/ 482 h 482"/>
                  <a:gd name="T20" fmla="*/ 722 w 747"/>
                  <a:gd name="T21" fmla="*/ 482 h 482"/>
                  <a:gd name="T22" fmla="*/ 747 w 747"/>
                  <a:gd name="T23" fmla="*/ 457 h 482"/>
                  <a:gd name="T24" fmla="*/ 747 w 747"/>
                  <a:gd name="T25" fmla="*/ 27 h 482"/>
                  <a:gd name="T26" fmla="*/ 722 w 747"/>
                  <a:gd name="T27"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7" h="482">
                    <a:moveTo>
                      <a:pt x="722" y="0"/>
                    </a:moveTo>
                    <a:cubicBezTo>
                      <a:pt x="25" y="0"/>
                      <a:pt x="25" y="0"/>
                      <a:pt x="25" y="0"/>
                    </a:cubicBezTo>
                    <a:cubicBezTo>
                      <a:pt x="11" y="0"/>
                      <a:pt x="0" y="11"/>
                      <a:pt x="0" y="27"/>
                    </a:cubicBezTo>
                    <a:cubicBezTo>
                      <a:pt x="0" y="49"/>
                      <a:pt x="0" y="69"/>
                      <a:pt x="0" y="89"/>
                    </a:cubicBezTo>
                    <a:cubicBezTo>
                      <a:pt x="10" y="89"/>
                      <a:pt x="20" y="92"/>
                      <a:pt x="29" y="96"/>
                    </a:cubicBezTo>
                    <a:cubicBezTo>
                      <a:pt x="29" y="27"/>
                      <a:pt x="29" y="27"/>
                      <a:pt x="29" y="27"/>
                    </a:cubicBezTo>
                    <a:cubicBezTo>
                      <a:pt x="715" y="27"/>
                      <a:pt x="715" y="27"/>
                      <a:pt x="715" y="27"/>
                    </a:cubicBezTo>
                    <a:cubicBezTo>
                      <a:pt x="715" y="455"/>
                      <a:pt x="715" y="455"/>
                      <a:pt x="715" y="455"/>
                    </a:cubicBezTo>
                    <a:cubicBezTo>
                      <a:pt x="508" y="455"/>
                      <a:pt x="363" y="455"/>
                      <a:pt x="262" y="455"/>
                    </a:cubicBezTo>
                    <a:cubicBezTo>
                      <a:pt x="258" y="465"/>
                      <a:pt x="252" y="474"/>
                      <a:pt x="244" y="482"/>
                    </a:cubicBezTo>
                    <a:cubicBezTo>
                      <a:pt x="722" y="482"/>
                      <a:pt x="722" y="482"/>
                      <a:pt x="722" y="482"/>
                    </a:cubicBezTo>
                    <a:cubicBezTo>
                      <a:pt x="735" y="482"/>
                      <a:pt x="747" y="473"/>
                      <a:pt x="747" y="457"/>
                    </a:cubicBezTo>
                    <a:cubicBezTo>
                      <a:pt x="747" y="27"/>
                      <a:pt x="747" y="27"/>
                      <a:pt x="747" y="27"/>
                    </a:cubicBezTo>
                    <a:cubicBezTo>
                      <a:pt x="747" y="11"/>
                      <a:pt x="735" y="0"/>
                      <a:pt x="7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FFFFFF"/>
                  </a:solidFill>
                  <a:latin typeface="Segoe UI"/>
                  <a:ea typeface="+mn-ea"/>
                  <a:cs typeface="+mn-cs"/>
                </a:endParaRPr>
              </a:p>
            </p:txBody>
          </p:sp>
        </p:grpSp>
      </p:grpSp>
      <p:grpSp>
        <p:nvGrpSpPr>
          <p:cNvPr id="16" name="Group 15"/>
          <p:cNvGrpSpPr/>
          <p:nvPr/>
        </p:nvGrpSpPr>
        <p:grpSpPr>
          <a:xfrm>
            <a:off x="6282424" y="1000446"/>
            <a:ext cx="2797000" cy="4238928"/>
            <a:chOff x="8725651" y="1342446"/>
            <a:chExt cx="3804114" cy="5765236"/>
          </a:xfrm>
        </p:grpSpPr>
        <p:grpSp>
          <p:nvGrpSpPr>
            <p:cNvPr id="12" name="Group 11"/>
            <p:cNvGrpSpPr/>
            <p:nvPr/>
          </p:nvGrpSpPr>
          <p:grpSpPr>
            <a:xfrm>
              <a:off x="8725651" y="1734047"/>
              <a:ext cx="3447749" cy="5373635"/>
              <a:chOff x="8726002" y="1590181"/>
              <a:chExt cx="3448237" cy="5374397"/>
            </a:xfrm>
          </p:grpSpPr>
          <p:grpSp>
            <p:nvGrpSpPr>
              <p:cNvPr id="5" name="Group 4"/>
              <p:cNvGrpSpPr/>
              <p:nvPr/>
            </p:nvGrpSpPr>
            <p:grpSpPr>
              <a:xfrm>
                <a:off x="8886346" y="1590181"/>
                <a:ext cx="3287893" cy="5374397"/>
                <a:chOff x="8886346" y="1590181"/>
                <a:chExt cx="3287893" cy="5374397"/>
              </a:xfrm>
            </p:grpSpPr>
            <p:sp>
              <p:nvSpPr>
                <p:cNvPr id="11" name="Rectangle 10"/>
                <p:cNvSpPr/>
                <p:nvPr/>
              </p:nvSpPr>
              <p:spPr>
                <a:xfrm>
                  <a:off x="9505726" y="3097638"/>
                  <a:ext cx="2668513" cy="1622295"/>
                </a:xfrm>
                <a:prstGeom prst="rect">
                  <a:avLst/>
                </a:prstGeom>
              </p:spPr>
              <p:txBody>
                <a:bodyPr wrap="square">
                  <a:spAutoFit/>
                </a:bodyPr>
                <a:lstStyle/>
                <a:p>
                  <a:pPr marL="127235" indent="-127235" defTabSz="399861">
                    <a:lnSpc>
                      <a:spcPct val="90000"/>
                    </a:lnSpc>
                    <a:spcBef>
                      <a:spcPct val="0"/>
                    </a:spcBef>
                    <a:spcAft>
                      <a:spcPts val="1324"/>
                    </a:spcAft>
                    <a:buFont typeface="Arial" panose="020B0604020202020204" pitchFamily="34" charset="0"/>
                    <a:buChar char="•"/>
                    <a:tabLst>
                      <a:tab pos="81710" algn="l"/>
                    </a:tabLst>
                    <a:defRPr/>
                  </a:pPr>
                  <a:r>
                    <a:rPr lang="en-US" sz="1324" kern="1200" dirty="0">
                      <a:solidFill>
                        <a:srgbClr val="505050"/>
                      </a:solidFill>
                      <a:latin typeface="Segoe UI"/>
                      <a:ea typeface="+mn-ea"/>
                      <a:cs typeface="+mn-cs"/>
                    </a:rPr>
                    <a:t>Data Pipeline: DB integration for exploratory Big Data </a:t>
                  </a:r>
                  <a:br>
                    <a:rPr lang="en-US" sz="1324" kern="1200" dirty="0">
                      <a:solidFill>
                        <a:srgbClr val="505050"/>
                      </a:solidFill>
                      <a:latin typeface="Segoe UI"/>
                      <a:ea typeface="+mn-ea"/>
                      <a:cs typeface="+mn-cs"/>
                    </a:rPr>
                  </a:br>
                  <a:r>
                    <a:rPr lang="en-US" sz="1324" kern="1200" dirty="0">
                      <a:solidFill>
                        <a:srgbClr val="505050"/>
                      </a:solidFill>
                      <a:latin typeface="Segoe UI"/>
                      <a:ea typeface="+mn-ea"/>
                      <a:cs typeface="+mn-cs"/>
                    </a:rPr>
                    <a:t>-MySQL, Cloudera, MongoDB, Hadoop and others</a:t>
                  </a:r>
                </a:p>
              </p:txBody>
            </p:sp>
            <p:grpSp>
              <p:nvGrpSpPr>
                <p:cNvPr id="117" name="Group 29"/>
                <p:cNvGrpSpPr>
                  <a:grpSpLocks noChangeAspect="1"/>
                </p:cNvGrpSpPr>
                <p:nvPr/>
              </p:nvGrpSpPr>
              <p:grpSpPr bwMode="auto">
                <a:xfrm>
                  <a:off x="8886346" y="1590181"/>
                  <a:ext cx="1290235" cy="1274076"/>
                  <a:chOff x="1507" y="515"/>
                  <a:chExt cx="1038" cy="1025"/>
                </a:xfrm>
                <a:solidFill>
                  <a:schemeClr val="bg1"/>
                </a:solidFill>
              </p:grpSpPr>
              <p:sp>
                <p:nvSpPr>
                  <p:cNvPr id="118" name="Freeform 30"/>
                  <p:cNvSpPr>
                    <a:spLocks noEditPoints="1"/>
                  </p:cNvSpPr>
                  <p:nvPr/>
                </p:nvSpPr>
                <p:spPr bwMode="auto">
                  <a:xfrm>
                    <a:off x="1507" y="515"/>
                    <a:ext cx="909" cy="909"/>
                  </a:xfrm>
                  <a:custGeom>
                    <a:avLst/>
                    <a:gdLst>
                      <a:gd name="T0" fmla="*/ 182 w 383"/>
                      <a:gd name="T1" fmla="*/ 346 h 384"/>
                      <a:gd name="T2" fmla="*/ 127 w 383"/>
                      <a:gd name="T3" fmla="*/ 260 h 384"/>
                      <a:gd name="T4" fmla="*/ 182 w 383"/>
                      <a:gd name="T5" fmla="*/ 252 h 384"/>
                      <a:gd name="T6" fmla="*/ 182 w 383"/>
                      <a:gd name="T7" fmla="*/ 222 h 384"/>
                      <a:gd name="T8" fmla="*/ 120 w 383"/>
                      <a:gd name="T9" fmla="*/ 231 h 384"/>
                      <a:gd name="T10" fmla="*/ 117 w 383"/>
                      <a:gd name="T11" fmla="*/ 192 h 384"/>
                      <a:gd name="T12" fmla="*/ 120 w 383"/>
                      <a:gd name="T13" fmla="*/ 153 h 384"/>
                      <a:gd name="T14" fmla="*/ 193 w 383"/>
                      <a:gd name="T15" fmla="*/ 162 h 384"/>
                      <a:gd name="T16" fmla="*/ 263 w 383"/>
                      <a:gd name="T17" fmla="*/ 154 h 384"/>
                      <a:gd name="T18" fmla="*/ 266 w 383"/>
                      <a:gd name="T19" fmla="*/ 178 h 384"/>
                      <a:gd name="T20" fmla="*/ 296 w 383"/>
                      <a:gd name="T21" fmla="*/ 178 h 384"/>
                      <a:gd name="T22" fmla="*/ 292 w 383"/>
                      <a:gd name="T23" fmla="*/ 145 h 384"/>
                      <a:gd name="T24" fmla="*/ 339 w 383"/>
                      <a:gd name="T25" fmla="*/ 123 h 384"/>
                      <a:gd name="T26" fmla="*/ 354 w 383"/>
                      <a:gd name="T27" fmla="*/ 178 h 384"/>
                      <a:gd name="T28" fmla="*/ 383 w 383"/>
                      <a:gd name="T29" fmla="*/ 178 h 384"/>
                      <a:gd name="T30" fmla="*/ 192 w 383"/>
                      <a:gd name="T31" fmla="*/ 0 h 384"/>
                      <a:gd name="T32" fmla="*/ 0 w 383"/>
                      <a:gd name="T33" fmla="*/ 192 h 384"/>
                      <a:gd name="T34" fmla="*/ 182 w 383"/>
                      <a:gd name="T35" fmla="*/ 384 h 384"/>
                      <a:gd name="T36" fmla="*/ 182 w 383"/>
                      <a:gd name="T37" fmla="*/ 346 h 384"/>
                      <a:gd name="T38" fmla="*/ 324 w 383"/>
                      <a:gd name="T39" fmla="*/ 98 h 384"/>
                      <a:gd name="T40" fmla="*/ 284 w 383"/>
                      <a:gd name="T41" fmla="*/ 116 h 384"/>
                      <a:gd name="T42" fmla="*/ 241 w 383"/>
                      <a:gd name="T43" fmla="*/ 37 h 384"/>
                      <a:gd name="T44" fmla="*/ 324 w 383"/>
                      <a:gd name="T45" fmla="*/ 98 h 384"/>
                      <a:gd name="T46" fmla="*/ 186 w 383"/>
                      <a:gd name="T47" fmla="*/ 35 h 384"/>
                      <a:gd name="T48" fmla="*/ 192 w 383"/>
                      <a:gd name="T49" fmla="*/ 32 h 384"/>
                      <a:gd name="T50" fmla="*/ 198 w 383"/>
                      <a:gd name="T51" fmla="*/ 35 h 384"/>
                      <a:gd name="T52" fmla="*/ 256 w 383"/>
                      <a:gd name="T53" fmla="*/ 125 h 384"/>
                      <a:gd name="T54" fmla="*/ 127 w 383"/>
                      <a:gd name="T55" fmla="*/ 125 h 384"/>
                      <a:gd name="T56" fmla="*/ 186 w 383"/>
                      <a:gd name="T57" fmla="*/ 35 h 384"/>
                      <a:gd name="T58" fmla="*/ 143 w 383"/>
                      <a:gd name="T59" fmla="*/ 37 h 384"/>
                      <a:gd name="T60" fmla="*/ 99 w 383"/>
                      <a:gd name="T61" fmla="*/ 116 h 384"/>
                      <a:gd name="T62" fmla="*/ 60 w 383"/>
                      <a:gd name="T63" fmla="*/ 97 h 384"/>
                      <a:gd name="T64" fmla="*/ 143 w 383"/>
                      <a:gd name="T65" fmla="*/ 37 h 384"/>
                      <a:gd name="T66" fmla="*/ 45 w 383"/>
                      <a:gd name="T67" fmla="*/ 262 h 384"/>
                      <a:gd name="T68" fmla="*/ 29 w 383"/>
                      <a:gd name="T69" fmla="*/ 192 h 384"/>
                      <a:gd name="T70" fmla="*/ 45 w 383"/>
                      <a:gd name="T71" fmla="*/ 122 h 384"/>
                      <a:gd name="T72" fmla="*/ 92 w 383"/>
                      <a:gd name="T73" fmla="*/ 145 h 384"/>
                      <a:gd name="T74" fmla="*/ 87 w 383"/>
                      <a:gd name="T75" fmla="*/ 192 h 384"/>
                      <a:gd name="T76" fmla="*/ 92 w 383"/>
                      <a:gd name="T77" fmla="*/ 240 h 384"/>
                      <a:gd name="T78" fmla="*/ 45 w 383"/>
                      <a:gd name="T79" fmla="*/ 262 h 384"/>
                      <a:gd name="T80" fmla="*/ 60 w 383"/>
                      <a:gd name="T81" fmla="*/ 287 h 384"/>
                      <a:gd name="T82" fmla="*/ 99 w 383"/>
                      <a:gd name="T83" fmla="*/ 269 h 384"/>
                      <a:gd name="T84" fmla="*/ 143 w 383"/>
                      <a:gd name="T85" fmla="*/ 347 h 384"/>
                      <a:gd name="T86" fmla="*/ 60 w 383"/>
                      <a:gd name="T87" fmla="*/ 28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3" h="384">
                        <a:moveTo>
                          <a:pt x="182" y="346"/>
                        </a:moveTo>
                        <a:cubicBezTo>
                          <a:pt x="157" y="322"/>
                          <a:pt x="138" y="292"/>
                          <a:pt x="127" y="260"/>
                        </a:cubicBezTo>
                        <a:cubicBezTo>
                          <a:pt x="145" y="255"/>
                          <a:pt x="163" y="252"/>
                          <a:pt x="182" y="252"/>
                        </a:cubicBezTo>
                        <a:cubicBezTo>
                          <a:pt x="182" y="222"/>
                          <a:pt x="182" y="222"/>
                          <a:pt x="182" y="222"/>
                        </a:cubicBezTo>
                        <a:cubicBezTo>
                          <a:pt x="161" y="223"/>
                          <a:pt x="140" y="226"/>
                          <a:pt x="120" y="231"/>
                        </a:cubicBezTo>
                        <a:cubicBezTo>
                          <a:pt x="118" y="218"/>
                          <a:pt x="117" y="205"/>
                          <a:pt x="117" y="192"/>
                        </a:cubicBezTo>
                        <a:cubicBezTo>
                          <a:pt x="117" y="179"/>
                          <a:pt x="118" y="166"/>
                          <a:pt x="120" y="153"/>
                        </a:cubicBezTo>
                        <a:cubicBezTo>
                          <a:pt x="144" y="159"/>
                          <a:pt x="168" y="162"/>
                          <a:pt x="193" y="162"/>
                        </a:cubicBezTo>
                        <a:cubicBezTo>
                          <a:pt x="216" y="162"/>
                          <a:pt x="240" y="160"/>
                          <a:pt x="263" y="154"/>
                        </a:cubicBezTo>
                        <a:cubicBezTo>
                          <a:pt x="265" y="162"/>
                          <a:pt x="266" y="170"/>
                          <a:pt x="266" y="178"/>
                        </a:cubicBezTo>
                        <a:cubicBezTo>
                          <a:pt x="296" y="178"/>
                          <a:pt x="296" y="178"/>
                          <a:pt x="296" y="178"/>
                        </a:cubicBezTo>
                        <a:cubicBezTo>
                          <a:pt x="295" y="167"/>
                          <a:pt x="294" y="156"/>
                          <a:pt x="292" y="145"/>
                        </a:cubicBezTo>
                        <a:cubicBezTo>
                          <a:pt x="308" y="139"/>
                          <a:pt x="324" y="132"/>
                          <a:pt x="339" y="123"/>
                        </a:cubicBezTo>
                        <a:cubicBezTo>
                          <a:pt x="347" y="140"/>
                          <a:pt x="352" y="159"/>
                          <a:pt x="354" y="178"/>
                        </a:cubicBezTo>
                        <a:cubicBezTo>
                          <a:pt x="383" y="178"/>
                          <a:pt x="383" y="178"/>
                          <a:pt x="383" y="178"/>
                        </a:cubicBezTo>
                        <a:cubicBezTo>
                          <a:pt x="376" y="79"/>
                          <a:pt x="293" y="0"/>
                          <a:pt x="192" y="0"/>
                        </a:cubicBezTo>
                        <a:cubicBezTo>
                          <a:pt x="86" y="0"/>
                          <a:pt x="0" y="86"/>
                          <a:pt x="0" y="192"/>
                        </a:cubicBezTo>
                        <a:cubicBezTo>
                          <a:pt x="0" y="295"/>
                          <a:pt x="80" y="379"/>
                          <a:pt x="182" y="384"/>
                        </a:cubicBezTo>
                        <a:lnTo>
                          <a:pt x="182" y="346"/>
                        </a:lnTo>
                        <a:close/>
                        <a:moveTo>
                          <a:pt x="324" y="98"/>
                        </a:moveTo>
                        <a:cubicBezTo>
                          <a:pt x="311" y="105"/>
                          <a:pt x="298" y="111"/>
                          <a:pt x="284" y="116"/>
                        </a:cubicBezTo>
                        <a:cubicBezTo>
                          <a:pt x="275" y="87"/>
                          <a:pt x="260" y="60"/>
                          <a:pt x="241" y="37"/>
                        </a:cubicBezTo>
                        <a:cubicBezTo>
                          <a:pt x="275" y="48"/>
                          <a:pt x="304" y="70"/>
                          <a:pt x="324" y="98"/>
                        </a:cubicBezTo>
                        <a:close/>
                        <a:moveTo>
                          <a:pt x="186" y="35"/>
                        </a:moveTo>
                        <a:cubicBezTo>
                          <a:pt x="188" y="33"/>
                          <a:pt x="190" y="32"/>
                          <a:pt x="192" y="32"/>
                        </a:cubicBezTo>
                        <a:cubicBezTo>
                          <a:pt x="193" y="32"/>
                          <a:pt x="195" y="33"/>
                          <a:pt x="198" y="35"/>
                        </a:cubicBezTo>
                        <a:cubicBezTo>
                          <a:pt x="225" y="59"/>
                          <a:pt x="245" y="91"/>
                          <a:pt x="256" y="125"/>
                        </a:cubicBezTo>
                        <a:cubicBezTo>
                          <a:pt x="214" y="136"/>
                          <a:pt x="170" y="136"/>
                          <a:pt x="127" y="125"/>
                        </a:cubicBezTo>
                        <a:cubicBezTo>
                          <a:pt x="139" y="90"/>
                          <a:pt x="159" y="59"/>
                          <a:pt x="186" y="35"/>
                        </a:cubicBezTo>
                        <a:close/>
                        <a:moveTo>
                          <a:pt x="143" y="37"/>
                        </a:moveTo>
                        <a:cubicBezTo>
                          <a:pt x="123" y="60"/>
                          <a:pt x="109" y="87"/>
                          <a:pt x="99" y="116"/>
                        </a:cubicBezTo>
                        <a:cubicBezTo>
                          <a:pt x="86" y="111"/>
                          <a:pt x="73" y="104"/>
                          <a:pt x="60" y="97"/>
                        </a:cubicBezTo>
                        <a:cubicBezTo>
                          <a:pt x="80" y="69"/>
                          <a:pt x="109" y="48"/>
                          <a:pt x="143" y="37"/>
                        </a:cubicBezTo>
                        <a:close/>
                        <a:moveTo>
                          <a:pt x="45" y="262"/>
                        </a:moveTo>
                        <a:cubicBezTo>
                          <a:pt x="35" y="241"/>
                          <a:pt x="29" y="217"/>
                          <a:pt x="29" y="192"/>
                        </a:cubicBezTo>
                        <a:cubicBezTo>
                          <a:pt x="29" y="167"/>
                          <a:pt x="35" y="144"/>
                          <a:pt x="45" y="122"/>
                        </a:cubicBezTo>
                        <a:cubicBezTo>
                          <a:pt x="60" y="131"/>
                          <a:pt x="76" y="139"/>
                          <a:pt x="92" y="145"/>
                        </a:cubicBezTo>
                        <a:cubicBezTo>
                          <a:pt x="89" y="160"/>
                          <a:pt x="87" y="176"/>
                          <a:pt x="87" y="192"/>
                        </a:cubicBezTo>
                        <a:cubicBezTo>
                          <a:pt x="87" y="208"/>
                          <a:pt x="89" y="224"/>
                          <a:pt x="92" y="240"/>
                        </a:cubicBezTo>
                        <a:cubicBezTo>
                          <a:pt x="76" y="246"/>
                          <a:pt x="60" y="253"/>
                          <a:pt x="45" y="262"/>
                        </a:cubicBezTo>
                        <a:close/>
                        <a:moveTo>
                          <a:pt x="60" y="287"/>
                        </a:moveTo>
                        <a:cubicBezTo>
                          <a:pt x="73" y="280"/>
                          <a:pt x="86" y="274"/>
                          <a:pt x="99" y="269"/>
                        </a:cubicBezTo>
                        <a:cubicBezTo>
                          <a:pt x="109" y="297"/>
                          <a:pt x="123" y="324"/>
                          <a:pt x="143" y="347"/>
                        </a:cubicBezTo>
                        <a:cubicBezTo>
                          <a:pt x="109" y="336"/>
                          <a:pt x="80" y="315"/>
                          <a:pt x="6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19" name="Freeform 36"/>
                  <p:cNvSpPr>
                    <a:spLocks/>
                  </p:cNvSpPr>
                  <p:nvPr/>
                </p:nvSpPr>
                <p:spPr bwMode="auto">
                  <a:xfrm>
                    <a:off x="2062" y="1057"/>
                    <a:ext cx="31" cy="73"/>
                  </a:xfrm>
                  <a:custGeom>
                    <a:avLst/>
                    <a:gdLst>
                      <a:gd name="T0" fmla="*/ 6 w 13"/>
                      <a:gd name="T1" fmla="*/ 0 h 31"/>
                      <a:gd name="T2" fmla="*/ 0 w 13"/>
                      <a:gd name="T3" fmla="*/ 16 h 31"/>
                      <a:gd name="T4" fmla="*/ 6 w 13"/>
                      <a:gd name="T5" fmla="*/ 31 h 31"/>
                      <a:gd name="T6" fmla="*/ 13 w 13"/>
                      <a:gd name="T7" fmla="*/ 15 h 31"/>
                      <a:gd name="T8" fmla="*/ 6 w 13"/>
                      <a:gd name="T9" fmla="*/ 0 h 31"/>
                    </a:gdLst>
                    <a:ahLst/>
                    <a:cxnLst>
                      <a:cxn ang="0">
                        <a:pos x="T0" y="T1"/>
                      </a:cxn>
                      <a:cxn ang="0">
                        <a:pos x="T2" y="T3"/>
                      </a:cxn>
                      <a:cxn ang="0">
                        <a:pos x="T4" y="T5"/>
                      </a:cxn>
                      <a:cxn ang="0">
                        <a:pos x="T6" y="T7"/>
                      </a:cxn>
                      <a:cxn ang="0">
                        <a:pos x="T8" y="T9"/>
                      </a:cxn>
                    </a:cxnLst>
                    <a:rect l="0" t="0" r="r" b="b"/>
                    <a:pathLst>
                      <a:path w="13" h="31">
                        <a:moveTo>
                          <a:pt x="6" y="0"/>
                        </a:moveTo>
                        <a:cubicBezTo>
                          <a:pt x="2" y="0"/>
                          <a:pt x="0" y="5"/>
                          <a:pt x="0" y="16"/>
                        </a:cubicBezTo>
                        <a:cubicBezTo>
                          <a:pt x="0" y="26"/>
                          <a:pt x="2" y="31"/>
                          <a:pt x="6" y="31"/>
                        </a:cubicBezTo>
                        <a:cubicBezTo>
                          <a:pt x="10" y="31"/>
                          <a:pt x="13" y="26"/>
                          <a:pt x="13" y="15"/>
                        </a:cubicBezTo>
                        <a:cubicBezTo>
                          <a:pt x="13" y="5"/>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20" name="Freeform 37"/>
                  <p:cNvSpPr>
                    <a:spLocks/>
                  </p:cNvSpPr>
                  <p:nvPr/>
                </p:nvSpPr>
                <p:spPr bwMode="auto">
                  <a:xfrm>
                    <a:off x="2160" y="1057"/>
                    <a:ext cx="31" cy="73"/>
                  </a:xfrm>
                  <a:custGeom>
                    <a:avLst/>
                    <a:gdLst>
                      <a:gd name="T0" fmla="*/ 7 w 13"/>
                      <a:gd name="T1" fmla="*/ 0 h 31"/>
                      <a:gd name="T2" fmla="*/ 0 w 13"/>
                      <a:gd name="T3" fmla="*/ 16 h 31"/>
                      <a:gd name="T4" fmla="*/ 7 w 13"/>
                      <a:gd name="T5" fmla="*/ 31 h 31"/>
                      <a:gd name="T6" fmla="*/ 13 w 13"/>
                      <a:gd name="T7" fmla="*/ 15 h 31"/>
                      <a:gd name="T8" fmla="*/ 7 w 13"/>
                      <a:gd name="T9" fmla="*/ 0 h 31"/>
                    </a:gdLst>
                    <a:ahLst/>
                    <a:cxnLst>
                      <a:cxn ang="0">
                        <a:pos x="T0" y="T1"/>
                      </a:cxn>
                      <a:cxn ang="0">
                        <a:pos x="T2" y="T3"/>
                      </a:cxn>
                      <a:cxn ang="0">
                        <a:pos x="T4" y="T5"/>
                      </a:cxn>
                      <a:cxn ang="0">
                        <a:pos x="T6" y="T7"/>
                      </a:cxn>
                      <a:cxn ang="0">
                        <a:pos x="T8" y="T9"/>
                      </a:cxn>
                    </a:cxnLst>
                    <a:rect l="0" t="0" r="r" b="b"/>
                    <a:pathLst>
                      <a:path w="13" h="31">
                        <a:moveTo>
                          <a:pt x="7" y="0"/>
                        </a:moveTo>
                        <a:cubicBezTo>
                          <a:pt x="3" y="0"/>
                          <a:pt x="0" y="5"/>
                          <a:pt x="0" y="16"/>
                        </a:cubicBezTo>
                        <a:cubicBezTo>
                          <a:pt x="0" y="26"/>
                          <a:pt x="2" y="31"/>
                          <a:pt x="7" y="31"/>
                        </a:cubicBezTo>
                        <a:cubicBezTo>
                          <a:pt x="11" y="31"/>
                          <a:pt x="13" y="26"/>
                          <a:pt x="13" y="15"/>
                        </a:cubicBezTo>
                        <a:cubicBezTo>
                          <a:pt x="13" y="5"/>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21" name="Freeform 38"/>
                  <p:cNvSpPr>
                    <a:spLocks/>
                  </p:cNvSpPr>
                  <p:nvPr/>
                </p:nvSpPr>
                <p:spPr bwMode="auto">
                  <a:xfrm>
                    <a:off x="2416" y="1057"/>
                    <a:ext cx="31" cy="73"/>
                  </a:xfrm>
                  <a:custGeom>
                    <a:avLst/>
                    <a:gdLst>
                      <a:gd name="T0" fmla="*/ 7 w 13"/>
                      <a:gd name="T1" fmla="*/ 0 h 31"/>
                      <a:gd name="T2" fmla="*/ 0 w 13"/>
                      <a:gd name="T3" fmla="*/ 16 h 31"/>
                      <a:gd name="T4" fmla="*/ 7 w 13"/>
                      <a:gd name="T5" fmla="*/ 31 h 31"/>
                      <a:gd name="T6" fmla="*/ 13 w 13"/>
                      <a:gd name="T7" fmla="*/ 15 h 31"/>
                      <a:gd name="T8" fmla="*/ 7 w 13"/>
                      <a:gd name="T9" fmla="*/ 0 h 31"/>
                    </a:gdLst>
                    <a:ahLst/>
                    <a:cxnLst>
                      <a:cxn ang="0">
                        <a:pos x="T0" y="T1"/>
                      </a:cxn>
                      <a:cxn ang="0">
                        <a:pos x="T2" y="T3"/>
                      </a:cxn>
                      <a:cxn ang="0">
                        <a:pos x="T4" y="T5"/>
                      </a:cxn>
                      <a:cxn ang="0">
                        <a:pos x="T6" y="T7"/>
                      </a:cxn>
                      <a:cxn ang="0">
                        <a:pos x="T8" y="T9"/>
                      </a:cxn>
                    </a:cxnLst>
                    <a:rect l="0" t="0" r="r" b="b"/>
                    <a:pathLst>
                      <a:path w="13" h="31">
                        <a:moveTo>
                          <a:pt x="7" y="0"/>
                        </a:moveTo>
                        <a:cubicBezTo>
                          <a:pt x="3" y="0"/>
                          <a:pt x="0" y="5"/>
                          <a:pt x="0" y="16"/>
                        </a:cubicBezTo>
                        <a:cubicBezTo>
                          <a:pt x="0" y="26"/>
                          <a:pt x="3" y="31"/>
                          <a:pt x="7" y="31"/>
                        </a:cubicBezTo>
                        <a:cubicBezTo>
                          <a:pt x="11" y="31"/>
                          <a:pt x="13" y="26"/>
                          <a:pt x="13" y="15"/>
                        </a:cubicBezTo>
                        <a:cubicBezTo>
                          <a:pt x="13" y="5"/>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22" name="Freeform 39"/>
                  <p:cNvSpPr>
                    <a:spLocks/>
                  </p:cNvSpPr>
                  <p:nvPr/>
                </p:nvSpPr>
                <p:spPr bwMode="auto">
                  <a:xfrm>
                    <a:off x="2062" y="1381"/>
                    <a:ext cx="31" cy="76"/>
                  </a:xfrm>
                  <a:custGeom>
                    <a:avLst/>
                    <a:gdLst>
                      <a:gd name="T0" fmla="*/ 6 w 13"/>
                      <a:gd name="T1" fmla="*/ 0 h 32"/>
                      <a:gd name="T2" fmla="*/ 0 w 13"/>
                      <a:gd name="T3" fmla="*/ 17 h 32"/>
                      <a:gd name="T4" fmla="*/ 6 w 13"/>
                      <a:gd name="T5" fmla="*/ 32 h 32"/>
                      <a:gd name="T6" fmla="*/ 13 w 13"/>
                      <a:gd name="T7" fmla="*/ 16 h 32"/>
                      <a:gd name="T8" fmla="*/ 6 w 13"/>
                      <a:gd name="T9" fmla="*/ 0 h 32"/>
                    </a:gdLst>
                    <a:ahLst/>
                    <a:cxnLst>
                      <a:cxn ang="0">
                        <a:pos x="T0" y="T1"/>
                      </a:cxn>
                      <a:cxn ang="0">
                        <a:pos x="T2" y="T3"/>
                      </a:cxn>
                      <a:cxn ang="0">
                        <a:pos x="T4" y="T5"/>
                      </a:cxn>
                      <a:cxn ang="0">
                        <a:pos x="T6" y="T7"/>
                      </a:cxn>
                      <a:cxn ang="0">
                        <a:pos x="T8" y="T9"/>
                      </a:cxn>
                    </a:cxnLst>
                    <a:rect l="0" t="0" r="r" b="b"/>
                    <a:pathLst>
                      <a:path w="13" h="32">
                        <a:moveTo>
                          <a:pt x="6" y="0"/>
                        </a:moveTo>
                        <a:cubicBezTo>
                          <a:pt x="2" y="0"/>
                          <a:pt x="0" y="6"/>
                          <a:pt x="0" y="17"/>
                        </a:cubicBezTo>
                        <a:cubicBezTo>
                          <a:pt x="0" y="27"/>
                          <a:pt x="2" y="32"/>
                          <a:pt x="6" y="32"/>
                        </a:cubicBezTo>
                        <a:cubicBezTo>
                          <a:pt x="10" y="32"/>
                          <a:pt x="13" y="27"/>
                          <a:pt x="13" y="16"/>
                        </a:cubicBezTo>
                        <a:cubicBezTo>
                          <a:pt x="13" y="6"/>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23" name="Freeform 40"/>
                  <p:cNvSpPr>
                    <a:spLocks/>
                  </p:cNvSpPr>
                  <p:nvPr/>
                </p:nvSpPr>
                <p:spPr bwMode="auto">
                  <a:xfrm>
                    <a:off x="2150" y="1381"/>
                    <a:ext cx="31" cy="76"/>
                  </a:xfrm>
                  <a:custGeom>
                    <a:avLst/>
                    <a:gdLst>
                      <a:gd name="T0" fmla="*/ 7 w 13"/>
                      <a:gd name="T1" fmla="*/ 0 h 32"/>
                      <a:gd name="T2" fmla="*/ 0 w 13"/>
                      <a:gd name="T3" fmla="*/ 17 h 32"/>
                      <a:gd name="T4" fmla="*/ 7 w 13"/>
                      <a:gd name="T5" fmla="*/ 32 h 32"/>
                      <a:gd name="T6" fmla="*/ 13 w 13"/>
                      <a:gd name="T7" fmla="*/ 16 h 32"/>
                      <a:gd name="T8" fmla="*/ 7 w 13"/>
                      <a:gd name="T9" fmla="*/ 0 h 32"/>
                    </a:gdLst>
                    <a:ahLst/>
                    <a:cxnLst>
                      <a:cxn ang="0">
                        <a:pos x="T0" y="T1"/>
                      </a:cxn>
                      <a:cxn ang="0">
                        <a:pos x="T2" y="T3"/>
                      </a:cxn>
                      <a:cxn ang="0">
                        <a:pos x="T4" y="T5"/>
                      </a:cxn>
                      <a:cxn ang="0">
                        <a:pos x="T6" y="T7"/>
                      </a:cxn>
                      <a:cxn ang="0">
                        <a:pos x="T8" y="T9"/>
                      </a:cxn>
                    </a:cxnLst>
                    <a:rect l="0" t="0" r="r" b="b"/>
                    <a:pathLst>
                      <a:path w="13" h="32">
                        <a:moveTo>
                          <a:pt x="7" y="0"/>
                        </a:moveTo>
                        <a:cubicBezTo>
                          <a:pt x="3" y="0"/>
                          <a:pt x="0" y="6"/>
                          <a:pt x="0" y="17"/>
                        </a:cubicBezTo>
                        <a:cubicBezTo>
                          <a:pt x="0" y="27"/>
                          <a:pt x="2" y="32"/>
                          <a:pt x="7" y="32"/>
                        </a:cubicBezTo>
                        <a:cubicBezTo>
                          <a:pt x="11" y="32"/>
                          <a:pt x="13" y="27"/>
                          <a:pt x="13" y="16"/>
                        </a:cubicBezTo>
                        <a:cubicBezTo>
                          <a:pt x="13" y="6"/>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24" name="Freeform 41"/>
                  <p:cNvSpPr>
                    <a:spLocks/>
                  </p:cNvSpPr>
                  <p:nvPr/>
                </p:nvSpPr>
                <p:spPr bwMode="auto">
                  <a:xfrm>
                    <a:off x="2416" y="1381"/>
                    <a:ext cx="31" cy="76"/>
                  </a:xfrm>
                  <a:custGeom>
                    <a:avLst/>
                    <a:gdLst>
                      <a:gd name="T0" fmla="*/ 7 w 13"/>
                      <a:gd name="T1" fmla="*/ 0 h 32"/>
                      <a:gd name="T2" fmla="*/ 0 w 13"/>
                      <a:gd name="T3" fmla="*/ 17 h 32"/>
                      <a:gd name="T4" fmla="*/ 7 w 13"/>
                      <a:gd name="T5" fmla="*/ 32 h 32"/>
                      <a:gd name="T6" fmla="*/ 13 w 13"/>
                      <a:gd name="T7" fmla="*/ 16 h 32"/>
                      <a:gd name="T8" fmla="*/ 7 w 13"/>
                      <a:gd name="T9" fmla="*/ 0 h 32"/>
                    </a:gdLst>
                    <a:ahLst/>
                    <a:cxnLst>
                      <a:cxn ang="0">
                        <a:pos x="T0" y="T1"/>
                      </a:cxn>
                      <a:cxn ang="0">
                        <a:pos x="T2" y="T3"/>
                      </a:cxn>
                      <a:cxn ang="0">
                        <a:pos x="T4" y="T5"/>
                      </a:cxn>
                      <a:cxn ang="0">
                        <a:pos x="T6" y="T7"/>
                      </a:cxn>
                      <a:cxn ang="0">
                        <a:pos x="T8" y="T9"/>
                      </a:cxn>
                    </a:cxnLst>
                    <a:rect l="0" t="0" r="r" b="b"/>
                    <a:pathLst>
                      <a:path w="13" h="32">
                        <a:moveTo>
                          <a:pt x="7" y="0"/>
                        </a:moveTo>
                        <a:cubicBezTo>
                          <a:pt x="3" y="0"/>
                          <a:pt x="0" y="6"/>
                          <a:pt x="0" y="17"/>
                        </a:cubicBezTo>
                        <a:cubicBezTo>
                          <a:pt x="0" y="27"/>
                          <a:pt x="3" y="32"/>
                          <a:pt x="7" y="32"/>
                        </a:cubicBezTo>
                        <a:cubicBezTo>
                          <a:pt x="11" y="32"/>
                          <a:pt x="13" y="27"/>
                          <a:pt x="13" y="16"/>
                        </a:cubicBezTo>
                        <a:cubicBezTo>
                          <a:pt x="13" y="6"/>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25" name="Freeform 42"/>
                  <p:cNvSpPr>
                    <a:spLocks noEditPoints="1"/>
                  </p:cNvSpPr>
                  <p:nvPr/>
                </p:nvSpPr>
                <p:spPr bwMode="auto">
                  <a:xfrm>
                    <a:off x="1975" y="972"/>
                    <a:ext cx="570" cy="568"/>
                  </a:xfrm>
                  <a:custGeom>
                    <a:avLst/>
                    <a:gdLst>
                      <a:gd name="T0" fmla="*/ 0 w 240"/>
                      <a:gd name="T1" fmla="*/ 26 h 240"/>
                      <a:gd name="T2" fmla="*/ 214 w 240"/>
                      <a:gd name="T3" fmla="*/ 240 h 240"/>
                      <a:gd name="T4" fmla="*/ 214 w 240"/>
                      <a:gd name="T5" fmla="*/ 0 h 240"/>
                      <a:gd name="T6" fmla="*/ 209 w 240"/>
                      <a:gd name="T7" fmla="*/ 51 h 240"/>
                      <a:gd name="T8" fmla="*/ 176 w 240"/>
                      <a:gd name="T9" fmla="*/ 52 h 240"/>
                      <a:gd name="T10" fmla="*/ 151 w 240"/>
                      <a:gd name="T11" fmla="*/ 32 h 240"/>
                      <a:gd name="T12" fmla="*/ 163 w 240"/>
                      <a:gd name="T13" fmla="*/ 74 h 240"/>
                      <a:gd name="T14" fmla="*/ 151 w 240"/>
                      <a:gd name="T15" fmla="*/ 40 h 240"/>
                      <a:gd name="T16" fmla="*/ 143 w 240"/>
                      <a:gd name="T17" fmla="*/ 43 h 240"/>
                      <a:gd name="T18" fmla="*/ 74 w 240"/>
                      <a:gd name="T19" fmla="*/ 100 h 240"/>
                      <a:gd name="T20" fmla="*/ 86 w 240"/>
                      <a:gd name="T21" fmla="*/ 143 h 240"/>
                      <a:gd name="T22" fmla="*/ 74 w 240"/>
                      <a:gd name="T23" fmla="*/ 109 h 240"/>
                      <a:gd name="T24" fmla="*/ 67 w 240"/>
                      <a:gd name="T25" fmla="*/ 112 h 240"/>
                      <a:gd name="T26" fmla="*/ 43 w 240"/>
                      <a:gd name="T27" fmla="*/ 213 h 240"/>
                      <a:gd name="T28" fmla="*/ 44 w 240"/>
                      <a:gd name="T29" fmla="*/ 166 h 240"/>
                      <a:gd name="T30" fmla="*/ 55 w 240"/>
                      <a:gd name="T31" fmla="*/ 138 h 240"/>
                      <a:gd name="T32" fmla="*/ 31 w 240"/>
                      <a:gd name="T33" fmla="*/ 103 h 240"/>
                      <a:gd name="T34" fmla="*/ 55 w 240"/>
                      <a:gd name="T35" fmla="*/ 138 h 240"/>
                      <a:gd name="T36" fmla="*/ 27 w 240"/>
                      <a:gd name="T37" fmla="*/ 52 h 240"/>
                      <a:gd name="T38" fmla="*/ 60 w 240"/>
                      <a:gd name="T39" fmla="*/ 51 h 240"/>
                      <a:gd name="T40" fmla="*/ 80 w 240"/>
                      <a:gd name="T41" fmla="*/ 213 h 240"/>
                      <a:gd name="T42" fmla="*/ 81 w 240"/>
                      <a:gd name="T43" fmla="*/ 166 h 240"/>
                      <a:gd name="T44" fmla="*/ 97 w 240"/>
                      <a:gd name="T45" fmla="*/ 69 h 240"/>
                      <a:gd name="T46" fmla="*/ 73 w 240"/>
                      <a:gd name="T47" fmla="*/ 34 h 240"/>
                      <a:gd name="T48" fmla="*/ 97 w 240"/>
                      <a:gd name="T49" fmla="*/ 69 h 240"/>
                      <a:gd name="T50" fmla="*/ 118 w 240"/>
                      <a:gd name="T51" fmla="*/ 97 h 240"/>
                      <a:gd name="T52" fmla="*/ 114 w 240"/>
                      <a:gd name="T53" fmla="*/ 143 h 240"/>
                      <a:gd name="T54" fmla="*/ 109 w 240"/>
                      <a:gd name="T55" fmla="*/ 110 h 240"/>
                      <a:gd name="T56" fmla="*/ 104 w 240"/>
                      <a:gd name="T57" fmla="*/ 103 h 240"/>
                      <a:gd name="T58" fmla="*/ 116 w 240"/>
                      <a:gd name="T59" fmla="*/ 177 h 240"/>
                      <a:gd name="T60" fmla="*/ 109 w 240"/>
                      <a:gd name="T61" fmla="*/ 180 h 240"/>
                      <a:gd name="T62" fmla="*/ 113 w 240"/>
                      <a:gd name="T63" fmla="*/ 169 h 240"/>
                      <a:gd name="T64" fmla="*/ 126 w 240"/>
                      <a:gd name="T65" fmla="*/ 212 h 240"/>
                      <a:gd name="T66" fmla="*/ 116 w 240"/>
                      <a:gd name="T67" fmla="*/ 39 h 240"/>
                      <a:gd name="T68" fmla="*/ 109 w 240"/>
                      <a:gd name="T69" fmla="*/ 42 h 240"/>
                      <a:gd name="T70" fmla="*/ 113 w 240"/>
                      <a:gd name="T71" fmla="*/ 32 h 240"/>
                      <a:gd name="T72" fmla="*/ 126 w 240"/>
                      <a:gd name="T73" fmla="*/ 74 h 240"/>
                      <a:gd name="T74" fmla="*/ 153 w 240"/>
                      <a:gd name="T75" fmla="*/ 177 h 240"/>
                      <a:gd name="T76" fmla="*/ 146 w 240"/>
                      <a:gd name="T77" fmla="*/ 180 h 240"/>
                      <a:gd name="T78" fmla="*/ 151 w 240"/>
                      <a:gd name="T79" fmla="*/ 169 h 240"/>
                      <a:gd name="T80" fmla="*/ 163 w 240"/>
                      <a:gd name="T81" fmla="*/ 212 h 240"/>
                      <a:gd name="T82" fmla="*/ 137 w 240"/>
                      <a:gd name="T83" fmla="*/ 121 h 240"/>
                      <a:gd name="T84" fmla="*/ 170 w 240"/>
                      <a:gd name="T85" fmla="*/ 120 h 240"/>
                      <a:gd name="T86" fmla="*/ 193 w 240"/>
                      <a:gd name="T87" fmla="*/ 213 h 240"/>
                      <a:gd name="T88" fmla="*/ 193 w 240"/>
                      <a:gd name="T89" fmla="*/ 166 h 240"/>
                      <a:gd name="T90" fmla="*/ 206 w 240"/>
                      <a:gd name="T91" fmla="*/ 138 h 240"/>
                      <a:gd name="T92" fmla="*/ 181 w 240"/>
                      <a:gd name="T93" fmla="*/ 103 h 240"/>
                      <a:gd name="T94" fmla="*/ 206 w 240"/>
                      <a:gd name="T95" fmla="*/ 13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0" h="240">
                        <a:moveTo>
                          <a:pt x="214" y="0"/>
                        </a:moveTo>
                        <a:cubicBezTo>
                          <a:pt x="26" y="0"/>
                          <a:pt x="26" y="0"/>
                          <a:pt x="26" y="0"/>
                        </a:cubicBezTo>
                        <a:cubicBezTo>
                          <a:pt x="11" y="0"/>
                          <a:pt x="0" y="12"/>
                          <a:pt x="0" y="26"/>
                        </a:cubicBezTo>
                        <a:cubicBezTo>
                          <a:pt x="0" y="214"/>
                          <a:pt x="0" y="214"/>
                          <a:pt x="0" y="214"/>
                        </a:cubicBezTo>
                        <a:cubicBezTo>
                          <a:pt x="0" y="229"/>
                          <a:pt x="11" y="240"/>
                          <a:pt x="26" y="240"/>
                        </a:cubicBezTo>
                        <a:cubicBezTo>
                          <a:pt x="214" y="240"/>
                          <a:pt x="214" y="240"/>
                          <a:pt x="214" y="240"/>
                        </a:cubicBezTo>
                        <a:cubicBezTo>
                          <a:pt x="228" y="240"/>
                          <a:pt x="240" y="229"/>
                          <a:pt x="240" y="214"/>
                        </a:cubicBezTo>
                        <a:cubicBezTo>
                          <a:pt x="240" y="26"/>
                          <a:pt x="240" y="26"/>
                          <a:pt x="240" y="26"/>
                        </a:cubicBezTo>
                        <a:cubicBezTo>
                          <a:pt x="240" y="12"/>
                          <a:pt x="228" y="0"/>
                          <a:pt x="214" y="0"/>
                        </a:cubicBezTo>
                        <a:close/>
                        <a:moveTo>
                          <a:pt x="181" y="34"/>
                        </a:moveTo>
                        <a:cubicBezTo>
                          <a:pt x="184" y="30"/>
                          <a:pt x="188" y="28"/>
                          <a:pt x="193" y="28"/>
                        </a:cubicBezTo>
                        <a:cubicBezTo>
                          <a:pt x="204" y="28"/>
                          <a:pt x="209" y="36"/>
                          <a:pt x="209" y="51"/>
                        </a:cubicBezTo>
                        <a:cubicBezTo>
                          <a:pt x="209" y="59"/>
                          <a:pt x="208" y="65"/>
                          <a:pt x="205" y="69"/>
                        </a:cubicBezTo>
                        <a:cubicBezTo>
                          <a:pt x="202" y="73"/>
                          <a:pt x="198" y="75"/>
                          <a:pt x="193" y="75"/>
                        </a:cubicBezTo>
                        <a:cubicBezTo>
                          <a:pt x="182" y="75"/>
                          <a:pt x="176" y="67"/>
                          <a:pt x="176" y="52"/>
                        </a:cubicBezTo>
                        <a:cubicBezTo>
                          <a:pt x="176" y="44"/>
                          <a:pt x="178" y="38"/>
                          <a:pt x="181" y="34"/>
                        </a:cubicBezTo>
                        <a:close/>
                        <a:moveTo>
                          <a:pt x="143" y="35"/>
                        </a:moveTo>
                        <a:cubicBezTo>
                          <a:pt x="146" y="34"/>
                          <a:pt x="149" y="33"/>
                          <a:pt x="151" y="32"/>
                        </a:cubicBezTo>
                        <a:cubicBezTo>
                          <a:pt x="153" y="30"/>
                          <a:pt x="155" y="29"/>
                          <a:pt x="157" y="28"/>
                        </a:cubicBezTo>
                        <a:cubicBezTo>
                          <a:pt x="163" y="28"/>
                          <a:pt x="163" y="28"/>
                          <a:pt x="163" y="28"/>
                        </a:cubicBezTo>
                        <a:cubicBezTo>
                          <a:pt x="163" y="74"/>
                          <a:pt x="163" y="74"/>
                          <a:pt x="163" y="74"/>
                        </a:cubicBezTo>
                        <a:cubicBezTo>
                          <a:pt x="153" y="74"/>
                          <a:pt x="153" y="74"/>
                          <a:pt x="153" y="74"/>
                        </a:cubicBezTo>
                        <a:cubicBezTo>
                          <a:pt x="153" y="39"/>
                          <a:pt x="153" y="39"/>
                          <a:pt x="153" y="39"/>
                        </a:cubicBezTo>
                        <a:cubicBezTo>
                          <a:pt x="153" y="39"/>
                          <a:pt x="152" y="40"/>
                          <a:pt x="151" y="40"/>
                        </a:cubicBezTo>
                        <a:cubicBezTo>
                          <a:pt x="150" y="41"/>
                          <a:pt x="150" y="41"/>
                          <a:pt x="149" y="42"/>
                        </a:cubicBezTo>
                        <a:cubicBezTo>
                          <a:pt x="148" y="42"/>
                          <a:pt x="147" y="42"/>
                          <a:pt x="146" y="42"/>
                        </a:cubicBezTo>
                        <a:cubicBezTo>
                          <a:pt x="145" y="43"/>
                          <a:pt x="144" y="43"/>
                          <a:pt x="143" y="43"/>
                        </a:cubicBezTo>
                        <a:lnTo>
                          <a:pt x="143" y="35"/>
                        </a:lnTo>
                        <a:close/>
                        <a:moveTo>
                          <a:pt x="67" y="103"/>
                        </a:moveTo>
                        <a:cubicBezTo>
                          <a:pt x="69" y="103"/>
                          <a:pt x="72" y="102"/>
                          <a:pt x="74" y="100"/>
                        </a:cubicBezTo>
                        <a:cubicBezTo>
                          <a:pt x="76" y="99"/>
                          <a:pt x="78" y="98"/>
                          <a:pt x="80" y="97"/>
                        </a:cubicBezTo>
                        <a:cubicBezTo>
                          <a:pt x="86" y="97"/>
                          <a:pt x="86" y="97"/>
                          <a:pt x="86" y="97"/>
                        </a:cubicBezTo>
                        <a:cubicBezTo>
                          <a:pt x="86" y="143"/>
                          <a:pt x="86" y="143"/>
                          <a:pt x="86" y="143"/>
                        </a:cubicBezTo>
                        <a:cubicBezTo>
                          <a:pt x="76" y="143"/>
                          <a:pt x="76" y="143"/>
                          <a:pt x="76" y="143"/>
                        </a:cubicBezTo>
                        <a:cubicBezTo>
                          <a:pt x="76" y="108"/>
                          <a:pt x="76" y="108"/>
                          <a:pt x="76" y="108"/>
                        </a:cubicBezTo>
                        <a:cubicBezTo>
                          <a:pt x="76" y="108"/>
                          <a:pt x="75" y="109"/>
                          <a:pt x="74" y="109"/>
                        </a:cubicBezTo>
                        <a:cubicBezTo>
                          <a:pt x="74" y="110"/>
                          <a:pt x="73" y="110"/>
                          <a:pt x="72" y="110"/>
                        </a:cubicBezTo>
                        <a:cubicBezTo>
                          <a:pt x="71" y="111"/>
                          <a:pt x="70" y="111"/>
                          <a:pt x="69" y="111"/>
                        </a:cubicBezTo>
                        <a:cubicBezTo>
                          <a:pt x="68" y="112"/>
                          <a:pt x="67" y="112"/>
                          <a:pt x="67" y="112"/>
                        </a:cubicBezTo>
                        <a:lnTo>
                          <a:pt x="67" y="103"/>
                        </a:lnTo>
                        <a:close/>
                        <a:moveTo>
                          <a:pt x="55" y="207"/>
                        </a:moveTo>
                        <a:cubicBezTo>
                          <a:pt x="53" y="211"/>
                          <a:pt x="48" y="213"/>
                          <a:pt x="43" y="213"/>
                        </a:cubicBezTo>
                        <a:cubicBezTo>
                          <a:pt x="32" y="213"/>
                          <a:pt x="27" y="205"/>
                          <a:pt x="27" y="190"/>
                        </a:cubicBezTo>
                        <a:cubicBezTo>
                          <a:pt x="27" y="182"/>
                          <a:pt x="28" y="176"/>
                          <a:pt x="31" y="172"/>
                        </a:cubicBezTo>
                        <a:cubicBezTo>
                          <a:pt x="34" y="168"/>
                          <a:pt x="38" y="166"/>
                          <a:pt x="44" y="166"/>
                        </a:cubicBezTo>
                        <a:cubicBezTo>
                          <a:pt x="54" y="166"/>
                          <a:pt x="60" y="173"/>
                          <a:pt x="60" y="189"/>
                        </a:cubicBezTo>
                        <a:cubicBezTo>
                          <a:pt x="60" y="197"/>
                          <a:pt x="58" y="203"/>
                          <a:pt x="55" y="207"/>
                        </a:cubicBezTo>
                        <a:close/>
                        <a:moveTo>
                          <a:pt x="55" y="138"/>
                        </a:moveTo>
                        <a:cubicBezTo>
                          <a:pt x="53" y="142"/>
                          <a:pt x="48" y="144"/>
                          <a:pt x="43" y="144"/>
                        </a:cubicBezTo>
                        <a:cubicBezTo>
                          <a:pt x="32" y="144"/>
                          <a:pt x="27" y="136"/>
                          <a:pt x="27" y="121"/>
                        </a:cubicBezTo>
                        <a:cubicBezTo>
                          <a:pt x="27" y="113"/>
                          <a:pt x="28" y="107"/>
                          <a:pt x="31" y="103"/>
                        </a:cubicBezTo>
                        <a:cubicBezTo>
                          <a:pt x="34" y="99"/>
                          <a:pt x="38" y="97"/>
                          <a:pt x="44" y="97"/>
                        </a:cubicBezTo>
                        <a:cubicBezTo>
                          <a:pt x="54" y="97"/>
                          <a:pt x="60" y="105"/>
                          <a:pt x="60" y="120"/>
                        </a:cubicBezTo>
                        <a:cubicBezTo>
                          <a:pt x="60" y="128"/>
                          <a:pt x="58" y="134"/>
                          <a:pt x="55" y="138"/>
                        </a:cubicBezTo>
                        <a:close/>
                        <a:moveTo>
                          <a:pt x="55" y="69"/>
                        </a:moveTo>
                        <a:cubicBezTo>
                          <a:pt x="53" y="73"/>
                          <a:pt x="48" y="75"/>
                          <a:pt x="43" y="75"/>
                        </a:cubicBezTo>
                        <a:cubicBezTo>
                          <a:pt x="32" y="75"/>
                          <a:pt x="27" y="67"/>
                          <a:pt x="27" y="52"/>
                        </a:cubicBezTo>
                        <a:cubicBezTo>
                          <a:pt x="27" y="44"/>
                          <a:pt x="28" y="38"/>
                          <a:pt x="31" y="34"/>
                        </a:cubicBezTo>
                        <a:cubicBezTo>
                          <a:pt x="34" y="30"/>
                          <a:pt x="38" y="28"/>
                          <a:pt x="44" y="28"/>
                        </a:cubicBezTo>
                        <a:cubicBezTo>
                          <a:pt x="54" y="28"/>
                          <a:pt x="60" y="36"/>
                          <a:pt x="60" y="51"/>
                        </a:cubicBezTo>
                        <a:cubicBezTo>
                          <a:pt x="60" y="59"/>
                          <a:pt x="58" y="65"/>
                          <a:pt x="55" y="69"/>
                        </a:cubicBezTo>
                        <a:close/>
                        <a:moveTo>
                          <a:pt x="93" y="207"/>
                        </a:moveTo>
                        <a:cubicBezTo>
                          <a:pt x="90" y="211"/>
                          <a:pt x="86" y="213"/>
                          <a:pt x="80" y="213"/>
                        </a:cubicBezTo>
                        <a:cubicBezTo>
                          <a:pt x="70" y="213"/>
                          <a:pt x="64" y="205"/>
                          <a:pt x="64" y="190"/>
                        </a:cubicBezTo>
                        <a:cubicBezTo>
                          <a:pt x="64" y="182"/>
                          <a:pt x="66" y="176"/>
                          <a:pt x="69" y="172"/>
                        </a:cubicBezTo>
                        <a:cubicBezTo>
                          <a:pt x="71" y="168"/>
                          <a:pt x="76" y="166"/>
                          <a:pt x="81" y="166"/>
                        </a:cubicBezTo>
                        <a:cubicBezTo>
                          <a:pt x="92" y="166"/>
                          <a:pt x="97" y="173"/>
                          <a:pt x="97" y="189"/>
                        </a:cubicBezTo>
                        <a:cubicBezTo>
                          <a:pt x="97" y="197"/>
                          <a:pt x="96" y="203"/>
                          <a:pt x="93" y="207"/>
                        </a:cubicBezTo>
                        <a:close/>
                        <a:moveTo>
                          <a:pt x="97" y="69"/>
                        </a:moveTo>
                        <a:cubicBezTo>
                          <a:pt x="94" y="73"/>
                          <a:pt x="90" y="75"/>
                          <a:pt x="84" y="75"/>
                        </a:cubicBezTo>
                        <a:cubicBezTo>
                          <a:pt x="74" y="75"/>
                          <a:pt x="68" y="67"/>
                          <a:pt x="68" y="52"/>
                        </a:cubicBezTo>
                        <a:cubicBezTo>
                          <a:pt x="68" y="44"/>
                          <a:pt x="70" y="38"/>
                          <a:pt x="73" y="34"/>
                        </a:cubicBezTo>
                        <a:cubicBezTo>
                          <a:pt x="75" y="30"/>
                          <a:pt x="80" y="28"/>
                          <a:pt x="85" y="28"/>
                        </a:cubicBezTo>
                        <a:cubicBezTo>
                          <a:pt x="96" y="28"/>
                          <a:pt x="101" y="36"/>
                          <a:pt x="101" y="51"/>
                        </a:cubicBezTo>
                        <a:cubicBezTo>
                          <a:pt x="101" y="59"/>
                          <a:pt x="100" y="65"/>
                          <a:pt x="97" y="69"/>
                        </a:cubicBezTo>
                        <a:close/>
                        <a:moveTo>
                          <a:pt x="104" y="103"/>
                        </a:moveTo>
                        <a:cubicBezTo>
                          <a:pt x="107" y="103"/>
                          <a:pt x="109" y="102"/>
                          <a:pt x="111" y="100"/>
                        </a:cubicBezTo>
                        <a:cubicBezTo>
                          <a:pt x="114" y="99"/>
                          <a:pt x="116" y="98"/>
                          <a:pt x="118" y="97"/>
                        </a:cubicBezTo>
                        <a:cubicBezTo>
                          <a:pt x="124" y="97"/>
                          <a:pt x="124" y="97"/>
                          <a:pt x="124" y="97"/>
                        </a:cubicBezTo>
                        <a:cubicBezTo>
                          <a:pt x="124" y="143"/>
                          <a:pt x="124" y="143"/>
                          <a:pt x="124" y="143"/>
                        </a:cubicBezTo>
                        <a:cubicBezTo>
                          <a:pt x="114" y="143"/>
                          <a:pt x="114" y="143"/>
                          <a:pt x="114" y="143"/>
                        </a:cubicBezTo>
                        <a:cubicBezTo>
                          <a:pt x="114" y="108"/>
                          <a:pt x="114" y="108"/>
                          <a:pt x="114" y="108"/>
                        </a:cubicBezTo>
                        <a:cubicBezTo>
                          <a:pt x="113" y="108"/>
                          <a:pt x="112" y="109"/>
                          <a:pt x="112" y="109"/>
                        </a:cubicBezTo>
                        <a:cubicBezTo>
                          <a:pt x="111" y="110"/>
                          <a:pt x="110" y="110"/>
                          <a:pt x="109" y="110"/>
                        </a:cubicBezTo>
                        <a:cubicBezTo>
                          <a:pt x="108" y="111"/>
                          <a:pt x="108" y="111"/>
                          <a:pt x="107" y="111"/>
                        </a:cubicBezTo>
                        <a:cubicBezTo>
                          <a:pt x="106" y="112"/>
                          <a:pt x="105" y="112"/>
                          <a:pt x="104" y="112"/>
                        </a:cubicBezTo>
                        <a:lnTo>
                          <a:pt x="104" y="103"/>
                        </a:lnTo>
                        <a:close/>
                        <a:moveTo>
                          <a:pt x="126" y="212"/>
                        </a:moveTo>
                        <a:cubicBezTo>
                          <a:pt x="116" y="212"/>
                          <a:pt x="116" y="212"/>
                          <a:pt x="116" y="212"/>
                        </a:cubicBezTo>
                        <a:cubicBezTo>
                          <a:pt x="116" y="177"/>
                          <a:pt x="116" y="177"/>
                          <a:pt x="116" y="177"/>
                        </a:cubicBezTo>
                        <a:cubicBezTo>
                          <a:pt x="115" y="177"/>
                          <a:pt x="115" y="178"/>
                          <a:pt x="114" y="178"/>
                        </a:cubicBezTo>
                        <a:cubicBezTo>
                          <a:pt x="113" y="179"/>
                          <a:pt x="112" y="179"/>
                          <a:pt x="111" y="179"/>
                        </a:cubicBezTo>
                        <a:cubicBezTo>
                          <a:pt x="111" y="180"/>
                          <a:pt x="110" y="180"/>
                          <a:pt x="109" y="180"/>
                        </a:cubicBezTo>
                        <a:cubicBezTo>
                          <a:pt x="108" y="180"/>
                          <a:pt x="107" y="181"/>
                          <a:pt x="106" y="181"/>
                        </a:cubicBezTo>
                        <a:cubicBezTo>
                          <a:pt x="106" y="172"/>
                          <a:pt x="106" y="172"/>
                          <a:pt x="106" y="172"/>
                        </a:cubicBezTo>
                        <a:cubicBezTo>
                          <a:pt x="109" y="172"/>
                          <a:pt x="111" y="171"/>
                          <a:pt x="113" y="169"/>
                        </a:cubicBezTo>
                        <a:cubicBezTo>
                          <a:pt x="116" y="168"/>
                          <a:pt x="118" y="167"/>
                          <a:pt x="120" y="165"/>
                        </a:cubicBezTo>
                        <a:cubicBezTo>
                          <a:pt x="126" y="165"/>
                          <a:pt x="126" y="165"/>
                          <a:pt x="126" y="165"/>
                        </a:cubicBezTo>
                        <a:lnTo>
                          <a:pt x="126" y="212"/>
                        </a:lnTo>
                        <a:close/>
                        <a:moveTo>
                          <a:pt x="126" y="74"/>
                        </a:moveTo>
                        <a:cubicBezTo>
                          <a:pt x="116" y="74"/>
                          <a:pt x="116" y="74"/>
                          <a:pt x="116" y="74"/>
                        </a:cubicBezTo>
                        <a:cubicBezTo>
                          <a:pt x="116" y="39"/>
                          <a:pt x="116" y="39"/>
                          <a:pt x="116" y="39"/>
                        </a:cubicBezTo>
                        <a:cubicBezTo>
                          <a:pt x="115" y="39"/>
                          <a:pt x="115" y="40"/>
                          <a:pt x="114" y="40"/>
                        </a:cubicBezTo>
                        <a:cubicBezTo>
                          <a:pt x="113" y="41"/>
                          <a:pt x="112" y="41"/>
                          <a:pt x="111" y="42"/>
                        </a:cubicBezTo>
                        <a:cubicBezTo>
                          <a:pt x="111" y="42"/>
                          <a:pt x="110" y="42"/>
                          <a:pt x="109" y="42"/>
                        </a:cubicBezTo>
                        <a:cubicBezTo>
                          <a:pt x="108" y="43"/>
                          <a:pt x="107" y="43"/>
                          <a:pt x="106" y="43"/>
                        </a:cubicBezTo>
                        <a:cubicBezTo>
                          <a:pt x="106" y="35"/>
                          <a:pt x="106" y="35"/>
                          <a:pt x="106" y="35"/>
                        </a:cubicBezTo>
                        <a:cubicBezTo>
                          <a:pt x="109" y="34"/>
                          <a:pt x="111" y="33"/>
                          <a:pt x="113" y="32"/>
                        </a:cubicBezTo>
                        <a:cubicBezTo>
                          <a:pt x="116" y="30"/>
                          <a:pt x="118" y="29"/>
                          <a:pt x="120" y="28"/>
                        </a:cubicBezTo>
                        <a:cubicBezTo>
                          <a:pt x="126" y="28"/>
                          <a:pt x="126" y="28"/>
                          <a:pt x="126" y="28"/>
                        </a:cubicBezTo>
                        <a:lnTo>
                          <a:pt x="126" y="74"/>
                        </a:lnTo>
                        <a:close/>
                        <a:moveTo>
                          <a:pt x="163" y="212"/>
                        </a:moveTo>
                        <a:cubicBezTo>
                          <a:pt x="153" y="212"/>
                          <a:pt x="153" y="212"/>
                          <a:pt x="153" y="212"/>
                        </a:cubicBezTo>
                        <a:cubicBezTo>
                          <a:pt x="153" y="177"/>
                          <a:pt x="153" y="177"/>
                          <a:pt x="153" y="177"/>
                        </a:cubicBezTo>
                        <a:cubicBezTo>
                          <a:pt x="153" y="177"/>
                          <a:pt x="152" y="178"/>
                          <a:pt x="151" y="178"/>
                        </a:cubicBezTo>
                        <a:cubicBezTo>
                          <a:pt x="150" y="179"/>
                          <a:pt x="150" y="179"/>
                          <a:pt x="149" y="179"/>
                        </a:cubicBezTo>
                        <a:cubicBezTo>
                          <a:pt x="148" y="180"/>
                          <a:pt x="147" y="180"/>
                          <a:pt x="146" y="180"/>
                        </a:cubicBezTo>
                        <a:cubicBezTo>
                          <a:pt x="145" y="180"/>
                          <a:pt x="144" y="181"/>
                          <a:pt x="143" y="181"/>
                        </a:cubicBezTo>
                        <a:cubicBezTo>
                          <a:pt x="143" y="172"/>
                          <a:pt x="143" y="172"/>
                          <a:pt x="143" y="172"/>
                        </a:cubicBezTo>
                        <a:cubicBezTo>
                          <a:pt x="146" y="172"/>
                          <a:pt x="149" y="171"/>
                          <a:pt x="151" y="169"/>
                        </a:cubicBezTo>
                        <a:cubicBezTo>
                          <a:pt x="153" y="168"/>
                          <a:pt x="155" y="167"/>
                          <a:pt x="157" y="165"/>
                        </a:cubicBezTo>
                        <a:cubicBezTo>
                          <a:pt x="163" y="165"/>
                          <a:pt x="163" y="165"/>
                          <a:pt x="163" y="165"/>
                        </a:cubicBezTo>
                        <a:lnTo>
                          <a:pt x="163" y="212"/>
                        </a:lnTo>
                        <a:close/>
                        <a:moveTo>
                          <a:pt x="165" y="138"/>
                        </a:moveTo>
                        <a:cubicBezTo>
                          <a:pt x="163" y="142"/>
                          <a:pt x="158" y="144"/>
                          <a:pt x="153" y="144"/>
                        </a:cubicBezTo>
                        <a:cubicBezTo>
                          <a:pt x="142" y="144"/>
                          <a:pt x="137" y="136"/>
                          <a:pt x="137" y="121"/>
                        </a:cubicBezTo>
                        <a:cubicBezTo>
                          <a:pt x="137" y="113"/>
                          <a:pt x="138" y="107"/>
                          <a:pt x="141" y="103"/>
                        </a:cubicBezTo>
                        <a:cubicBezTo>
                          <a:pt x="144" y="99"/>
                          <a:pt x="148" y="97"/>
                          <a:pt x="154" y="97"/>
                        </a:cubicBezTo>
                        <a:cubicBezTo>
                          <a:pt x="164" y="97"/>
                          <a:pt x="170" y="105"/>
                          <a:pt x="170" y="120"/>
                        </a:cubicBezTo>
                        <a:cubicBezTo>
                          <a:pt x="170" y="128"/>
                          <a:pt x="168" y="134"/>
                          <a:pt x="165" y="138"/>
                        </a:cubicBezTo>
                        <a:close/>
                        <a:moveTo>
                          <a:pt x="205" y="207"/>
                        </a:moveTo>
                        <a:cubicBezTo>
                          <a:pt x="202" y="211"/>
                          <a:pt x="198" y="213"/>
                          <a:pt x="193" y="213"/>
                        </a:cubicBezTo>
                        <a:cubicBezTo>
                          <a:pt x="182" y="213"/>
                          <a:pt x="176" y="205"/>
                          <a:pt x="176" y="190"/>
                        </a:cubicBezTo>
                        <a:cubicBezTo>
                          <a:pt x="176" y="182"/>
                          <a:pt x="178" y="176"/>
                          <a:pt x="181" y="172"/>
                        </a:cubicBezTo>
                        <a:cubicBezTo>
                          <a:pt x="184" y="168"/>
                          <a:pt x="188" y="166"/>
                          <a:pt x="193" y="166"/>
                        </a:cubicBezTo>
                        <a:cubicBezTo>
                          <a:pt x="204" y="166"/>
                          <a:pt x="209" y="173"/>
                          <a:pt x="209" y="189"/>
                        </a:cubicBezTo>
                        <a:cubicBezTo>
                          <a:pt x="209" y="197"/>
                          <a:pt x="208" y="203"/>
                          <a:pt x="205" y="207"/>
                        </a:cubicBezTo>
                        <a:close/>
                        <a:moveTo>
                          <a:pt x="206" y="138"/>
                        </a:moveTo>
                        <a:cubicBezTo>
                          <a:pt x="203" y="142"/>
                          <a:pt x="199" y="144"/>
                          <a:pt x="193" y="144"/>
                        </a:cubicBezTo>
                        <a:cubicBezTo>
                          <a:pt x="182" y="144"/>
                          <a:pt x="177" y="136"/>
                          <a:pt x="177" y="121"/>
                        </a:cubicBezTo>
                        <a:cubicBezTo>
                          <a:pt x="177" y="113"/>
                          <a:pt x="178" y="107"/>
                          <a:pt x="181" y="103"/>
                        </a:cubicBezTo>
                        <a:cubicBezTo>
                          <a:pt x="184" y="99"/>
                          <a:pt x="188" y="97"/>
                          <a:pt x="194" y="97"/>
                        </a:cubicBezTo>
                        <a:cubicBezTo>
                          <a:pt x="205" y="97"/>
                          <a:pt x="210" y="105"/>
                          <a:pt x="210" y="120"/>
                        </a:cubicBezTo>
                        <a:cubicBezTo>
                          <a:pt x="210" y="128"/>
                          <a:pt x="208" y="134"/>
                          <a:pt x="20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26" name="Freeform 43"/>
                  <p:cNvSpPr>
                    <a:spLocks/>
                  </p:cNvSpPr>
                  <p:nvPr/>
                </p:nvSpPr>
                <p:spPr bwMode="auto">
                  <a:xfrm>
                    <a:off x="2062" y="1218"/>
                    <a:ext cx="31" cy="76"/>
                  </a:xfrm>
                  <a:custGeom>
                    <a:avLst/>
                    <a:gdLst>
                      <a:gd name="T0" fmla="*/ 6 w 13"/>
                      <a:gd name="T1" fmla="*/ 0 h 32"/>
                      <a:gd name="T2" fmla="*/ 0 w 13"/>
                      <a:gd name="T3" fmla="*/ 17 h 32"/>
                      <a:gd name="T4" fmla="*/ 6 w 13"/>
                      <a:gd name="T5" fmla="*/ 32 h 32"/>
                      <a:gd name="T6" fmla="*/ 13 w 13"/>
                      <a:gd name="T7" fmla="*/ 16 h 32"/>
                      <a:gd name="T8" fmla="*/ 6 w 13"/>
                      <a:gd name="T9" fmla="*/ 0 h 32"/>
                    </a:gdLst>
                    <a:ahLst/>
                    <a:cxnLst>
                      <a:cxn ang="0">
                        <a:pos x="T0" y="T1"/>
                      </a:cxn>
                      <a:cxn ang="0">
                        <a:pos x="T2" y="T3"/>
                      </a:cxn>
                      <a:cxn ang="0">
                        <a:pos x="T4" y="T5"/>
                      </a:cxn>
                      <a:cxn ang="0">
                        <a:pos x="T6" y="T7"/>
                      </a:cxn>
                      <a:cxn ang="0">
                        <a:pos x="T8" y="T9"/>
                      </a:cxn>
                    </a:cxnLst>
                    <a:rect l="0" t="0" r="r" b="b"/>
                    <a:pathLst>
                      <a:path w="13" h="32">
                        <a:moveTo>
                          <a:pt x="6" y="0"/>
                        </a:moveTo>
                        <a:cubicBezTo>
                          <a:pt x="2" y="0"/>
                          <a:pt x="0" y="6"/>
                          <a:pt x="0" y="17"/>
                        </a:cubicBezTo>
                        <a:cubicBezTo>
                          <a:pt x="0" y="27"/>
                          <a:pt x="2" y="32"/>
                          <a:pt x="6" y="32"/>
                        </a:cubicBezTo>
                        <a:cubicBezTo>
                          <a:pt x="10" y="32"/>
                          <a:pt x="13" y="27"/>
                          <a:pt x="13" y="16"/>
                        </a:cubicBezTo>
                        <a:cubicBezTo>
                          <a:pt x="13" y="6"/>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27" name="Freeform 44"/>
                  <p:cNvSpPr>
                    <a:spLocks/>
                  </p:cNvSpPr>
                  <p:nvPr/>
                </p:nvSpPr>
                <p:spPr bwMode="auto">
                  <a:xfrm>
                    <a:off x="2419" y="1218"/>
                    <a:ext cx="31" cy="76"/>
                  </a:xfrm>
                  <a:custGeom>
                    <a:avLst/>
                    <a:gdLst>
                      <a:gd name="T0" fmla="*/ 7 w 13"/>
                      <a:gd name="T1" fmla="*/ 0 h 32"/>
                      <a:gd name="T2" fmla="*/ 0 w 13"/>
                      <a:gd name="T3" fmla="*/ 17 h 32"/>
                      <a:gd name="T4" fmla="*/ 6 w 13"/>
                      <a:gd name="T5" fmla="*/ 32 h 32"/>
                      <a:gd name="T6" fmla="*/ 13 w 13"/>
                      <a:gd name="T7" fmla="*/ 16 h 32"/>
                      <a:gd name="T8" fmla="*/ 7 w 13"/>
                      <a:gd name="T9" fmla="*/ 0 h 32"/>
                    </a:gdLst>
                    <a:ahLst/>
                    <a:cxnLst>
                      <a:cxn ang="0">
                        <a:pos x="T0" y="T1"/>
                      </a:cxn>
                      <a:cxn ang="0">
                        <a:pos x="T2" y="T3"/>
                      </a:cxn>
                      <a:cxn ang="0">
                        <a:pos x="T4" y="T5"/>
                      </a:cxn>
                      <a:cxn ang="0">
                        <a:pos x="T6" y="T7"/>
                      </a:cxn>
                      <a:cxn ang="0">
                        <a:pos x="T8" y="T9"/>
                      </a:cxn>
                    </a:cxnLst>
                    <a:rect l="0" t="0" r="r" b="b"/>
                    <a:pathLst>
                      <a:path w="13" h="32">
                        <a:moveTo>
                          <a:pt x="7" y="0"/>
                        </a:moveTo>
                        <a:cubicBezTo>
                          <a:pt x="2" y="0"/>
                          <a:pt x="0" y="6"/>
                          <a:pt x="0" y="17"/>
                        </a:cubicBezTo>
                        <a:cubicBezTo>
                          <a:pt x="0" y="27"/>
                          <a:pt x="2" y="32"/>
                          <a:pt x="6" y="32"/>
                        </a:cubicBezTo>
                        <a:cubicBezTo>
                          <a:pt x="11" y="32"/>
                          <a:pt x="13" y="27"/>
                          <a:pt x="13" y="16"/>
                        </a:cubicBezTo>
                        <a:cubicBezTo>
                          <a:pt x="13" y="6"/>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sp>
                <p:nvSpPr>
                  <p:cNvPr id="128" name="Freeform 45"/>
                  <p:cNvSpPr>
                    <a:spLocks/>
                  </p:cNvSpPr>
                  <p:nvPr/>
                </p:nvSpPr>
                <p:spPr bwMode="auto">
                  <a:xfrm>
                    <a:off x="2324" y="1218"/>
                    <a:ext cx="31" cy="76"/>
                  </a:xfrm>
                  <a:custGeom>
                    <a:avLst/>
                    <a:gdLst>
                      <a:gd name="T0" fmla="*/ 6 w 13"/>
                      <a:gd name="T1" fmla="*/ 0 h 32"/>
                      <a:gd name="T2" fmla="*/ 0 w 13"/>
                      <a:gd name="T3" fmla="*/ 17 h 32"/>
                      <a:gd name="T4" fmla="*/ 6 w 13"/>
                      <a:gd name="T5" fmla="*/ 32 h 32"/>
                      <a:gd name="T6" fmla="*/ 13 w 13"/>
                      <a:gd name="T7" fmla="*/ 16 h 32"/>
                      <a:gd name="T8" fmla="*/ 6 w 13"/>
                      <a:gd name="T9" fmla="*/ 0 h 32"/>
                    </a:gdLst>
                    <a:ahLst/>
                    <a:cxnLst>
                      <a:cxn ang="0">
                        <a:pos x="T0" y="T1"/>
                      </a:cxn>
                      <a:cxn ang="0">
                        <a:pos x="T2" y="T3"/>
                      </a:cxn>
                      <a:cxn ang="0">
                        <a:pos x="T4" y="T5"/>
                      </a:cxn>
                      <a:cxn ang="0">
                        <a:pos x="T6" y="T7"/>
                      </a:cxn>
                      <a:cxn ang="0">
                        <a:pos x="T8" y="T9"/>
                      </a:cxn>
                    </a:cxnLst>
                    <a:rect l="0" t="0" r="r" b="b"/>
                    <a:pathLst>
                      <a:path w="13" h="32">
                        <a:moveTo>
                          <a:pt x="6" y="0"/>
                        </a:moveTo>
                        <a:cubicBezTo>
                          <a:pt x="2" y="0"/>
                          <a:pt x="0" y="6"/>
                          <a:pt x="0" y="17"/>
                        </a:cubicBezTo>
                        <a:cubicBezTo>
                          <a:pt x="0" y="27"/>
                          <a:pt x="2" y="32"/>
                          <a:pt x="6" y="32"/>
                        </a:cubicBezTo>
                        <a:cubicBezTo>
                          <a:pt x="10" y="32"/>
                          <a:pt x="13" y="27"/>
                          <a:pt x="13" y="16"/>
                        </a:cubicBezTo>
                        <a:cubicBezTo>
                          <a:pt x="13" y="6"/>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4">
                      <a:solidFill>
                        <a:srgbClr val="1E1E1E"/>
                      </a:solidFill>
                      <a:latin typeface="Segoe UI"/>
                      <a:ea typeface="+mn-ea"/>
                      <a:cs typeface="+mn-cs"/>
                    </a:endParaRPr>
                  </a:p>
                </p:txBody>
              </p:sp>
            </p:grpSp>
            <p:sp>
              <p:nvSpPr>
                <p:cNvPr id="143" name="TextBox 142"/>
                <p:cNvSpPr txBox="1"/>
                <p:nvPr/>
              </p:nvSpPr>
              <p:spPr>
                <a:xfrm>
                  <a:off x="10155085" y="6340082"/>
                  <a:ext cx="2019154" cy="624496"/>
                </a:xfrm>
                <a:prstGeom prst="rect">
                  <a:avLst/>
                </a:prstGeom>
              </p:spPr>
              <p:txBody>
                <a:bodyPr wrap="square">
                  <a:spAutoFit/>
                </a:bodyPr>
                <a:lstStyle>
                  <a:defPPr>
                    <a:defRPr lang="en-US"/>
                  </a:defPPr>
                  <a:lvl1pPr defTabSz="543911">
                    <a:lnSpc>
                      <a:spcPct val="90000"/>
                    </a:lnSpc>
                    <a:spcBef>
                      <a:spcPct val="0"/>
                    </a:spcBef>
                    <a:spcAft>
                      <a:spcPct val="35000"/>
                    </a:spcAft>
                    <a:defRPr>
                      <a:solidFill>
                        <a:schemeClr val="tx2">
                          <a:lumMod val="50000"/>
                        </a:schemeClr>
                      </a:solidFill>
                    </a:defRPr>
                  </a:lvl1pPr>
                </a:lstStyle>
                <a:p>
                  <a:pPr defTabSz="399861">
                    <a:defRPr/>
                  </a:pPr>
                  <a:r>
                    <a:rPr lang="en-US" sz="1324" kern="1200" dirty="0">
                      <a:solidFill>
                        <a:srgbClr val="505050"/>
                      </a:solidFill>
                      <a:latin typeface="Segoe UI"/>
                      <a:ea typeface="+mn-ea"/>
                      <a:cs typeface="+mn-cs"/>
                    </a:rPr>
                    <a:t>+ many others……</a:t>
                  </a:r>
                </a:p>
              </p:txBody>
            </p:sp>
          </p:grpSp>
          <p:sp>
            <p:nvSpPr>
              <p:cNvPr id="65" name="Rectangle 64"/>
              <p:cNvSpPr/>
              <p:nvPr/>
            </p:nvSpPr>
            <p:spPr bwMode="auto">
              <a:xfrm>
                <a:off x="8726002" y="3200450"/>
                <a:ext cx="735336" cy="3566160"/>
              </a:xfrm>
              <a:prstGeom prst="rect">
                <a:avLst/>
              </a:prstGeom>
              <a:solidFill>
                <a:srgbClr val="005AA0"/>
              </a:solidFill>
              <a:ln w="9525" cap="flat" cmpd="sng" algn="ctr">
                <a:noFill/>
                <a:prstDash val="solid"/>
                <a:headEnd type="none" w="med" len="med"/>
                <a:tailEnd type="none" w="med" len="med"/>
              </a:ln>
              <a:effectLst/>
            </p:spPr>
            <p:txBody>
              <a:bodyPr rot="0" spcFirstLastPara="0" vertOverflow="overflow" horzOverflow="overflow" vert="vert270" wrap="square" lIns="137102" tIns="109682" rIns="137102" bIns="109682"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500" dirty="0">
                    <a:solidFill>
                      <a:srgbClr val="FFFFFF"/>
                    </a:solidFill>
                    <a:latin typeface="Segoe UI"/>
                    <a:ea typeface="Segoe UI" pitchFamily="34" charset="0"/>
                    <a:cs typeface="Segoe UI" pitchFamily="34" charset="0"/>
                  </a:rPr>
                  <a:t>Embrace any Data Store</a:t>
                </a:r>
              </a:p>
            </p:txBody>
          </p:sp>
        </p:grpSp>
        <p:sp>
          <p:nvSpPr>
            <p:cNvPr id="158" name="Rectangle 157"/>
            <p:cNvSpPr/>
            <p:nvPr/>
          </p:nvSpPr>
          <p:spPr bwMode="auto">
            <a:xfrm>
              <a:off x="8735005" y="1342446"/>
              <a:ext cx="3794760" cy="1920240"/>
            </a:xfrm>
            <a:prstGeom prst="rect">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99157" fontAlgn="base">
                <a:lnSpc>
                  <a:spcPct val="90000"/>
                </a:lnSpc>
                <a:spcBef>
                  <a:spcPct val="0"/>
                </a:spcBef>
                <a:spcAft>
                  <a:spcPct val="0"/>
                </a:spcAft>
                <a:defRPr/>
              </a:pPr>
              <a:endParaRPr lang="en-US" sz="1500" dirty="0">
                <a:solidFill>
                  <a:srgbClr val="FFFFFF"/>
                </a:solidFill>
                <a:latin typeface="Segoe UI"/>
                <a:ea typeface="Segoe UI" pitchFamily="34" charset="0"/>
                <a:cs typeface="Segoe UI" pitchFamily="34" charset="0"/>
              </a:endParaRPr>
            </a:p>
          </p:txBody>
        </p:sp>
        <p:grpSp>
          <p:nvGrpSpPr>
            <p:cNvPr id="159" name="Group 29"/>
            <p:cNvGrpSpPr>
              <a:grpSpLocks noChangeAspect="1"/>
            </p:cNvGrpSpPr>
            <p:nvPr/>
          </p:nvGrpSpPr>
          <p:grpSpPr bwMode="auto">
            <a:xfrm>
              <a:off x="8865899" y="1726646"/>
              <a:ext cx="1011628" cy="998959"/>
              <a:chOff x="1507" y="515"/>
              <a:chExt cx="1038" cy="1025"/>
            </a:xfrm>
            <a:solidFill>
              <a:schemeClr val="bg1"/>
            </a:solidFill>
          </p:grpSpPr>
          <p:sp>
            <p:nvSpPr>
              <p:cNvPr id="160" name="Freeform 30"/>
              <p:cNvSpPr>
                <a:spLocks noEditPoints="1"/>
              </p:cNvSpPr>
              <p:nvPr/>
            </p:nvSpPr>
            <p:spPr bwMode="auto">
              <a:xfrm>
                <a:off x="1507" y="515"/>
                <a:ext cx="909" cy="909"/>
              </a:xfrm>
              <a:custGeom>
                <a:avLst/>
                <a:gdLst>
                  <a:gd name="T0" fmla="*/ 182 w 383"/>
                  <a:gd name="T1" fmla="*/ 346 h 384"/>
                  <a:gd name="T2" fmla="*/ 127 w 383"/>
                  <a:gd name="T3" fmla="*/ 260 h 384"/>
                  <a:gd name="T4" fmla="*/ 182 w 383"/>
                  <a:gd name="T5" fmla="*/ 252 h 384"/>
                  <a:gd name="T6" fmla="*/ 182 w 383"/>
                  <a:gd name="T7" fmla="*/ 222 h 384"/>
                  <a:gd name="T8" fmla="*/ 120 w 383"/>
                  <a:gd name="T9" fmla="*/ 231 h 384"/>
                  <a:gd name="T10" fmla="*/ 117 w 383"/>
                  <a:gd name="T11" fmla="*/ 192 h 384"/>
                  <a:gd name="T12" fmla="*/ 120 w 383"/>
                  <a:gd name="T13" fmla="*/ 153 h 384"/>
                  <a:gd name="T14" fmla="*/ 193 w 383"/>
                  <a:gd name="T15" fmla="*/ 162 h 384"/>
                  <a:gd name="T16" fmla="*/ 263 w 383"/>
                  <a:gd name="T17" fmla="*/ 154 h 384"/>
                  <a:gd name="T18" fmla="*/ 266 w 383"/>
                  <a:gd name="T19" fmla="*/ 178 h 384"/>
                  <a:gd name="T20" fmla="*/ 296 w 383"/>
                  <a:gd name="T21" fmla="*/ 178 h 384"/>
                  <a:gd name="T22" fmla="*/ 292 w 383"/>
                  <a:gd name="T23" fmla="*/ 145 h 384"/>
                  <a:gd name="T24" fmla="*/ 339 w 383"/>
                  <a:gd name="T25" fmla="*/ 123 h 384"/>
                  <a:gd name="T26" fmla="*/ 354 w 383"/>
                  <a:gd name="T27" fmla="*/ 178 h 384"/>
                  <a:gd name="T28" fmla="*/ 383 w 383"/>
                  <a:gd name="T29" fmla="*/ 178 h 384"/>
                  <a:gd name="T30" fmla="*/ 192 w 383"/>
                  <a:gd name="T31" fmla="*/ 0 h 384"/>
                  <a:gd name="T32" fmla="*/ 0 w 383"/>
                  <a:gd name="T33" fmla="*/ 192 h 384"/>
                  <a:gd name="T34" fmla="*/ 182 w 383"/>
                  <a:gd name="T35" fmla="*/ 384 h 384"/>
                  <a:gd name="T36" fmla="*/ 182 w 383"/>
                  <a:gd name="T37" fmla="*/ 346 h 384"/>
                  <a:gd name="T38" fmla="*/ 324 w 383"/>
                  <a:gd name="T39" fmla="*/ 98 h 384"/>
                  <a:gd name="T40" fmla="*/ 284 w 383"/>
                  <a:gd name="T41" fmla="*/ 116 h 384"/>
                  <a:gd name="T42" fmla="*/ 241 w 383"/>
                  <a:gd name="T43" fmla="*/ 37 h 384"/>
                  <a:gd name="T44" fmla="*/ 324 w 383"/>
                  <a:gd name="T45" fmla="*/ 98 h 384"/>
                  <a:gd name="T46" fmla="*/ 186 w 383"/>
                  <a:gd name="T47" fmla="*/ 35 h 384"/>
                  <a:gd name="T48" fmla="*/ 192 w 383"/>
                  <a:gd name="T49" fmla="*/ 32 h 384"/>
                  <a:gd name="T50" fmla="*/ 198 w 383"/>
                  <a:gd name="T51" fmla="*/ 35 h 384"/>
                  <a:gd name="T52" fmla="*/ 256 w 383"/>
                  <a:gd name="T53" fmla="*/ 125 h 384"/>
                  <a:gd name="T54" fmla="*/ 127 w 383"/>
                  <a:gd name="T55" fmla="*/ 125 h 384"/>
                  <a:gd name="T56" fmla="*/ 186 w 383"/>
                  <a:gd name="T57" fmla="*/ 35 h 384"/>
                  <a:gd name="T58" fmla="*/ 143 w 383"/>
                  <a:gd name="T59" fmla="*/ 37 h 384"/>
                  <a:gd name="T60" fmla="*/ 99 w 383"/>
                  <a:gd name="T61" fmla="*/ 116 h 384"/>
                  <a:gd name="T62" fmla="*/ 60 w 383"/>
                  <a:gd name="T63" fmla="*/ 97 h 384"/>
                  <a:gd name="T64" fmla="*/ 143 w 383"/>
                  <a:gd name="T65" fmla="*/ 37 h 384"/>
                  <a:gd name="T66" fmla="*/ 45 w 383"/>
                  <a:gd name="T67" fmla="*/ 262 h 384"/>
                  <a:gd name="T68" fmla="*/ 29 w 383"/>
                  <a:gd name="T69" fmla="*/ 192 h 384"/>
                  <a:gd name="T70" fmla="*/ 45 w 383"/>
                  <a:gd name="T71" fmla="*/ 122 h 384"/>
                  <a:gd name="T72" fmla="*/ 92 w 383"/>
                  <a:gd name="T73" fmla="*/ 145 h 384"/>
                  <a:gd name="T74" fmla="*/ 87 w 383"/>
                  <a:gd name="T75" fmla="*/ 192 h 384"/>
                  <a:gd name="T76" fmla="*/ 92 w 383"/>
                  <a:gd name="T77" fmla="*/ 240 h 384"/>
                  <a:gd name="T78" fmla="*/ 45 w 383"/>
                  <a:gd name="T79" fmla="*/ 262 h 384"/>
                  <a:gd name="T80" fmla="*/ 60 w 383"/>
                  <a:gd name="T81" fmla="*/ 287 h 384"/>
                  <a:gd name="T82" fmla="*/ 99 w 383"/>
                  <a:gd name="T83" fmla="*/ 269 h 384"/>
                  <a:gd name="T84" fmla="*/ 143 w 383"/>
                  <a:gd name="T85" fmla="*/ 347 h 384"/>
                  <a:gd name="T86" fmla="*/ 60 w 383"/>
                  <a:gd name="T87" fmla="*/ 28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3" h="384">
                    <a:moveTo>
                      <a:pt x="182" y="346"/>
                    </a:moveTo>
                    <a:cubicBezTo>
                      <a:pt x="157" y="322"/>
                      <a:pt x="138" y="292"/>
                      <a:pt x="127" y="260"/>
                    </a:cubicBezTo>
                    <a:cubicBezTo>
                      <a:pt x="145" y="255"/>
                      <a:pt x="163" y="252"/>
                      <a:pt x="182" y="252"/>
                    </a:cubicBezTo>
                    <a:cubicBezTo>
                      <a:pt x="182" y="222"/>
                      <a:pt x="182" y="222"/>
                      <a:pt x="182" y="222"/>
                    </a:cubicBezTo>
                    <a:cubicBezTo>
                      <a:pt x="161" y="223"/>
                      <a:pt x="140" y="226"/>
                      <a:pt x="120" y="231"/>
                    </a:cubicBezTo>
                    <a:cubicBezTo>
                      <a:pt x="118" y="218"/>
                      <a:pt x="117" y="205"/>
                      <a:pt x="117" y="192"/>
                    </a:cubicBezTo>
                    <a:cubicBezTo>
                      <a:pt x="117" y="179"/>
                      <a:pt x="118" y="166"/>
                      <a:pt x="120" y="153"/>
                    </a:cubicBezTo>
                    <a:cubicBezTo>
                      <a:pt x="144" y="159"/>
                      <a:pt x="168" y="162"/>
                      <a:pt x="193" y="162"/>
                    </a:cubicBezTo>
                    <a:cubicBezTo>
                      <a:pt x="216" y="162"/>
                      <a:pt x="240" y="160"/>
                      <a:pt x="263" y="154"/>
                    </a:cubicBezTo>
                    <a:cubicBezTo>
                      <a:pt x="265" y="162"/>
                      <a:pt x="266" y="170"/>
                      <a:pt x="266" y="178"/>
                    </a:cubicBezTo>
                    <a:cubicBezTo>
                      <a:pt x="296" y="178"/>
                      <a:pt x="296" y="178"/>
                      <a:pt x="296" y="178"/>
                    </a:cubicBezTo>
                    <a:cubicBezTo>
                      <a:pt x="295" y="167"/>
                      <a:pt x="294" y="156"/>
                      <a:pt x="292" y="145"/>
                    </a:cubicBezTo>
                    <a:cubicBezTo>
                      <a:pt x="308" y="139"/>
                      <a:pt x="324" y="132"/>
                      <a:pt x="339" y="123"/>
                    </a:cubicBezTo>
                    <a:cubicBezTo>
                      <a:pt x="347" y="140"/>
                      <a:pt x="352" y="159"/>
                      <a:pt x="354" y="178"/>
                    </a:cubicBezTo>
                    <a:cubicBezTo>
                      <a:pt x="383" y="178"/>
                      <a:pt x="383" y="178"/>
                      <a:pt x="383" y="178"/>
                    </a:cubicBezTo>
                    <a:cubicBezTo>
                      <a:pt x="376" y="79"/>
                      <a:pt x="293" y="0"/>
                      <a:pt x="192" y="0"/>
                    </a:cubicBezTo>
                    <a:cubicBezTo>
                      <a:pt x="86" y="0"/>
                      <a:pt x="0" y="86"/>
                      <a:pt x="0" y="192"/>
                    </a:cubicBezTo>
                    <a:cubicBezTo>
                      <a:pt x="0" y="295"/>
                      <a:pt x="80" y="379"/>
                      <a:pt x="182" y="384"/>
                    </a:cubicBezTo>
                    <a:lnTo>
                      <a:pt x="182" y="346"/>
                    </a:lnTo>
                    <a:close/>
                    <a:moveTo>
                      <a:pt x="324" y="98"/>
                    </a:moveTo>
                    <a:cubicBezTo>
                      <a:pt x="311" y="105"/>
                      <a:pt x="298" y="111"/>
                      <a:pt x="284" y="116"/>
                    </a:cubicBezTo>
                    <a:cubicBezTo>
                      <a:pt x="275" y="87"/>
                      <a:pt x="260" y="60"/>
                      <a:pt x="241" y="37"/>
                    </a:cubicBezTo>
                    <a:cubicBezTo>
                      <a:pt x="275" y="48"/>
                      <a:pt x="304" y="70"/>
                      <a:pt x="324" y="98"/>
                    </a:cubicBezTo>
                    <a:close/>
                    <a:moveTo>
                      <a:pt x="186" y="35"/>
                    </a:moveTo>
                    <a:cubicBezTo>
                      <a:pt x="188" y="33"/>
                      <a:pt x="190" y="32"/>
                      <a:pt x="192" y="32"/>
                    </a:cubicBezTo>
                    <a:cubicBezTo>
                      <a:pt x="193" y="32"/>
                      <a:pt x="195" y="33"/>
                      <a:pt x="198" y="35"/>
                    </a:cubicBezTo>
                    <a:cubicBezTo>
                      <a:pt x="225" y="59"/>
                      <a:pt x="245" y="91"/>
                      <a:pt x="256" y="125"/>
                    </a:cubicBezTo>
                    <a:cubicBezTo>
                      <a:pt x="214" y="136"/>
                      <a:pt x="170" y="136"/>
                      <a:pt x="127" y="125"/>
                    </a:cubicBezTo>
                    <a:cubicBezTo>
                      <a:pt x="139" y="90"/>
                      <a:pt x="159" y="59"/>
                      <a:pt x="186" y="35"/>
                    </a:cubicBezTo>
                    <a:close/>
                    <a:moveTo>
                      <a:pt x="143" y="37"/>
                    </a:moveTo>
                    <a:cubicBezTo>
                      <a:pt x="123" y="60"/>
                      <a:pt x="109" y="87"/>
                      <a:pt x="99" y="116"/>
                    </a:cubicBezTo>
                    <a:cubicBezTo>
                      <a:pt x="86" y="111"/>
                      <a:pt x="73" y="104"/>
                      <a:pt x="60" y="97"/>
                    </a:cubicBezTo>
                    <a:cubicBezTo>
                      <a:pt x="80" y="69"/>
                      <a:pt x="109" y="48"/>
                      <a:pt x="143" y="37"/>
                    </a:cubicBezTo>
                    <a:close/>
                    <a:moveTo>
                      <a:pt x="45" y="262"/>
                    </a:moveTo>
                    <a:cubicBezTo>
                      <a:pt x="35" y="241"/>
                      <a:pt x="29" y="217"/>
                      <a:pt x="29" y="192"/>
                    </a:cubicBezTo>
                    <a:cubicBezTo>
                      <a:pt x="29" y="167"/>
                      <a:pt x="35" y="144"/>
                      <a:pt x="45" y="122"/>
                    </a:cubicBezTo>
                    <a:cubicBezTo>
                      <a:pt x="60" y="131"/>
                      <a:pt x="76" y="139"/>
                      <a:pt x="92" y="145"/>
                    </a:cubicBezTo>
                    <a:cubicBezTo>
                      <a:pt x="89" y="160"/>
                      <a:pt x="87" y="176"/>
                      <a:pt x="87" y="192"/>
                    </a:cubicBezTo>
                    <a:cubicBezTo>
                      <a:pt x="87" y="208"/>
                      <a:pt x="89" y="224"/>
                      <a:pt x="92" y="240"/>
                    </a:cubicBezTo>
                    <a:cubicBezTo>
                      <a:pt x="76" y="246"/>
                      <a:pt x="60" y="253"/>
                      <a:pt x="45" y="262"/>
                    </a:cubicBezTo>
                    <a:close/>
                    <a:moveTo>
                      <a:pt x="60" y="287"/>
                    </a:moveTo>
                    <a:cubicBezTo>
                      <a:pt x="73" y="280"/>
                      <a:pt x="86" y="274"/>
                      <a:pt x="99" y="269"/>
                    </a:cubicBezTo>
                    <a:cubicBezTo>
                      <a:pt x="109" y="297"/>
                      <a:pt x="123" y="324"/>
                      <a:pt x="143" y="347"/>
                    </a:cubicBezTo>
                    <a:cubicBezTo>
                      <a:pt x="109" y="336"/>
                      <a:pt x="80" y="315"/>
                      <a:pt x="6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61" name="Freeform 36"/>
              <p:cNvSpPr>
                <a:spLocks/>
              </p:cNvSpPr>
              <p:nvPr/>
            </p:nvSpPr>
            <p:spPr bwMode="auto">
              <a:xfrm>
                <a:off x="2062" y="1057"/>
                <a:ext cx="31" cy="73"/>
              </a:xfrm>
              <a:custGeom>
                <a:avLst/>
                <a:gdLst>
                  <a:gd name="T0" fmla="*/ 6 w 13"/>
                  <a:gd name="T1" fmla="*/ 0 h 31"/>
                  <a:gd name="T2" fmla="*/ 0 w 13"/>
                  <a:gd name="T3" fmla="*/ 16 h 31"/>
                  <a:gd name="T4" fmla="*/ 6 w 13"/>
                  <a:gd name="T5" fmla="*/ 31 h 31"/>
                  <a:gd name="T6" fmla="*/ 13 w 13"/>
                  <a:gd name="T7" fmla="*/ 15 h 31"/>
                  <a:gd name="T8" fmla="*/ 6 w 13"/>
                  <a:gd name="T9" fmla="*/ 0 h 31"/>
                </a:gdLst>
                <a:ahLst/>
                <a:cxnLst>
                  <a:cxn ang="0">
                    <a:pos x="T0" y="T1"/>
                  </a:cxn>
                  <a:cxn ang="0">
                    <a:pos x="T2" y="T3"/>
                  </a:cxn>
                  <a:cxn ang="0">
                    <a:pos x="T4" y="T5"/>
                  </a:cxn>
                  <a:cxn ang="0">
                    <a:pos x="T6" y="T7"/>
                  </a:cxn>
                  <a:cxn ang="0">
                    <a:pos x="T8" y="T9"/>
                  </a:cxn>
                </a:cxnLst>
                <a:rect l="0" t="0" r="r" b="b"/>
                <a:pathLst>
                  <a:path w="13" h="31">
                    <a:moveTo>
                      <a:pt x="6" y="0"/>
                    </a:moveTo>
                    <a:cubicBezTo>
                      <a:pt x="2" y="0"/>
                      <a:pt x="0" y="5"/>
                      <a:pt x="0" y="16"/>
                    </a:cubicBezTo>
                    <a:cubicBezTo>
                      <a:pt x="0" y="26"/>
                      <a:pt x="2" y="31"/>
                      <a:pt x="6" y="31"/>
                    </a:cubicBezTo>
                    <a:cubicBezTo>
                      <a:pt x="10" y="31"/>
                      <a:pt x="13" y="26"/>
                      <a:pt x="13" y="15"/>
                    </a:cubicBezTo>
                    <a:cubicBezTo>
                      <a:pt x="13" y="5"/>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62" name="Freeform 37"/>
              <p:cNvSpPr>
                <a:spLocks/>
              </p:cNvSpPr>
              <p:nvPr/>
            </p:nvSpPr>
            <p:spPr bwMode="auto">
              <a:xfrm>
                <a:off x="2160" y="1057"/>
                <a:ext cx="31" cy="73"/>
              </a:xfrm>
              <a:custGeom>
                <a:avLst/>
                <a:gdLst>
                  <a:gd name="T0" fmla="*/ 7 w 13"/>
                  <a:gd name="T1" fmla="*/ 0 h 31"/>
                  <a:gd name="T2" fmla="*/ 0 w 13"/>
                  <a:gd name="T3" fmla="*/ 16 h 31"/>
                  <a:gd name="T4" fmla="*/ 7 w 13"/>
                  <a:gd name="T5" fmla="*/ 31 h 31"/>
                  <a:gd name="T6" fmla="*/ 13 w 13"/>
                  <a:gd name="T7" fmla="*/ 15 h 31"/>
                  <a:gd name="T8" fmla="*/ 7 w 13"/>
                  <a:gd name="T9" fmla="*/ 0 h 31"/>
                </a:gdLst>
                <a:ahLst/>
                <a:cxnLst>
                  <a:cxn ang="0">
                    <a:pos x="T0" y="T1"/>
                  </a:cxn>
                  <a:cxn ang="0">
                    <a:pos x="T2" y="T3"/>
                  </a:cxn>
                  <a:cxn ang="0">
                    <a:pos x="T4" y="T5"/>
                  </a:cxn>
                  <a:cxn ang="0">
                    <a:pos x="T6" y="T7"/>
                  </a:cxn>
                  <a:cxn ang="0">
                    <a:pos x="T8" y="T9"/>
                  </a:cxn>
                </a:cxnLst>
                <a:rect l="0" t="0" r="r" b="b"/>
                <a:pathLst>
                  <a:path w="13" h="31">
                    <a:moveTo>
                      <a:pt x="7" y="0"/>
                    </a:moveTo>
                    <a:cubicBezTo>
                      <a:pt x="3" y="0"/>
                      <a:pt x="0" y="5"/>
                      <a:pt x="0" y="16"/>
                    </a:cubicBezTo>
                    <a:cubicBezTo>
                      <a:pt x="0" y="26"/>
                      <a:pt x="2" y="31"/>
                      <a:pt x="7" y="31"/>
                    </a:cubicBezTo>
                    <a:cubicBezTo>
                      <a:pt x="11" y="31"/>
                      <a:pt x="13" y="26"/>
                      <a:pt x="13" y="15"/>
                    </a:cubicBezTo>
                    <a:cubicBezTo>
                      <a:pt x="13" y="5"/>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63" name="Freeform 38"/>
              <p:cNvSpPr>
                <a:spLocks/>
              </p:cNvSpPr>
              <p:nvPr/>
            </p:nvSpPr>
            <p:spPr bwMode="auto">
              <a:xfrm>
                <a:off x="2416" y="1057"/>
                <a:ext cx="31" cy="73"/>
              </a:xfrm>
              <a:custGeom>
                <a:avLst/>
                <a:gdLst>
                  <a:gd name="T0" fmla="*/ 7 w 13"/>
                  <a:gd name="T1" fmla="*/ 0 h 31"/>
                  <a:gd name="T2" fmla="*/ 0 w 13"/>
                  <a:gd name="T3" fmla="*/ 16 h 31"/>
                  <a:gd name="T4" fmla="*/ 7 w 13"/>
                  <a:gd name="T5" fmla="*/ 31 h 31"/>
                  <a:gd name="T6" fmla="*/ 13 w 13"/>
                  <a:gd name="T7" fmla="*/ 15 h 31"/>
                  <a:gd name="T8" fmla="*/ 7 w 13"/>
                  <a:gd name="T9" fmla="*/ 0 h 31"/>
                </a:gdLst>
                <a:ahLst/>
                <a:cxnLst>
                  <a:cxn ang="0">
                    <a:pos x="T0" y="T1"/>
                  </a:cxn>
                  <a:cxn ang="0">
                    <a:pos x="T2" y="T3"/>
                  </a:cxn>
                  <a:cxn ang="0">
                    <a:pos x="T4" y="T5"/>
                  </a:cxn>
                  <a:cxn ang="0">
                    <a:pos x="T6" y="T7"/>
                  </a:cxn>
                  <a:cxn ang="0">
                    <a:pos x="T8" y="T9"/>
                  </a:cxn>
                </a:cxnLst>
                <a:rect l="0" t="0" r="r" b="b"/>
                <a:pathLst>
                  <a:path w="13" h="31">
                    <a:moveTo>
                      <a:pt x="7" y="0"/>
                    </a:moveTo>
                    <a:cubicBezTo>
                      <a:pt x="3" y="0"/>
                      <a:pt x="0" y="5"/>
                      <a:pt x="0" y="16"/>
                    </a:cubicBezTo>
                    <a:cubicBezTo>
                      <a:pt x="0" y="26"/>
                      <a:pt x="3" y="31"/>
                      <a:pt x="7" y="31"/>
                    </a:cubicBezTo>
                    <a:cubicBezTo>
                      <a:pt x="11" y="31"/>
                      <a:pt x="13" y="26"/>
                      <a:pt x="13" y="15"/>
                    </a:cubicBezTo>
                    <a:cubicBezTo>
                      <a:pt x="13" y="5"/>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64" name="Freeform 39"/>
              <p:cNvSpPr>
                <a:spLocks/>
              </p:cNvSpPr>
              <p:nvPr/>
            </p:nvSpPr>
            <p:spPr bwMode="auto">
              <a:xfrm>
                <a:off x="2062" y="1381"/>
                <a:ext cx="31" cy="76"/>
              </a:xfrm>
              <a:custGeom>
                <a:avLst/>
                <a:gdLst>
                  <a:gd name="T0" fmla="*/ 6 w 13"/>
                  <a:gd name="T1" fmla="*/ 0 h 32"/>
                  <a:gd name="T2" fmla="*/ 0 w 13"/>
                  <a:gd name="T3" fmla="*/ 17 h 32"/>
                  <a:gd name="T4" fmla="*/ 6 w 13"/>
                  <a:gd name="T5" fmla="*/ 32 h 32"/>
                  <a:gd name="T6" fmla="*/ 13 w 13"/>
                  <a:gd name="T7" fmla="*/ 16 h 32"/>
                  <a:gd name="T8" fmla="*/ 6 w 13"/>
                  <a:gd name="T9" fmla="*/ 0 h 32"/>
                </a:gdLst>
                <a:ahLst/>
                <a:cxnLst>
                  <a:cxn ang="0">
                    <a:pos x="T0" y="T1"/>
                  </a:cxn>
                  <a:cxn ang="0">
                    <a:pos x="T2" y="T3"/>
                  </a:cxn>
                  <a:cxn ang="0">
                    <a:pos x="T4" y="T5"/>
                  </a:cxn>
                  <a:cxn ang="0">
                    <a:pos x="T6" y="T7"/>
                  </a:cxn>
                  <a:cxn ang="0">
                    <a:pos x="T8" y="T9"/>
                  </a:cxn>
                </a:cxnLst>
                <a:rect l="0" t="0" r="r" b="b"/>
                <a:pathLst>
                  <a:path w="13" h="32">
                    <a:moveTo>
                      <a:pt x="6" y="0"/>
                    </a:moveTo>
                    <a:cubicBezTo>
                      <a:pt x="2" y="0"/>
                      <a:pt x="0" y="6"/>
                      <a:pt x="0" y="17"/>
                    </a:cubicBezTo>
                    <a:cubicBezTo>
                      <a:pt x="0" y="27"/>
                      <a:pt x="2" y="32"/>
                      <a:pt x="6" y="32"/>
                    </a:cubicBezTo>
                    <a:cubicBezTo>
                      <a:pt x="10" y="32"/>
                      <a:pt x="13" y="27"/>
                      <a:pt x="13" y="16"/>
                    </a:cubicBezTo>
                    <a:cubicBezTo>
                      <a:pt x="13" y="6"/>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65" name="Freeform 40"/>
              <p:cNvSpPr>
                <a:spLocks/>
              </p:cNvSpPr>
              <p:nvPr/>
            </p:nvSpPr>
            <p:spPr bwMode="auto">
              <a:xfrm>
                <a:off x="2150" y="1381"/>
                <a:ext cx="31" cy="76"/>
              </a:xfrm>
              <a:custGeom>
                <a:avLst/>
                <a:gdLst>
                  <a:gd name="T0" fmla="*/ 7 w 13"/>
                  <a:gd name="T1" fmla="*/ 0 h 32"/>
                  <a:gd name="T2" fmla="*/ 0 w 13"/>
                  <a:gd name="T3" fmla="*/ 17 h 32"/>
                  <a:gd name="T4" fmla="*/ 7 w 13"/>
                  <a:gd name="T5" fmla="*/ 32 h 32"/>
                  <a:gd name="T6" fmla="*/ 13 w 13"/>
                  <a:gd name="T7" fmla="*/ 16 h 32"/>
                  <a:gd name="T8" fmla="*/ 7 w 13"/>
                  <a:gd name="T9" fmla="*/ 0 h 32"/>
                </a:gdLst>
                <a:ahLst/>
                <a:cxnLst>
                  <a:cxn ang="0">
                    <a:pos x="T0" y="T1"/>
                  </a:cxn>
                  <a:cxn ang="0">
                    <a:pos x="T2" y="T3"/>
                  </a:cxn>
                  <a:cxn ang="0">
                    <a:pos x="T4" y="T5"/>
                  </a:cxn>
                  <a:cxn ang="0">
                    <a:pos x="T6" y="T7"/>
                  </a:cxn>
                  <a:cxn ang="0">
                    <a:pos x="T8" y="T9"/>
                  </a:cxn>
                </a:cxnLst>
                <a:rect l="0" t="0" r="r" b="b"/>
                <a:pathLst>
                  <a:path w="13" h="32">
                    <a:moveTo>
                      <a:pt x="7" y="0"/>
                    </a:moveTo>
                    <a:cubicBezTo>
                      <a:pt x="3" y="0"/>
                      <a:pt x="0" y="6"/>
                      <a:pt x="0" y="17"/>
                    </a:cubicBezTo>
                    <a:cubicBezTo>
                      <a:pt x="0" y="27"/>
                      <a:pt x="2" y="32"/>
                      <a:pt x="7" y="32"/>
                    </a:cubicBezTo>
                    <a:cubicBezTo>
                      <a:pt x="11" y="32"/>
                      <a:pt x="13" y="27"/>
                      <a:pt x="13" y="16"/>
                    </a:cubicBezTo>
                    <a:cubicBezTo>
                      <a:pt x="13" y="6"/>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66" name="Freeform 41"/>
              <p:cNvSpPr>
                <a:spLocks/>
              </p:cNvSpPr>
              <p:nvPr/>
            </p:nvSpPr>
            <p:spPr bwMode="auto">
              <a:xfrm>
                <a:off x="2416" y="1381"/>
                <a:ext cx="31" cy="76"/>
              </a:xfrm>
              <a:custGeom>
                <a:avLst/>
                <a:gdLst>
                  <a:gd name="T0" fmla="*/ 7 w 13"/>
                  <a:gd name="T1" fmla="*/ 0 h 32"/>
                  <a:gd name="T2" fmla="*/ 0 w 13"/>
                  <a:gd name="T3" fmla="*/ 17 h 32"/>
                  <a:gd name="T4" fmla="*/ 7 w 13"/>
                  <a:gd name="T5" fmla="*/ 32 h 32"/>
                  <a:gd name="T6" fmla="*/ 13 w 13"/>
                  <a:gd name="T7" fmla="*/ 16 h 32"/>
                  <a:gd name="T8" fmla="*/ 7 w 13"/>
                  <a:gd name="T9" fmla="*/ 0 h 32"/>
                </a:gdLst>
                <a:ahLst/>
                <a:cxnLst>
                  <a:cxn ang="0">
                    <a:pos x="T0" y="T1"/>
                  </a:cxn>
                  <a:cxn ang="0">
                    <a:pos x="T2" y="T3"/>
                  </a:cxn>
                  <a:cxn ang="0">
                    <a:pos x="T4" y="T5"/>
                  </a:cxn>
                  <a:cxn ang="0">
                    <a:pos x="T6" y="T7"/>
                  </a:cxn>
                  <a:cxn ang="0">
                    <a:pos x="T8" y="T9"/>
                  </a:cxn>
                </a:cxnLst>
                <a:rect l="0" t="0" r="r" b="b"/>
                <a:pathLst>
                  <a:path w="13" h="32">
                    <a:moveTo>
                      <a:pt x="7" y="0"/>
                    </a:moveTo>
                    <a:cubicBezTo>
                      <a:pt x="3" y="0"/>
                      <a:pt x="0" y="6"/>
                      <a:pt x="0" y="17"/>
                    </a:cubicBezTo>
                    <a:cubicBezTo>
                      <a:pt x="0" y="27"/>
                      <a:pt x="3" y="32"/>
                      <a:pt x="7" y="32"/>
                    </a:cubicBezTo>
                    <a:cubicBezTo>
                      <a:pt x="11" y="32"/>
                      <a:pt x="13" y="27"/>
                      <a:pt x="13" y="16"/>
                    </a:cubicBezTo>
                    <a:cubicBezTo>
                      <a:pt x="13" y="6"/>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67" name="Freeform 42"/>
              <p:cNvSpPr>
                <a:spLocks noEditPoints="1"/>
              </p:cNvSpPr>
              <p:nvPr/>
            </p:nvSpPr>
            <p:spPr bwMode="auto">
              <a:xfrm>
                <a:off x="1975" y="972"/>
                <a:ext cx="570" cy="568"/>
              </a:xfrm>
              <a:custGeom>
                <a:avLst/>
                <a:gdLst>
                  <a:gd name="T0" fmla="*/ 0 w 240"/>
                  <a:gd name="T1" fmla="*/ 26 h 240"/>
                  <a:gd name="T2" fmla="*/ 214 w 240"/>
                  <a:gd name="T3" fmla="*/ 240 h 240"/>
                  <a:gd name="T4" fmla="*/ 214 w 240"/>
                  <a:gd name="T5" fmla="*/ 0 h 240"/>
                  <a:gd name="T6" fmla="*/ 209 w 240"/>
                  <a:gd name="T7" fmla="*/ 51 h 240"/>
                  <a:gd name="T8" fmla="*/ 176 w 240"/>
                  <a:gd name="T9" fmla="*/ 52 h 240"/>
                  <a:gd name="T10" fmla="*/ 151 w 240"/>
                  <a:gd name="T11" fmla="*/ 32 h 240"/>
                  <a:gd name="T12" fmla="*/ 163 w 240"/>
                  <a:gd name="T13" fmla="*/ 74 h 240"/>
                  <a:gd name="T14" fmla="*/ 151 w 240"/>
                  <a:gd name="T15" fmla="*/ 40 h 240"/>
                  <a:gd name="T16" fmla="*/ 143 w 240"/>
                  <a:gd name="T17" fmla="*/ 43 h 240"/>
                  <a:gd name="T18" fmla="*/ 74 w 240"/>
                  <a:gd name="T19" fmla="*/ 100 h 240"/>
                  <a:gd name="T20" fmla="*/ 86 w 240"/>
                  <a:gd name="T21" fmla="*/ 143 h 240"/>
                  <a:gd name="T22" fmla="*/ 74 w 240"/>
                  <a:gd name="T23" fmla="*/ 109 h 240"/>
                  <a:gd name="T24" fmla="*/ 67 w 240"/>
                  <a:gd name="T25" fmla="*/ 112 h 240"/>
                  <a:gd name="T26" fmla="*/ 43 w 240"/>
                  <a:gd name="T27" fmla="*/ 213 h 240"/>
                  <a:gd name="T28" fmla="*/ 44 w 240"/>
                  <a:gd name="T29" fmla="*/ 166 h 240"/>
                  <a:gd name="T30" fmla="*/ 55 w 240"/>
                  <a:gd name="T31" fmla="*/ 138 h 240"/>
                  <a:gd name="T32" fmla="*/ 31 w 240"/>
                  <a:gd name="T33" fmla="*/ 103 h 240"/>
                  <a:gd name="T34" fmla="*/ 55 w 240"/>
                  <a:gd name="T35" fmla="*/ 138 h 240"/>
                  <a:gd name="T36" fmla="*/ 27 w 240"/>
                  <a:gd name="T37" fmla="*/ 52 h 240"/>
                  <a:gd name="T38" fmla="*/ 60 w 240"/>
                  <a:gd name="T39" fmla="*/ 51 h 240"/>
                  <a:gd name="T40" fmla="*/ 80 w 240"/>
                  <a:gd name="T41" fmla="*/ 213 h 240"/>
                  <a:gd name="T42" fmla="*/ 81 w 240"/>
                  <a:gd name="T43" fmla="*/ 166 h 240"/>
                  <a:gd name="T44" fmla="*/ 97 w 240"/>
                  <a:gd name="T45" fmla="*/ 69 h 240"/>
                  <a:gd name="T46" fmla="*/ 73 w 240"/>
                  <a:gd name="T47" fmla="*/ 34 h 240"/>
                  <a:gd name="T48" fmla="*/ 97 w 240"/>
                  <a:gd name="T49" fmla="*/ 69 h 240"/>
                  <a:gd name="T50" fmla="*/ 118 w 240"/>
                  <a:gd name="T51" fmla="*/ 97 h 240"/>
                  <a:gd name="T52" fmla="*/ 114 w 240"/>
                  <a:gd name="T53" fmla="*/ 143 h 240"/>
                  <a:gd name="T54" fmla="*/ 109 w 240"/>
                  <a:gd name="T55" fmla="*/ 110 h 240"/>
                  <a:gd name="T56" fmla="*/ 104 w 240"/>
                  <a:gd name="T57" fmla="*/ 103 h 240"/>
                  <a:gd name="T58" fmla="*/ 116 w 240"/>
                  <a:gd name="T59" fmla="*/ 177 h 240"/>
                  <a:gd name="T60" fmla="*/ 109 w 240"/>
                  <a:gd name="T61" fmla="*/ 180 h 240"/>
                  <a:gd name="T62" fmla="*/ 113 w 240"/>
                  <a:gd name="T63" fmla="*/ 169 h 240"/>
                  <a:gd name="T64" fmla="*/ 126 w 240"/>
                  <a:gd name="T65" fmla="*/ 212 h 240"/>
                  <a:gd name="T66" fmla="*/ 116 w 240"/>
                  <a:gd name="T67" fmla="*/ 39 h 240"/>
                  <a:gd name="T68" fmla="*/ 109 w 240"/>
                  <a:gd name="T69" fmla="*/ 42 h 240"/>
                  <a:gd name="T70" fmla="*/ 113 w 240"/>
                  <a:gd name="T71" fmla="*/ 32 h 240"/>
                  <a:gd name="T72" fmla="*/ 126 w 240"/>
                  <a:gd name="T73" fmla="*/ 74 h 240"/>
                  <a:gd name="T74" fmla="*/ 153 w 240"/>
                  <a:gd name="T75" fmla="*/ 177 h 240"/>
                  <a:gd name="T76" fmla="*/ 146 w 240"/>
                  <a:gd name="T77" fmla="*/ 180 h 240"/>
                  <a:gd name="T78" fmla="*/ 151 w 240"/>
                  <a:gd name="T79" fmla="*/ 169 h 240"/>
                  <a:gd name="T80" fmla="*/ 163 w 240"/>
                  <a:gd name="T81" fmla="*/ 212 h 240"/>
                  <a:gd name="T82" fmla="*/ 137 w 240"/>
                  <a:gd name="T83" fmla="*/ 121 h 240"/>
                  <a:gd name="T84" fmla="*/ 170 w 240"/>
                  <a:gd name="T85" fmla="*/ 120 h 240"/>
                  <a:gd name="T86" fmla="*/ 193 w 240"/>
                  <a:gd name="T87" fmla="*/ 213 h 240"/>
                  <a:gd name="T88" fmla="*/ 193 w 240"/>
                  <a:gd name="T89" fmla="*/ 166 h 240"/>
                  <a:gd name="T90" fmla="*/ 206 w 240"/>
                  <a:gd name="T91" fmla="*/ 138 h 240"/>
                  <a:gd name="T92" fmla="*/ 181 w 240"/>
                  <a:gd name="T93" fmla="*/ 103 h 240"/>
                  <a:gd name="T94" fmla="*/ 206 w 240"/>
                  <a:gd name="T95" fmla="*/ 13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0" h="240">
                    <a:moveTo>
                      <a:pt x="214" y="0"/>
                    </a:moveTo>
                    <a:cubicBezTo>
                      <a:pt x="26" y="0"/>
                      <a:pt x="26" y="0"/>
                      <a:pt x="26" y="0"/>
                    </a:cubicBezTo>
                    <a:cubicBezTo>
                      <a:pt x="11" y="0"/>
                      <a:pt x="0" y="12"/>
                      <a:pt x="0" y="26"/>
                    </a:cubicBezTo>
                    <a:cubicBezTo>
                      <a:pt x="0" y="214"/>
                      <a:pt x="0" y="214"/>
                      <a:pt x="0" y="214"/>
                    </a:cubicBezTo>
                    <a:cubicBezTo>
                      <a:pt x="0" y="229"/>
                      <a:pt x="11" y="240"/>
                      <a:pt x="26" y="240"/>
                    </a:cubicBezTo>
                    <a:cubicBezTo>
                      <a:pt x="214" y="240"/>
                      <a:pt x="214" y="240"/>
                      <a:pt x="214" y="240"/>
                    </a:cubicBezTo>
                    <a:cubicBezTo>
                      <a:pt x="228" y="240"/>
                      <a:pt x="240" y="229"/>
                      <a:pt x="240" y="214"/>
                    </a:cubicBezTo>
                    <a:cubicBezTo>
                      <a:pt x="240" y="26"/>
                      <a:pt x="240" y="26"/>
                      <a:pt x="240" y="26"/>
                    </a:cubicBezTo>
                    <a:cubicBezTo>
                      <a:pt x="240" y="12"/>
                      <a:pt x="228" y="0"/>
                      <a:pt x="214" y="0"/>
                    </a:cubicBezTo>
                    <a:close/>
                    <a:moveTo>
                      <a:pt x="181" y="34"/>
                    </a:moveTo>
                    <a:cubicBezTo>
                      <a:pt x="184" y="30"/>
                      <a:pt x="188" y="28"/>
                      <a:pt x="193" y="28"/>
                    </a:cubicBezTo>
                    <a:cubicBezTo>
                      <a:pt x="204" y="28"/>
                      <a:pt x="209" y="36"/>
                      <a:pt x="209" y="51"/>
                    </a:cubicBezTo>
                    <a:cubicBezTo>
                      <a:pt x="209" y="59"/>
                      <a:pt x="208" y="65"/>
                      <a:pt x="205" y="69"/>
                    </a:cubicBezTo>
                    <a:cubicBezTo>
                      <a:pt x="202" y="73"/>
                      <a:pt x="198" y="75"/>
                      <a:pt x="193" y="75"/>
                    </a:cubicBezTo>
                    <a:cubicBezTo>
                      <a:pt x="182" y="75"/>
                      <a:pt x="176" y="67"/>
                      <a:pt x="176" y="52"/>
                    </a:cubicBezTo>
                    <a:cubicBezTo>
                      <a:pt x="176" y="44"/>
                      <a:pt x="178" y="38"/>
                      <a:pt x="181" y="34"/>
                    </a:cubicBezTo>
                    <a:close/>
                    <a:moveTo>
                      <a:pt x="143" y="35"/>
                    </a:moveTo>
                    <a:cubicBezTo>
                      <a:pt x="146" y="34"/>
                      <a:pt x="149" y="33"/>
                      <a:pt x="151" y="32"/>
                    </a:cubicBezTo>
                    <a:cubicBezTo>
                      <a:pt x="153" y="30"/>
                      <a:pt x="155" y="29"/>
                      <a:pt x="157" y="28"/>
                    </a:cubicBezTo>
                    <a:cubicBezTo>
                      <a:pt x="163" y="28"/>
                      <a:pt x="163" y="28"/>
                      <a:pt x="163" y="28"/>
                    </a:cubicBezTo>
                    <a:cubicBezTo>
                      <a:pt x="163" y="74"/>
                      <a:pt x="163" y="74"/>
                      <a:pt x="163" y="74"/>
                    </a:cubicBezTo>
                    <a:cubicBezTo>
                      <a:pt x="153" y="74"/>
                      <a:pt x="153" y="74"/>
                      <a:pt x="153" y="74"/>
                    </a:cubicBezTo>
                    <a:cubicBezTo>
                      <a:pt x="153" y="39"/>
                      <a:pt x="153" y="39"/>
                      <a:pt x="153" y="39"/>
                    </a:cubicBezTo>
                    <a:cubicBezTo>
                      <a:pt x="153" y="39"/>
                      <a:pt x="152" y="40"/>
                      <a:pt x="151" y="40"/>
                    </a:cubicBezTo>
                    <a:cubicBezTo>
                      <a:pt x="150" y="41"/>
                      <a:pt x="150" y="41"/>
                      <a:pt x="149" y="42"/>
                    </a:cubicBezTo>
                    <a:cubicBezTo>
                      <a:pt x="148" y="42"/>
                      <a:pt x="147" y="42"/>
                      <a:pt x="146" y="42"/>
                    </a:cubicBezTo>
                    <a:cubicBezTo>
                      <a:pt x="145" y="43"/>
                      <a:pt x="144" y="43"/>
                      <a:pt x="143" y="43"/>
                    </a:cubicBezTo>
                    <a:lnTo>
                      <a:pt x="143" y="35"/>
                    </a:lnTo>
                    <a:close/>
                    <a:moveTo>
                      <a:pt x="67" y="103"/>
                    </a:moveTo>
                    <a:cubicBezTo>
                      <a:pt x="69" y="103"/>
                      <a:pt x="72" y="102"/>
                      <a:pt x="74" y="100"/>
                    </a:cubicBezTo>
                    <a:cubicBezTo>
                      <a:pt x="76" y="99"/>
                      <a:pt x="78" y="98"/>
                      <a:pt x="80" y="97"/>
                    </a:cubicBezTo>
                    <a:cubicBezTo>
                      <a:pt x="86" y="97"/>
                      <a:pt x="86" y="97"/>
                      <a:pt x="86" y="97"/>
                    </a:cubicBezTo>
                    <a:cubicBezTo>
                      <a:pt x="86" y="143"/>
                      <a:pt x="86" y="143"/>
                      <a:pt x="86" y="143"/>
                    </a:cubicBezTo>
                    <a:cubicBezTo>
                      <a:pt x="76" y="143"/>
                      <a:pt x="76" y="143"/>
                      <a:pt x="76" y="143"/>
                    </a:cubicBezTo>
                    <a:cubicBezTo>
                      <a:pt x="76" y="108"/>
                      <a:pt x="76" y="108"/>
                      <a:pt x="76" y="108"/>
                    </a:cubicBezTo>
                    <a:cubicBezTo>
                      <a:pt x="76" y="108"/>
                      <a:pt x="75" y="109"/>
                      <a:pt x="74" y="109"/>
                    </a:cubicBezTo>
                    <a:cubicBezTo>
                      <a:pt x="74" y="110"/>
                      <a:pt x="73" y="110"/>
                      <a:pt x="72" y="110"/>
                    </a:cubicBezTo>
                    <a:cubicBezTo>
                      <a:pt x="71" y="111"/>
                      <a:pt x="70" y="111"/>
                      <a:pt x="69" y="111"/>
                    </a:cubicBezTo>
                    <a:cubicBezTo>
                      <a:pt x="68" y="112"/>
                      <a:pt x="67" y="112"/>
                      <a:pt x="67" y="112"/>
                    </a:cubicBezTo>
                    <a:lnTo>
                      <a:pt x="67" y="103"/>
                    </a:lnTo>
                    <a:close/>
                    <a:moveTo>
                      <a:pt x="55" y="207"/>
                    </a:moveTo>
                    <a:cubicBezTo>
                      <a:pt x="53" y="211"/>
                      <a:pt x="48" y="213"/>
                      <a:pt x="43" y="213"/>
                    </a:cubicBezTo>
                    <a:cubicBezTo>
                      <a:pt x="32" y="213"/>
                      <a:pt x="27" y="205"/>
                      <a:pt x="27" y="190"/>
                    </a:cubicBezTo>
                    <a:cubicBezTo>
                      <a:pt x="27" y="182"/>
                      <a:pt x="28" y="176"/>
                      <a:pt x="31" y="172"/>
                    </a:cubicBezTo>
                    <a:cubicBezTo>
                      <a:pt x="34" y="168"/>
                      <a:pt x="38" y="166"/>
                      <a:pt x="44" y="166"/>
                    </a:cubicBezTo>
                    <a:cubicBezTo>
                      <a:pt x="54" y="166"/>
                      <a:pt x="60" y="173"/>
                      <a:pt x="60" y="189"/>
                    </a:cubicBezTo>
                    <a:cubicBezTo>
                      <a:pt x="60" y="197"/>
                      <a:pt x="58" y="203"/>
                      <a:pt x="55" y="207"/>
                    </a:cubicBezTo>
                    <a:close/>
                    <a:moveTo>
                      <a:pt x="55" y="138"/>
                    </a:moveTo>
                    <a:cubicBezTo>
                      <a:pt x="53" y="142"/>
                      <a:pt x="48" y="144"/>
                      <a:pt x="43" y="144"/>
                    </a:cubicBezTo>
                    <a:cubicBezTo>
                      <a:pt x="32" y="144"/>
                      <a:pt x="27" y="136"/>
                      <a:pt x="27" y="121"/>
                    </a:cubicBezTo>
                    <a:cubicBezTo>
                      <a:pt x="27" y="113"/>
                      <a:pt x="28" y="107"/>
                      <a:pt x="31" y="103"/>
                    </a:cubicBezTo>
                    <a:cubicBezTo>
                      <a:pt x="34" y="99"/>
                      <a:pt x="38" y="97"/>
                      <a:pt x="44" y="97"/>
                    </a:cubicBezTo>
                    <a:cubicBezTo>
                      <a:pt x="54" y="97"/>
                      <a:pt x="60" y="105"/>
                      <a:pt x="60" y="120"/>
                    </a:cubicBezTo>
                    <a:cubicBezTo>
                      <a:pt x="60" y="128"/>
                      <a:pt x="58" y="134"/>
                      <a:pt x="55" y="138"/>
                    </a:cubicBezTo>
                    <a:close/>
                    <a:moveTo>
                      <a:pt x="55" y="69"/>
                    </a:moveTo>
                    <a:cubicBezTo>
                      <a:pt x="53" y="73"/>
                      <a:pt x="48" y="75"/>
                      <a:pt x="43" y="75"/>
                    </a:cubicBezTo>
                    <a:cubicBezTo>
                      <a:pt x="32" y="75"/>
                      <a:pt x="27" y="67"/>
                      <a:pt x="27" y="52"/>
                    </a:cubicBezTo>
                    <a:cubicBezTo>
                      <a:pt x="27" y="44"/>
                      <a:pt x="28" y="38"/>
                      <a:pt x="31" y="34"/>
                    </a:cubicBezTo>
                    <a:cubicBezTo>
                      <a:pt x="34" y="30"/>
                      <a:pt x="38" y="28"/>
                      <a:pt x="44" y="28"/>
                    </a:cubicBezTo>
                    <a:cubicBezTo>
                      <a:pt x="54" y="28"/>
                      <a:pt x="60" y="36"/>
                      <a:pt x="60" y="51"/>
                    </a:cubicBezTo>
                    <a:cubicBezTo>
                      <a:pt x="60" y="59"/>
                      <a:pt x="58" y="65"/>
                      <a:pt x="55" y="69"/>
                    </a:cubicBezTo>
                    <a:close/>
                    <a:moveTo>
                      <a:pt x="93" y="207"/>
                    </a:moveTo>
                    <a:cubicBezTo>
                      <a:pt x="90" y="211"/>
                      <a:pt x="86" y="213"/>
                      <a:pt x="80" y="213"/>
                    </a:cubicBezTo>
                    <a:cubicBezTo>
                      <a:pt x="70" y="213"/>
                      <a:pt x="64" y="205"/>
                      <a:pt x="64" y="190"/>
                    </a:cubicBezTo>
                    <a:cubicBezTo>
                      <a:pt x="64" y="182"/>
                      <a:pt x="66" y="176"/>
                      <a:pt x="69" y="172"/>
                    </a:cubicBezTo>
                    <a:cubicBezTo>
                      <a:pt x="71" y="168"/>
                      <a:pt x="76" y="166"/>
                      <a:pt x="81" y="166"/>
                    </a:cubicBezTo>
                    <a:cubicBezTo>
                      <a:pt x="92" y="166"/>
                      <a:pt x="97" y="173"/>
                      <a:pt x="97" y="189"/>
                    </a:cubicBezTo>
                    <a:cubicBezTo>
                      <a:pt x="97" y="197"/>
                      <a:pt x="96" y="203"/>
                      <a:pt x="93" y="207"/>
                    </a:cubicBezTo>
                    <a:close/>
                    <a:moveTo>
                      <a:pt x="97" y="69"/>
                    </a:moveTo>
                    <a:cubicBezTo>
                      <a:pt x="94" y="73"/>
                      <a:pt x="90" y="75"/>
                      <a:pt x="84" y="75"/>
                    </a:cubicBezTo>
                    <a:cubicBezTo>
                      <a:pt x="74" y="75"/>
                      <a:pt x="68" y="67"/>
                      <a:pt x="68" y="52"/>
                    </a:cubicBezTo>
                    <a:cubicBezTo>
                      <a:pt x="68" y="44"/>
                      <a:pt x="70" y="38"/>
                      <a:pt x="73" y="34"/>
                    </a:cubicBezTo>
                    <a:cubicBezTo>
                      <a:pt x="75" y="30"/>
                      <a:pt x="80" y="28"/>
                      <a:pt x="85" y="28"/>
                    </a:cubicBezTo>
                    <a:cubicBezTo>
                      <a:pt x="96" y="28"/>
                      <a:pt x="101" y="36"/>
                      <a:pt x="101" y="51"/>
                    </a:cubicBezTo>
                    <a:cubicBezTo>
                      <a:pt x="101" y="59"/>
                      <a:pt x="100" y="65"/>
                      <a:pt x="97" y="69"/>
                    </a:cubicBezTo>
                    <a:close/>
                    <a:moveTo>
                      <a:pt x="104" y="103"/>
                    </a:moveTo>
                    <a:cubicBezTo>
                      <a:pt x="107" y="103"/>
                      <a:pt x="109" y="102"/>
                      <a:pt x="111" y="100"/>
                    </a:cubicBezTo>
                    <a:cubicBezTo>
                      <a:pt x="114" y="99"/>
                      <a:pt x="116" y="98"/>
                      <a:pt x="118" y="97"/>
                    </a:cubicBezTo>
                    <a:cubicBezTo>
                      <a:pt x="124" y="97"/>
                      <a:pt x="124" y="97"/>
                      <a:pt x="124" y="97"/>
                    </a:cubicBezTo>
                    <a:cubicBezTo>
                      <a:pt x="124" y="143"/>
                      <a:pt x="124" y="143"/>
                      <a:pt x="124" y="143"/>
                    </a:cubicBezTo>
                    <a:cubicBezTo>
                      <a:pt x="114" y="143"/>
                      <a:pt x="114" y="143"/>
                      <a:pt x="114" y="143"/>
                    </a:cubicBezTo>
                    <a:cubicBezTo>
                      <a:pt x="114" y="108"/>
                      <a:pt x="114" y="108"/>
                      <a:pt x="114" y="108"/>
                    </a:cubicBezTo>
                    <a:cubicBezTo>
                      <a:pt x="113" y="108"/>
                      <a:pt x="112" y="109"/>
                      <a:pt x="112" y="109"/>
                    </a:cubicBezTo>
                    <a:cubicBezTo>
                      <a:pt x="111" y="110"/>
                      <a:pt x="110" y="110"/>
                      <a:pt x="109" y="110"/>
                    </a:cubicBezTo>
                    <a:cubicBezTo>
                      <a:pt x="108" y="111"/>
                      <a:pt x="108" y="111"/>
                      <a:pt x="107" y="111"/>
                    </a:cubicBezTo>
                    <a:cubicBezTo>
                      <a:pt x="106" y="112"/>
                      <a:pt x="105" y="112"/>
                      <a:pt x="104" y="112"/>
                    </a:cubicBezTo>
                    <a:lnTo>
                      <a:pt x="104" y="103"/>
                    </a:lnTo>
                    <a:close/>
                    <a:moveTo>
                      <a:pt x="126" y="212"/>
                    </a:moveTo>
                    <a:cubicBezTo>
                      <a:pt x="116" y="212"/>
                      <a:pt x="116" y="212"/>
                      <a:pt x="116" y="212"/>
                    </a:cubicBezTo>
                    <a:cubicBezTo>
                      <a:pt x="116" y="177"/>
                      <a:pt x="116" y="177"/>
                      <a:pt x="116" y="177"/>
                    </a:cubicBezTo>
                    <a:cubicBezTo>
                      <a:pt x="115" y="177"/>
                      <a:pt x="115" y="178"/>
                      <a:pt x="114" y="178"/>
                    </a:cubicBezTo>
                    <a:cubicBezTo>
                      <a:pt x="113" y="179"/>
                      <a:pt x="112" y="179"/>
                      <a:pt x="111" y="179"/>
                    </a:cubicBezTo>
                    <a:cubicBezTo>
                      <a:pt x="111" y="180"/>
                      <a:pt x="110" y="180"/>
                      <a:pt x="109" y="180"/>
                    </a:cubicBezTo>
                    <a:cubicBezTo>
                      <a:pt x="108" y="180"/>
                      <a:pt x="107" y="181"/>
                      <a:pt x="106" y="181"/>
                    </a:cubicBezTo>
                    <a:cubicBezTo>
                      <a:pt x="106" y="172"/>
                      <a:pt x="106" y="172"/>
                      <a:pt x="106" y="172"/>
                    </a:cubicBezTo>
                    <a:cubicBezTo>
                      <a:pt x="109" y="172"/>
                      <a:pt x="111" y="171"/>
                      <a:pt x="113" y="169"/>
                    </a:cubicBezTo>
                    <a:cubicBezTo>
                      <a:pt x="116" y="168"/>
                      <a:pt x="118" y="167"/>
                      <a:pt x="120" y="165"/>
                    </a:cubicBezTo>
                    <a:cubicBezTo>
                      <a:pt x="126" y="165"/>
                      <a:pt x="126" y="165"/>
                      <a:pt x="126" y="165"/>
                    </a:cubicBezTo>
                    <a:lnTo>
                      <a:pt x="126" y="212"/>
                    </a:lnTo>
                    <a:close/>
                    <a:moveTo>
                      <a:pt x="126" y="74"/>
                    </a:moveTo>
                    <a:cubicBezTo>
                      <a:pt x="116" y="74"/>
                      <a:pt x="116" y="74"/>
                      <a:pt x="116" y="74"/>
                    </a:cubicBezTo>
                    <a:cubicBezTo>
                      <a:pt x="116" y="39"/>
                      <a:pt x="116" y="39"/>
                      <a:pt x="116" y="39"/>
                    </a:cubicBezTo>
                    <a:cubicBezTo>
                      <a:pt x="115" y="39"/>
                      <a:pt x="115" y="40"/>
                      <a:pt x="114" y="40"/>
                    </a:cubicBezTo>
                    <a:cubicBezTo>
                      <a:pt x="113" y="41"/>
                      <a:pt x="112" y="41"/>
                      <a:pt x="111" y="42"/>
                    </a:cubicBezTo>
                    <a:cubicBezTo>
                      <a:pt x="111" y="42"/>
                      <a:pt x="110" y="42"/>
                      <a:pt x="109" y="42"/>
                    </a:cubicBezTo>
                    <a:cubicBezTo>
                      <a:pt x="108" y="43"/>
                      <a:pt x="107" y="43"/>
                      <a:pt x="106" y="43"/>
                    </a:cubicBezTo>
                    <a:cubicBezTo>
                      <a:pt x="106" y="35"/>
                      <a:pt x="106" y="35"/>
                      <a:pt x="106" y="35"/>
                    </a:cubicBezTo>
                    <a:cubicBezTo>
                      <a:pt x="109" y="34"/>
                      <a:pt x="111" y="33"/>
                      <a:pt x="113" y="32"/>
                    </a:cubicBezTo>
                    <a:cubicBezTo>
                      <a:pt x="116" y="30"/>
                      <a:pt x="118" y="29"/>
                      <a:pt x="120" y="28"/>
                    </a:cubicBezTo>
                    <a:cubicBezTo>
                      <a:pt x="126" y="28"/>
                      <a:pt x="126" y="28"/>
                      <a:pt x="126" y="28"/>
                    </a:cubicBezTo>
                    <a:lnTo>
                      <a:pt x="126" y="74"/>
                    </a:lnTo>
                    <a:close/>
                    <a:moveTo>
                      <a:pt x="163" y="212"/>
                    </a:moveTo>
                    <a:cubicBezTo>
                      <a:pt x="153" y="212"/>
                      <a:pt x="153" y="212"/>
                      <a:pt x="153" y="212"/>
                    </a:cubicBezTo>
                    <a:cubicBezTo>
                      <a:pt x="153" y="177"/>
                      <a:pt x="153" y="177"/>
                      <a:pt x="153" y="177"/>
                    </a:cubicBezTo>
                    <a:cubicBezTo>
                      <a:pt x="153" y="177"/>
                      <a:pt x="152" y="178"/>
                      <a:pt x="151" y="178"/>
                    </a:cubicBezTo>
                    <a:cubicBezTo>
                      <a:pt x="150" y="179"/>
                      <a:pt x="150" y="179"/>
                      <a:pt x="149" y="179"/>
                    </a:cubicBezTo>
                    <a:cubicBezTo>
                      <a:pt x="148" y="180"/>
                      <a:pt x="147" y="180"/>
                      <a:pt x="146" y="180"/>
                    </a:cubicBezTo>
                    <a:cubicBezTo>
                      <a:pt x="145" y="180"/>
                      <a:pt x="144" y="181"/>
                      <a:pt x="143" y="181"/>
                    </a:cubicBezTo>
                    <a:cubicBezTo>
                      <a:pt x="143" y="172"/>
                      <a:pt x="143" y="172"/>
                      <a:pt x="143" y="172"/>
                    </a:cubicBezTo>
                    <a:cubicBezTo>
                      <a:pt x="146" y="172"/>
                      <a:pt x="149" y="171"/>
                      <a:pt x="151" y="169"/>
                    </a:cubicBezTo>
                    <a:cubicBezTo>
                      <a:pt x="153" y="168"/>
                      <a:pt x="155" y="167"/>
                      <a:pt x="157" y="165"/>
                    </a:cubicBezTo>
                    <a:cubicBezTo>
                      <a:pt x="163" y="165"/>
                      <a:pt x="163" y="165"/>
                      <a:pt x="163" y="165"/>
                    </a:cubicBezTo>
                    <a:lnTo>
                      <a:pt x="163" y="212"/>
                    </a:lnTo>
                    <a:close/>
                    <a:moveTo>
                      <a:pt x="165" y="138"/>
                    </a:moveTo>
                    <a:cubicBezTo>
                      <a:pt x="163" y="142"/>
                      <a:pt x="158" y="144"/>
                      <a:pt x="153" y="144"/>
                    </a:cubicBezTo>
                    <a:cubicBezTo>
                      <a:pt x="142" y="144"/>
                      <a:pt x="137" y="136"/>
                      <a:pt x="137" y="121"/>
                    </a:cubicBezTo>
                    <a:cubicBezTo>
                      <a:pt x="137" y="113"/>
                      <a:pt x="138" y="107"/>
                      <a:pt x="141" y="103"/>
                    </a:cubicBezTo>
                    <a:cubicBezTo>
                      <a:pt x="144" y="99"/>
                      <a:pt x="148" y="97"/>
                      <a:pt x="154" y="97"/>
                    </a:cubicBezTo>
                    <a:cubicBezTo>
                      <a:pt x="164" y="97"/>
                      <a:pt x="170" y="105"/>
                      <a:pt x="170" y="120"/>
                    </a:cubicBezTo>
                    <a:cubicBezTo>
                      <a:pt x="170" y="128"/>
                      <a:pt x="168" y="134"/>
                      <a:pt x="165" y="138"/>
                    </a:cubicBezTo>
                    <a:close/>
                    <a:moveTo>
                      <a:pt x="205" y="207"/>
                    </a:moveTo>
                    <a:cubicBezTo>
                      <a:pt x="202" y="211"/>
                      <a:pt x="198" y="213"/>
                      <a:pt x="193" y="213"/>
                    </a:cubicBezTo>
                    <a:cubicBezTo>
                      <a:pt x="182" y="213"/>
                      <a:pt x="176" y="205"/>
                      <a:pt x="176" y="190"/>
                    </a:cubicBezTo>
                    <a:cubicBezTo>
                      <a:pt x="176" y="182"/>
                      <a:pt x="178" y="176"/>
                      <a:pt x="181" y="172"/>
                    </a:cubicBezTo>
                    <a:cubicBezTo>
                      <a:pt x="184" y="168"/>
                      <a:pt x="188" y="166"/>
                      <a:pt x="193" y="166"/>
                    </a:cubicBezTo>
                    <a:cubicBezTo>
                      <a:pt x="204" y="166"/>
                      <a:pt x="209" y="173"/>
                      <a:pt x="209" y="189"/>
                    </a:cubicBezTo>
                    <a:cubicBezTo>
                      <a:pt x="209" y="197"/>
                      <a:pt x="208" y="203"/>
                      <a:pt x="205" y="207"/>
                    </a:cubicBezTo>
                    <a:close/>
                    <a:moveTo>
                      <a:pt x="206" y="138"/>
                    </a:moveTo>
                    <a:cubicBezTo>
                      <a:pt x="203" y="142"/>
                      <a:pt x="199" y="144"/>
                      <a:pt x="193" y="144"/>
                    </a:cubicBezTo>
                    <a:cubicBezTo>
                      <a:pt x="182" y="144"/>
                      <a:pt x="177" y="136"/>
                      <a:pt x="177" y="121"/>
                    </a:cubicBezTo>
                    <a:cubicBezTo>
                      <a:pt x="177" y="113"/>
                      <a:pt x="178" y="107"/>
                      <a:pt x="181" y="103"/>
                    </a:cubicBezTo>
                    <a:cubicBezTo>
                      <a:pt x="184" y="99"/>
                      <a:pt x="188" y="97"/>
                      <a:pt x="194" y="97"/>
                    </a:cubicBezTo>
                    <a:cubicBezTo>
                      <a:pt x="205" y="97"/>
                      <a:pt x="210" y="105"/>
                      <a:pt x="210" y="120"/>
                    </a:cubicBezTo>
                    <a:cubicBezTo>
                      <a:pt x="210" y="128"/>
                      <a:pt x="208" y="134"/>
                      <a:pt x="20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68" name="Freeform 43"/>
              <p:cNvSpPr>
                <a:spLocks/>
              </p:cNvSpPr>
              <p:nvPr/>
            </p:nvSpPr>
            <p:spPr bwMode="auto">
              <a:xfrm>
                <a:off x="2062" y="1218"/>
                <a:ext cx="31" cy="76"/>
              </a:xfrm>
              <a:custGeom>
                <a:avLst/>
                <a:gdLst>
                  <a:gd name="T0" fmla="*/ 6 w 13"/>
                  <a:gd name="T1" fmla="*/ 0 h 32"/>
                  <a:gd name="T2" fmla="*/ 0 w 13"/>
                  <a:gd name="T3" fmla="*/ 17 h 32"/>
                  <a:gd name="T4" fmla="*/ 6 w 13"/>
                  <a:gd name="T5" fmla="*/ 32 h 32"/>
                  <a:gd name="T6" fmla="*/ 13 w 13"/>
                  <a:gd name="T7" fmla="*/ 16 h 32"/>
                  <a:gd name="T8" fmla="*/ 6 w 13"/>
                  <a:gd name="T9" fmla="*/ 0 h 32"/>
                </a:gdLst>
                <a:ahLst/>
                <a:cxnLst>
                  <a:cxn ang="0">
                    <a:pos x="T0" y="T1"/>
                  </a:cxn>
                  <a:cxn ang="0">
                    <a:pos x="T2" y="T3"/>
                  </a:cxn>
                  <a:cxn ang="0">
                    <a:pos x="T4" y="T5"/>
                  </a:cxn>
                  <a:cxn ang="0">
                    <a:pos x="T6" y="T7"/>
                  </a:cxn>
                  <a:cxn ang="0">
                    <a:pos x="T8" y="T9"/>
                  </a:cxn>
                </a:cxnLst>
                <a:rect l="0" t="0" r="r" b="b"/>
                <a:pathLst>
                  <a:path w="13" h="32">
                    <a:moveTo>
                      <a:pt x="6" y="0"/>
                    </a:moveTo>
                    <a:cubicBezTo>
                      <a:pt x="2" y="0"/>
                      <a:pt x="0" y="6"/>
                      <a:pt x="0" y="17"/>
                    </a:cubicBezTo>
                    <a:cubicBezTo>
                      <a:pt x="0" y="27"/>
                      <a:pt x="2" y="32"/>
                      <a:pt x="6" y="32"/>
                    </a:cubicBezTo>
                    <a:cubicBezTo>
                      <a:pt x="10" y="32"/>
                      <a:pt x="13" y="27"/>
                      <a:pt x="13" y="16"/>
                    </a:cubicBezTo>
                    <a:cubicBezTo>
                      <a:pt x="13" y="6"/>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69" name="Freeform 44"/>
              <p:cNvSpPr>
                <a:spLocks/>
              </p:cNvSpPr>
              <p:nvPr/>
            </p:nvSpPr>
            <p:spPr bwMode="auto">
              <a:xfrm>
                <a:off x="2419" y="1218"/>
                <a:ext cx="31" cy="76"/>
              </a:xfrm>
              <a:custGeom>
                <a:avLst/>
                <a:gdLst>
                  <a:gd name="T0" fmla="*/ 7 w 13"/>
                  <a:gd name="T1" fmla="*/ 0 h 32"/>
                  <a:gd name="T2" fmla="*/ 0 w 13"/>
                  <a:gd name="T3" fmla="*/ 17 h 32"/>
                  <a:gd name="T4" fmla="*/ 6 w 13"/>
                  <a:gd name="T5" fmla="*/ 32 h 32"/>
                  <a:gd name="T6" fmla="*/ 13 w 13"/>
                  <a:gd name="T7" fmla="*/ 16 h 32"/>
                  <a:gd name="T8" fmla="*/ 7 w 13"/>
                  <a:gd name="T9" fmla="*/ 0 h 32"/>
                </a:gdLst>
                <a:ahLst/>
                <a:cxnLst>
                  <a:cxn ang="0">
                    <a:pos x="T0" y="T1"/>
                  </a:cxn>
                  <a:cxn ang="0">
                    <a:pos x="T2" y="T3"/>
                  </a:cxn>
                  <a:cxn ang="0">
                    <a:pos x="T4" y="T5"/>
                  </a:cxn>
                  <a:cxn ang="0">
                    <a:pos x="T6" y="T7"/>
                  </a:cxn>
                  <a:cxn ang="0">
                    <a:pos x="T8" y="T9"/>
                  </a:cxn>
                </a:cxnLst>
                <a:rect l="0" t="0" r="r" b="b"/>
                <a:pathLst>
                  <a:path w="13" h="32">
                    <a:moveTo>
                      <a:pt x="7" y="0"/>
                    </a:moveTo>
                    <a:cubicBezTo>
                      <a:pt x="2" y="0"/>
                      <a:pt x="0" y="6"/>
                      <a:pt x="0" y="17"/>
                    </a:cubicBezTo>
                    <a:cubicBezTo>
                      <a:pt x="0" y="27"/>
                      <a:pt x="2" y="32"/>
                      <a:pt x="6" y="32"/>
                    </a:cubicBezTo>
                    <a:cubicBezTo>
                      <a:pt x="11" y="32"/>
                      <a:pt x="13" y="27"/>
                      <a:pt x="13" y="16"/>
                    </a:cubicBezTo>
                    <a:cubicBezTo>
                      <a:pt x="13" y="6"/>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sp>
            <p:nvSpPr>
              <p:cNvPr id="170" name="Freeform 45"/>
              <p:cNvSpPr>
                <a:spLocks/>
              </p:cNvSpPr>
              <p:nvPr/>
            </p:nvSpPr>
            <p:spPr bwMode="auto">
              <a:xfrm>
                <a:off x="2324" y="1218"/>
                <a:ext cx="31" cy="76"/>
              </a:xfrm>
              <a:custGeom>
                <a:avLst/>
                <a:gdLst>
                  <a:gd name="T0" fmla="*/ 6 w 13"/>
                  <a:gd name="T1" fmla="*/ 0 h 32"/>
                  <a:gd name="T2" fmla="*/ 0 w 13"/>
                  <a:gd name="T3" fmla="*/ 17 h 32"/>
                  <a:gd name="T4" fmla="*/ 6 w 13"/>
                  <a:gd name="T5" fmla="*/ 32 h 32"/>
                  <a:gd name="T6" fmla="*/ 13 w 13"/>
                  <a:gd name="T7" fmla="*/ 16 h 32"/>
                  <a:gd name="T8" fmla="*/ 6 w 13"/>
                  <a:gd name="T9" fmla="*/ 0 h 32"/>
                </a:gdLst>
                <a:ahLst/>
                <a:cxnLst>
                  <a:cxn ang="0">
                    <a:pos x="T0" y="T1"/>
                  </a:cxn>
                  <a:cxn ang="0">
                    <a:pos x="T2" y="T3"/>
                  </a:cxn>
                  <a:cxn ang="0">
                    <a:pos x="T4" y="T5"/>
                  </a:cxn>
                  <a:cxn ang="0">
                    <a:pos x="T6" y="T7"/>
                  </a:cxn>
                  <a:cxn ang="0">
                    <a:pos x="T8" y="T9"/>
                  </a:cxn>
                </a:cxnLst>
                <a:rect l="0" t="0" r="r" b="b"/>
                <a:pathLst>
                  <a:path w="13" h="32">
                    <a:moveTo>
                      <a:pt x="6" y="0"/>
                    </a:moveTo>
                    <a:cubicBezTo>
                      <a:pt x="2" y="0"/>
                      <a:pt x="0" y="6"/>
                      <a:pt x="0" y="17"/>
                    </a:cubicBezTo>
                    <a:cubicBezTo>
                      <a:pt x="0" y="27"/>
                      <a:pt x="2" y="32"/>
                      <a:pt x="6" y="32"/>
                    </a:cubicBezTo>
                    <a:cubicBezTo>
                      <a:pt x="10" y="32"/>
                      <a:pt x="13" y="27"/>
                      <a:pt x="13" y="16"/>
                    </a:cubicBezTo>
                    <a:cubicBezTo>
                      <a:pt x="13" y="6"/>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a:solidFill>
                    <a:srgbClr val="1E1E1E"/>
                  </a:solidFill>
                  <a:latin typeface="Segoe UI"/>
                  <a:ea typeface="+mn-ea"/>
                  <a:cs typeface="+mn-cs"/>
                </a:endParaRPr>
              </a:p>
            </p:txBody>
          </p:sp>
        </p:grpSp>
        <p:sp>
          <p:nvSpPr>
            <p:cNvPr id="171" name="Rectangle 170"/>
            <p:cNvSpPr/>
            <p:nvPr/>
          </p:nvSpPr>
          <p:spPr>
            <a:xfrm>
              <a:off x="9946686" y="2096161"/>
              <a:ext cx="2315804" cy="513479"/>
            </a:xfrm>
            <a:prstGeom prst="rect">
              <a:avLst/>
            </a:prstGeom>
          </p:spPr>
          <p:txBody>
            <a:bodyPr wrap="none">
              <a:spAutoFit/>
            </a:bodyPr>
            <a:lstStyle/>
            <a:p>
              <a:pPr algn="ctr" defTabSz="699157" fontAlgn="base">
                <a:lnSpc>
                  <a:spcPct val="90000"/>
                </a:lnSpc>
                <a:spcBef>
                  <a:spcPct val="0"/>
                </a:spcBef>
                <a:spcAft>
                  <a:spcPct val="0"/>
                </a:spcAft>
                <a:defRPr/>
              </a:pPr>
              <a:r>
                <a:rPr lang="en-US" sz="2059" dirty="0">
                  <a:solidFill>
                    <a:srgbClr val="FFFFFF"/>
                  </a:solidFill>
                  <a:latin typeface="Segoe UI"/>
                  <a:ea typeface="Segoe UI" pitchFamily="34" charset="0"/>
                  <a:cs typeface="Segoe UI" pitchFamily="34" charset="0"/>
                </a:rPr>
                <a:t>Data Insights</a:t>
              </a:r>
            </a:p>
          </p:txBody>
        </p:sp>
      </p:grpSp>
    </p:spTree>
    <p:extLst>
      <p:ext uri="{BB962C8B-B14F-4D97-AF65-F5344CB8AC3E}">
        <p14:creationId xmlns:p14="http://schemas.microsoft.com/office/powerpoint/2010/main" val="3021257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 name="CustomShape 1"/>
          <p:cNvSpPr/>
          <p:nvPr/>
        </p:nvSpPr>
        <p:spPr>
          <a:xfrm>
            <a:off x="207767" y="2198241"/>
            <a:ext cx="8456468" cy="646378"/>
          </a:xfrm>
          <a:prstGeom prst="rect">
            <a:avLst/>
          </a:prstGeom>
          <a:noFill/>
          <a:ln>
            <a:noFill/>
          </a:ln>
        </p:spPr>
        <p:style>
          <a:lnRef idx="0">
            <a:scrgbClr r="0" g="0" b="0"/>
          </a:lnRef>
          <a:fillRef idx="0">
            <a:scrgbClr r="0" g="0" b="0"/>
          </a:fillRef>
          <a:effectRef idx="0">
            <a:scrgbClr r="0" g="0" b="0"/>
          </a:effectRef>
          <a:fontRef idx="minor"/>
        </p:style>
        <p:txBody>
          <a:bodyPr lIns="107434" tIns="67213" rIns="107434" bIns="67213"/>
          <a:lstStyle/>
          <a:p>
            <a:pPr marL="0" marR="0" lvl="0" indent="0" algn="l" defTabSz="685608" rtl="0" eaLnBrk="1" fontAlgn="auto" latinLnBrk="0" hangingPunct="1">
              <a:lnSpc>
                <a:spcPct val="90000"/>
              </a:lnSpc>
              <a:spcBef>
                <a:spcPts val="0"/>
              </a:spcBef>
              <a:spcAft>
                <a:spcPts val="0"/>
              </a:spcAft>
              <a:buClrTx/>
              <a:buSzTx/>
              <a:buFontTx/>
              <a:buNone/>
              <a:tabLst/>
              <a:defRPr/>
            </a:pPr>
            <a:r>
              <a:rPr kumimoji="0" lang="en-US" sz="3971" b="0" i="0" u="none" strike="noStrike" kern="1200" cap="none" spc="0" normalizeH="0" baseline="0" noProof="0" dirty="0">
                <a:ln>
                  <a:noFill/>
                </a:ln>
                <a:gradFill>
                  <a:gsLst>
                    <a:gs pos="27434">
                      <a:srgbClr val="A80000"/>
                    </a:gs>
                    <a:gs pos="42478">
                      <a:srgbClr val="A80000"/>
                    </a:gs>
                  </a:gsLst>
                  <a:lin ang="5400000" scaled="1"/>
                </a:gradFill>
                <a:effectLst/>
                <a:uLnTx/>
                <a:uFillTx/>
                <a:latin typeface="Segoe UI Light"/>
                <a:ea typeface="DejaVu Sans"/>
                <a:cs typeface="+mn-cs"/>
                <a:sym typeface="Arial"/>
              </a:rPr>
              <a:t>Red Hat and Microsoft Partnership Overview &amp; Opportunity</a:t>
            </a:r>
          </a:p>
        </p:txBody>
      </p:sp>
      <p:sp>
        <p:nvSpPr>
          <p:cNvPr id="5" name="Slide Number Placeholder 4"/>
          <p:cNvSpPr>
            <a:spLocks noGrp="1"/>
          </p:cNvSpPr>
          <p:nvPr>
            <p:ph type="sldNum" sz="quarter" idx="4"/>
          </p:nvPr>
        </p:nvSpPr>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25</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sp>
        <p:nvSpPr>
          <p:cNvPr id="13" name="Line 3"/>
          <p:cNvSpPr/>
          <p:nvPr/>
        </p:nvSpPr>
        <p:spPr>
          <a:xfrm>
            <a:off x="2053621" y="1447573"/>
            <a:ext cx="0" cy="713107"/>
          </a:xfrm>
          <a:prstGeom prst="line">
            <a:avLst/>
          </a:prstGeom>
          <a:ln w="19080">
            <a:solidFill>
              <a:schemeClr val="bg2"/>
            </a:solidFill>
            <a:round/>
          </a:ln>
        </p:spPr>
      </p:sp>
      <p:pic>
        <p:nvPicPr>
          <p:cNvPr id="14" name="Picture 3"/>
          <p:cNvPicPr/>
          <p:nvPr/>
        </p:nvPicPr>
        <p:blipFill>
          <a:blip r:embed="rId2"/>
          <a:stretch/>
        </p:blipFill>
        <p:spPr>
          <a:xfrm>
            <a:off x="341997" y="1545704"/>
            <a:ext cx="1602832" cy="516849"/>
          </a:xfrm>
          <a:prstGeom prst="rect">
            <a:avLst/>
          </a:prstGeom>
          <a:ln>
            <a:noFill/>
          </a:ln>
        </p:spPr>
      </p:pic>
      <p:pic>
        <p:nvPicPr>
          <p:cNvPr id="15" name="Picture 14"/>
          <p:cNvPicPr/>
          <p:nvPr/>
        </p:nvPicPr>
        <p:blipFill>
          <a:blip r:embed="rId3"/>
          <a:stretch/>
        </p:blipFill>
        <p:spPr>
          <a:xfrm>
            <a:off x="2162415" y="1627119"/>
            <a:ext cx="1675404" cy="354016"/>
          </a:xfrm>
          <a:prstGeom prst="rect">
            <a:avLst/>
          </a:prstGeom>
          <a:ln>
            <a:noFill/>
          </a:ln>
        </p:spPr>
      </p:pic>
    </p:spTree>
    <p:extLst>
      <p:ext uri="{BB962C8B-B14F-4D97-AF65-F5344CB8AC3E}">
        <p14:creationId xmlns:p14="http://schemas.microsoft.com/office/powerpoint/2010/main" val="205984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5" presetClass="path" presetSubtype="0" decel="100000" fill="hold" nodeType="withEffect">
                                  <p:stCondLst>
                                    <p:cond delay="0"/>
                                  </p:stCondLst>
                                  <p:childTnLst>
                                    <p:animMotion origin="layout" path="M 1.91218E-6 1.80663E-6 L -0.03459 1.80663E-6 " pathEditMode="relative" rAng="0" ptsTypes="AA">
                                      <p:cBhvr>
                                        <p:cTn id="9" dur="500" spd="-100000" fill="hold"/>
                                        <p:tgtEl>
                                          <p:spTgt spid="14"/>
                                        </p:tgtEl>
                                        <p:attrNameLst>
                                          <p:attrName>ppt_x</p:attrName>
                                          <p:attrName>ppt_y</p:attrName>
                                        </p:attrNameLst>
                                      </p:cBhvr>
                                      <p:rCtr x="-1736"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63" presetClass="path" presetSubtype="0" decel="100000" fill="hold" nodeType="withEffect">
                                  <p:stCondLst>
                                    <p:cond delay="0"/>
                                  </p:stCondLst>
                                  <p:childTnLst>
                                    <p:animMotion origin="layout" path="M 2.81338E-6 1.80663E-6 L 0.03421 1.80663E-6 " pathEditMode="relative" rAng="0" ptsTypes="AA">
                                      <p:cBhvr>
                                        <p:cTn id="14" dur="500" spd="-100000" fill="hold"/>
                                        <p:tgtEl>
                                          <p:spTgt spid="15"/>
                                        </p:tgtEl>
                                        <p:attrNameLst>
                                          <p:attrName>ppt_x</p:attrName>
                                          <p:attrName>ppt_y</p:attrName>
                                        </p:attrNameLst>
                                      </p:cBhvr>
                                      <p:rCtr x="1710" y="0"/>
                                    </p:animMotion>
                                  </p:childTnLst>
                                </p:cTn>
                              </p:par>
                              <p:par>
                                <p:cTn id="15" presetID="16" presetClass="entr" presetSubtype="4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Horizontal)">
                                      <p:cBhvr>
                                        <p:cTn id="17" dur="500"/>
                                        <p:tgtEl>
                                          <p:spTgt spid="1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42" presetClass="path" presetSubtype="0" decel="100000" fill="hold" grpId="1" nodeType="withEffect">
                                  <p:stCondLst>
                                    <p:cond delay="0"/>
                                  </p:stCondLst>
                                  <p:childTnLst>
                                    <p:animMotion origin="layout" path="M 4.89916E-6 -5.81026E-7 L 4.89916E-6 0.037 " pathEditMode="relative" rAng="0" ptsTypes="AA">
                                      <p:cBhvr>
                                        <p:cTn id="23" dur="500" spd="-100000" fill="hold"/>
                                        <p:tgtEl>
                                          <p:spTgt spid="122"/>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8269784" y="4899821"/>
            <a:ext cx="672054" cy="133934"/>
          </a:xfrm>
          <a:prstGeom prst="rect">
            <a:avLst/>
          </a:prstGeom>
          <a:noFill/>
          <a:ln>
            <a:noFill/>
          </a:ln>
        </p:spPr>
        <p:txBody>
          <a:bodyPr anchor="ctr"/>
          <a:lstStyle/>
          <a:p>
            <a:pPr marL="0" marR="0" lvl="0" indent="0" algn="r" defTabSz="672358" rtl="0" eaLnBrk="1" fontAlgn="auto" latinLnBrk="0" hangingPunct="1">
              <a:lnSpc>
                <a:spcPct val="100000"/>
              </a:lnSpc>
              <a:spcBef>
                <a:spcPts val="0"/>
              </a:spcBef>
              <a:spcAft>
                <a:spcPts val="0"/>
              </a:spcAft>
              <a:buClrTx/>
              <a:buSzTx/>
              <a:buFontTx/>
              <a:buNone/>
              <a:tabLst/>
              <a:defRPr/>
            </a:pPr>
            <a:fld id="{5844EB7F-60BE-48BD-8AED-0A946838B14B}" type="slidenum">
              <a:rPr kumimoji="0" lang="en-US" sz="882" b="0" i="0" u="none" strike="noStrike" kern="1200" cap="none" spc="-1" normalizeH="0" baseline="0" noProof="0">
                <a:ln>
                  <a:noFill/>
                </a:ln>
                <a:solidFill>
                  <a:srgbClr val="B8B8B8"/>
                </a:solidFill>
                <a:effectLst/>
                <a:uLnTx/>
                <a:uFill>
                  <a:solidFill>
                    <a:srgbClr val="FFFFFF"/>
                  </a:solidFill>
                </a:uFill>
                <a:latin typeface="Segoe UI"/>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26</a:t>
            </a:fld>
            <a:endParaRPr kumimoji="0" lang="en-US" sz="882" b="0" i="0" u="none" strike="noStrike" kern="1200" cap="none" spc="-1" normalizeH="0" baseline="0" noProof="0">
              <a:ln>
                <a:noFill/>
              </a:ln>
              <a:solidFill>
                <a:srgbClr val="000000"/>
              </a:solidFill>
              <a:effectLst/>
              <a:uLnTx/>
              <a:uFill>
                <a:solidFill>
                  <a:srgbClr val="FFFFFF"/>
                </a:solidFill>
              </a:uFill>
              <a:latin typeface="Times New Roman"/>
              <a:cs typeface="Arial"/>
              <a:sym typeface="Arial"/>
            </a:endParaRPr>
          </a:p>
        </p:txBody>
      </p:sp>
      <p:sp>
        <p:nvSpPr>
          <p:cNvPr id="133" name="CustomShape 2"/>
          <p:cNvSpPr/>
          <p:nvPr/>
        </p:nvSpPr>
        <p:spPr>
          <a:xfrm>
            <a:off x="403611" y="1024479"/>
            <a:ext cx="4514593" cy="2587368"/>
          </a:xfrm>
          <a:prstGeom prst="rect">
            <a:avLst/>
          </a:prstGeom>
          <a:noFill/>
          <a:ln>
            <a:noFill/>
          </a:ln>
        </p:spPr>
        <p:style>
          <a:lnRef idx="0">
            <a:scrgbClr r="0" g="0" b="0"/>
          </a:lnRef>
          <a:fillRef idx="0">
            <a:scrgbClr r="0" g="0" b="0"/>
          </a:fillRef>
          <a:effectRef idx="0">
            <a:scrgbClr r="0" g="0" b="0"/>
          </a:effectRef>
          <a:fontRef idx="minor"/>
        </p:style>
        <p:txBody>
          <a:bodyPr lIns="107465" tIns="67232" rIns="107465" bIns="67232"/>
          <a:lstStyle/>
          <a:p>
            <a:pPr marL="0" marR="0" lvl="0" indent="0" algn="l" defTabSz="672358" rtl="0" eaLnBrk="1" fontAlgn="auto" latinLnBrk="0" hangingPunct="1">
              <a:lnSpc>
                <a:spcPct val="100000"/>
              </a:lnSpc>
              <a:spcBef>
                <a:spcPts val="0"/>
              </a:spcBef>
              <a:spcAft>
                <a:spcPts val="0"/>
              </a:spcAft>
              <a:buClrTx/>
              <a:buSzTx/>
              <a:buFontTx/>
              <a:buNone/>
              <a:tabLst/>
              <a:defRPr/>
            </a:pPr>
            <a:r>
              <a:rPr kumimoji="0" lang="en-US" sz="13235" b="0" i="0" u="none" strike="noStrike" kern="1200" cap="none" spc="-1" normalizeH="0" baseline="0" noProof="0" dirty="0">
                <a:ln>
                  <a:noFill/>
                </a:ln>
                <a:solidFill>
                  <a:srgbClr val="920000"/>
                </a:solidFill>
                <a:effectLst/>
                <a:uLnTx/>
                <a:uFill>
                  <a:solidFill>
                    <a:srgbClr val="FFFFFF"/>
                  </a:solidFill>
                </a:uFill>
                <a:latin typeface="Arial"/>
                <a:ea typeface="DejaVu Sans"/>
                <a:sym typeface="Arial"/>
              </a:rPr>
              <a:t>91%</a:t>
            </a:r>
            <a:endParaRPr kumimoji="0" lang="en-US" sz="13235" b="0" i="0" u="none" strike="noStrike" kern="1200" cap="none" spc="-1" normalizeH="0" baseline="0" noProof="0" dirty="0">
              <a:ln>
                <a:noFill/>
              </a:ln>
              <a:solidFill>
                <a:srgbClr val="000000"/>
              </a:solidFill>
              <a:effectLst/>
              <a:uLnTx/>
              <a:uFill>
                <a:solidFill>
                  <a:srgbClr val="FFFFFF"/>
                </a:solidFill>
              </a:uFill>
              <a:latin typeface="Arial"/>
              <a:sym typeface="Arial"/>
            </a:endParaRPr>
          </a:p>
        </p:txBody>
      </p:sp>
      <p:sp>
        <p:nvSpPr>
          <p:cNvPr id="134" name="CustomShape 3"/>
          <p:cNvSpPr/>
          <p:nvPr/>
        </p:nvSpPr>
        <p:spPr>
          <a:xfrm>
            <a:off x="4172876" y="1697837"/>
            <a:ext cx="4485212" cy="918218"/>
          </a:xfrm>
          <a:prstGeom prst="rect">
            <a:avLst/>
          </a:prstGeom>
          <a:noFill/>
          <a:ln>
            <a:noFill/>
          </a:ln>
        </p:spPr>
        <p:style>
          <a:lnRef idx="0">
            <a:scrgbClr r="0" g="0" b="0"/>
          </a:lnRef>
          <a:fillRef idx="0">
            <a:scrgbClr r="0" g="0" b="0"/>
          </a:fillRef>
          <a:effectRef idx="0">
            <a:scrgbClr r="0" g="0" b="0"/>
          </a:effectRef>
          <a:fontRef idx="minor"/>
        </p:style>
        <p:txBody>
          <a:bodyPr lIns="107465" tIns="67232" rIns="107465" bIns="67232"/>
          <a:lstStyle/>
          <a:p>
            <a:pPr marL="0" marR="0" lvl="0" indent="0" algn="l" defTabSz="67235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1" normalizeH="0" baseline="0" noProof="0">
                <a:ln>
                  <a:noFill/>
                </a:ln>
                <a:solidFill>
                  <a:srgbClr val="505050"/>
                </a:solidFill>
                <a:effectLst/>
                <a:uLnTx/>
                <a:uFill>
                  <a:solidFill>
                    <a:srgbClr val="FFFFFF"/>
                  </a:solidFill>
                </a:uFill>
                <a:latin typeface="Segoe UI"/>
                <a:ea typeface="DejaVu Sans"/>
                <a:sym typeface="Arial"/>
              </a:rPr>
              <a:t>“</a:t>
            </a:r>
            <a:r>
              <a:rPr kumimoji="0" lang="en-US" sz="1471" b="0" i="0" u="none" strike="noStrike" kern="1200" cap="none" spc="-1" normalizeH="0" baseline="0" noProof="0">
                <a:ln>
                  <a:noFill/>
                </a:ln>
                <a:solidFill>
                  <a:srgbClr val="505050"/>
                </a:solidFill>
                <a:effectLst/>
                <a:uLnTx/>
                <a:uFill>
                  <a:solidFill>
                    <a:srgbClr val="FFFFFF"/>
                  </a:solidFill>
                </a:uFill>
                <a:latin typeface="Overpass"/>
                <a:ea typeface="DejaVu Sans"/>
                <a:sym typeface="Arial"/>
              </a:rPr>
              <a:t>91% of enterprise IT decision makers expect to rely on hybrid cloud architectures by 2017.</a:t>
            </a:r>
            <a:r>
              <a:rPr kumimoji="0" lang="en-US" sz="1471" b="0" i="0" u="none" strike="noStrike" kern="1200" cap="none" spc="-1" normalizeH="0" baseline="0" noProof="0">
                <a:ln>
                  <a:noFill/>
                </a:ln>
                <a:solidFill>
                  <a:srgbClr val="505050"/>
                </a:solidFill>
                <a:effectLst/>
                <a:uLnTx/>
                <a:uFill>
                  <a:solidFill>
                    <a:srgbClr val="FFFFFF"/>
                  </a:solidFill>
                </a:uFill>
                <a:latin typeface="Segoe UI"/>
                <a:ea typeface="DejaVu Sans"/>
                <a:sym typeface="Arial"/>
              </a:rPr>
              <a:t>”</a:t>
            </a:r>
            <a:endParaRPr kumimoji="0" lang="en-US" sz="1324" b="0" i="0" u="none" strike="noStrike" kern="1200" cap="none" spc="-1" normalizeH="0" baseline="0" noProof="0">
              <a:ln>
                <a:noFill/>
              </a:ln>
              <a:solidFill>
                <a:srgbClr val="000000"/>
              </a:solidFill>
              <a:effectLst/>
              <a:uLnTx/>
              <a:uFill>
                <a:solidFill>
                  <a:srgbClr val="FFFFFF"/>
                </a:solidFill>
              </a:uFill>
              <a:latin typeface="Arial"/>
              <a:sym typeface="Arial"/>
            </a:endParaRPr>
          </a:p>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1" normalizeH="0" baseline="0" noProof="0">
              <a:ln>
                <a:noFill/>
              </a:ln>
              <a:solidFill>
                <a:srgbClr val="000000"/>
              </a:solidFill>
              <a:effectLst/>
              <a:uLnTx/>
              <a:uFill>
                <a:solidFill>
                  <a:srgbClr val="FFFFFF"/>
                </a:solidFill>
              </a:uFill>
              <a:latin typeface="Arial"/>
              <a:sym typeface="Arial"/>
            </a:endParaRPr>
          </a:p>
          <a:p>
            <a:pPr marL="0" marR="0" lvl="0" indent="0" algn="l" defTabSz="672358"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1" normalizeH="0" baseline="0" noProof="0">
                <a:ln>
                  <a:noFill/>
                </a:ln>
                <a:solidFill>
                  <a:srgbClr val="505050"/>
                </a:solidFill>
                <a:effectLst/>
                <a:uLnTx/>
                <a:uFill>
                  <a:solidFill>
                    <a:srgbClr val="FFFFFF"/>
                  </a:solidFill>
                </a:uFill>
                <a:latin typeface="Overpass"/>
                <a:ea typeface="DejaVu Sans"/>
                <a:sym typeface="Arial"/>
              </a:rPr>
              <a:t>- Red Hat Hybrid Cloud Management Survey, IDC, October 2014</a:t>
            </a:r>
            <a:endParaRPr kumimoji="0" lang="en-US" sz="1324" b="0" i="0" u="none" strike="noStrike" kern="1200" cap="none" spc="-1" normalizeH="0" baseline="0" noProof="0">
              <a:ln>
                <a:noFill/>
              </a:ln>
              <a:solidFill>
                <a:srgbClr val="000000"/>
              </a:solidFill>
              <a:effectLst/>
              <a:uLnTx/>
              <a:uFill>
                <a:solidFill>
                  <a:srgbClr val="FFFFFF"/>
                </a:solidFill>
              </a:uFill>
              <a:latin typeface="Arial"/>
              <a:sym typeface="Arial"/>
            </a:endParaRPr>
          </a:p>
        </p:txBody>
      </p:sp>
    </p:spTree>
    <p:extLst>
      <p:ext uri="{BB962C8B-B14F-4D97-AF65-F5344CB8AC3E}">
        <p14:creationId xmlns:p14="http://schemas.microsoft.com/office/powerpoint/2010/main" val="619390135"/>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8269784" y="4899821"/>
            <a:ext cx="672054" cy="133934"/>
          </a:xfrm>
          <a:prstGeom prst="rect">
            <a:avLst/>
          </a:prstGeom>
          <a:noFill/>
          <a:ln>
            <a:noFill/>
          </a:ln>
        </p:spPr>
        <p:txBody>
          <a:bodyPr anchor="ctr"/>
          <a:lstStyle/>
          <a:p>
            <a:pPr marL="0" marR="0" lvl="0" indent="0" algn="r" defTabSz="672358" rtl="0" eaLnBrk="1" fontAlgn="auto" latinLnBrk="0" hangingPunct="1">
              <a:lnSpc>
                <a:spcPct val="100000"/>
              </a:lnSpc>
              <a:spcBef>
                <a:spcPts val="0"/>
              </a:spcBef>
              <a:spcAft>
                <a:spcPts val="0"/>
              </a:spcAft>
              <a:buClrTx/>
              <a:buSzTx/>
              <a:buFontTx/>
              <a:buNone/>
              <a:tabLst/>
              <a:defRPr/>
            </a:pPr>
            <a:fld id="{6BF504A4-9AD1-4A33-9D20-8A37E3EC3F38}" type="slidenum">
              <a:rPr kumimoji="0" lang="en-US" sz="882" b="0" i="0" u="none" strike="noStrike" kern="1200" cap="none" spc="-1" normalizeH="0" baseline="0" noProof="0">
                <a:ln>
                  <a:noFill/>
                </a:ln>
                <a:solidFill>
                  <a:srgbClr val="B8B8B8"/>
                </a:solidFill>
                <a:effectLst/>
                <a:uLnTx/>
                <a:uFill>
                  <a:solidFill>
                    <a:srgbClr val="FFFFFF"/>
                  </a:solidFill>
                </a:uFill>
                <a:latin typeface="Segoe UI"/>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27</a:t>
            </a:fld>
            <a:endParaRPr kumimoji="0" lang="en-US" sz="882" b="0" i="0" u="none" strike="noStrike" kern="1200" cap="none" spc="-1" normalizeH="0" baseline="0" noProof="0">
              <a:ln>
                <a:noFill/>
              </a:ln>
              <a:solidFill>
                <a:srgbClr val="000000"/>
              </a:solidFill>
              <a:effectLst/>
              <a:uLnTx/>
              <a:uFill>
                <a:solidFill>
                  <a:srgbClr val="FFFFFF"/>
                </a:solidFill>
              </a:uFill>
              <a:latin typeface="Times New Roman"/>
              <a:cs typeface="Arial"/>
              <a:sym typeface="Arial"/>
            </a:endParaRPr>
          </a:p>
        </p:txBody>
      </p:sp>
      <p:sp>
        <p:nvSpPr>
          <p:cNvPr id="136" name="CustomShape 2"/>
          <p:cNvSpPr/>
          <p:nvPr/>
        </p:nvSpPr>
        <p:spPr>
          <a:xfrm flipH="1">
            <a:off x="2274237" y="3355341"/>
            <a:ext cx="637115" cy="1448661"/>
          </a:xfrm>
          <a:prstGeom prst="rect">
            <a:avLst/>
          </a:prstGeom>
          <a:solidFill>
            <a:srgbClr val="D2D2D2"/>
          </a:solidFill>
          <a:ln>
            <a:noFill/>
          </a:ln>
        </p:spPr>
        <p:style>
          <a:lnRef idx="0">
            <a:scrgbClr r="0" g="0" b="0"/>
          </a:lnRef>
          <a:fillRef idx="0">
            <a:scrgbClr r="0" g="0" b="0"/>
          </a:fillRef>
          <a:effectRef idx="0">
            <a:scrgbClr r="0" g="0" b="0"/>
          </a:effectRef>
          <a:fontRef idx="minor"/>
        </p:style>
      </p:sp>
      <p:sp>
        <p:nvSpPr>
          <p:cNvPr id="137" name="CustomShape 3"/>
          <p:cNvSpPr/>
          <p:nvPr/>
        </p:nvSpPr>
        <p:spPr>
          <a:xfrm flipH="1">
            <a:off x="2858413" y="3778319"/>
            <a:ext cx="253311" cy="1025683"/>
          </a:xfrm>
          <a:prstGeom prst="rect">
            <a:avLst/>
          </a:prstGeom>
          <a:solidFill>
            <a:srgbClr val="D2D2D2"/>
          </a:solidFill>
          <a:ln>
            <a:noFill/>
          </a:ln>
        </p:spPr>
        <p:style>
          <a:lnRef idx="0">
            <a:scrgbClr r="0" g="0" b="0"/>
          </a:lnRef>
          <a:fillRef idx="0">
            <a:scrgbClr r="0" g="0" b="0"/>
          </a:fillRef>
          <a:effectRef idx="0">
            <a:scrgbClr r="0" g="0" b="0"/>
          </a:effectRef>
          <a:fontRef idx="minor"/>
        </p:style>
      </p:sp>
      <p:sp>
        <p:nvSpPr>
          <p:cNvPr id="138" name="CustomShape 4"/>
          <p:cNvSpPr/>
          <p:nvPr/>
        </p:nvSpPr>
        <p:spPr>
          <a:xfrm flipH="1">
            <a:off x="765490" y="2896629"/>
            <a:ext cx="253311" cy="780842"/>
          </a:xfrm>
          <a:prstGeom prst="rect">
            <a:avLst/>
          </a:prstGeom>
          <a:solidFill>
            <a:srgbClr val="D2D2D2"/>
          </a:solidFill>
          <a:ln>
            <a:noFill/>
          </a:ln>
        </p:spPr>
        <p:style>
          <a:lnRef idx="0">
            <a:scrgbClr r="0" g="0" b="0"/>
          </a:lnRef>
          <a:fillRef idx="0">
            <a:scrgbClr r="0" g="0" b="0"/>
          </a:fillRef>
          <a:effectRef idx="0">
            <a:scrgbClr r="0" g="0" b="0"/>
          </a:effectRef>
          <a:fontRef idx="minor"/>
        </p:style>
      </p:sp>
      <p:sp>
        <p:nvSpPr>
          <p:cNvPr id="139" name="CustomShape 5"/>
          <p:cNvSpPr/>
          <p:nvPr/>
        </p:nvSpPr>
        <p:spPr>
          <a:xfrm flipH="1">
            <a:off x="893602" y="3545920"/>
            <a:ext cx="674701" cy="988361"/>
          </a:xfrm>
          <a:prstGeom prst="rect">
            <a:avLst/>
          </a:prstGeom>
          <a:solidFill>
            <a:srgbClr val="D2D2D2"/>
          </a:solidFill>
          <a:ln>
            <a:noFill/>
          </a:ln>
        </p:spPr>
        <p:style>
          <a:lnRef idx="0">
            <a:scrgbClr r="0" g="0" b="0"/>
          </a:lnRef>
          <a:fillRef idx="0">
            <a:scrgbClr r="0" g="0" b="0"/>
          </a:fillRef>
          <a:effectRef idx="0">
            <a:scrgbClr r="0" g="0" b="0"/>
          </a:effectRef>
          <a:fontRef idx="minor"/>
        </p:style>
      </p:sp>
      <p:sp>
        <p:nvSpPr>
          <p:cNvPr id="140" name="CustomShape 6"/>
          <p:cNvSpPr/>
          <p:nvPr/>
        </p:nvSpPr>
        <p:spPr>
          <a:xfrm flipH="1">
            <a:off x="520650" y="4064981"/>
            <a:ext cx="490475" cy="735580"/>
          </a:xfrm>
          <a:prstGeom prst="rect">
            <a:avLst/>
          </a:prstGeom>
          <a:solidFill>
            <a:srgbClr val="D2D2D2"/>
          </a:solidFill>
          <a:ln>
            <a:noFill/>
          </a:ln>
        </p:spPr>
        <p:style>
          <a:lnRef idx="0">
            <a:scrgbClr r="0" g="0" b="0"/>
          </a:lnRef>
          <a:fillRef idx="0">
            <a:scrgbClr r="0" g="0" b="0"/>
          </a:fillRef>
          <a:effectRef idx="0">
            <a:scrgbClr r="0" g="0" b="0"/>
          </a:effectRef>
          <a:fontRef idx="minor"/>
        </p:style>
      </p:sp>
      <p:sp>
        <p:nvSpPr>
          <p:cNvPr id="141" name="CustomShape 7"/>
          <p:cNvSpPr/>
          <p:nvPr/>
        </p:nvSpPr>
        <p:spPr>
          <a:xfrm flipH="1">
            <a:off x="695347" y="3190438"/>
            <a:ext cx="488887" cy="1608006"/>
          </a:xfrm>
          <a:prstGeom prst="rect">
            <a:avLst/>
          </a:prstGeom>
          <a:solidFill>
            <a:srgbClr val="D2D2D2"/>
          </a:solidFill>
          <a:ln>
            <a:noFill/>
          </a:ln>
        </p:spPr>
        <p:style>
          <a:lnRef idx="0">
            <a:scrgbClr r="0" g="0" b="0"/>
          </a:lnRef>
          <a:fillRef idx="0">
            <a:scrgbClr r="0" g="0" b="0"/>
          </a:fillRef>
          <a:effectRef idx="0">
            <a:scrgbClr r="0" g="0" b="0"/>
          </a:effectRef>
          <a:fontRef idx="minor"/>
        </p:style>
      </p:sp>
      <p:sp>
        <p:nvSpPr>
          <p:cNvPr id="142" name="CustomShape 8"/>
          <p:cNvSpPr/>
          <p:nvPr/>
        </p:nvSpPr>
        <p:spPr>
          <a:xfrm flipH="1">
            <a:off x="2048984" y="3045651"/>
            <a:ext cx="342247" cy="1233202"/>
          </a:xfrm>
          <a:prstGeom prst="rect">
            <a:avLst/>
          </a:prstGeom>
          <a:solidFill>
            <a:srgbClr val="D2D2D2"/>
          </a:solidFill>
          <a:ln>
            <a:noFill/>
          </a:ln>
        </p:spPr>
        <p:style>
          <a:lnRef idx="0">
            <a:scrgbClr r="0" g="0" b="0"/>
          </a:lnRef>
          <a:fillRef idx="0">
            <a:scrgbClr r="0" g="0" b="0"/>
          </a:fillRef>
          <a:effectRef idx="0">
            <a:scrgbClr r="0" g="0" b="0"/>
          </a:effectRef>
          <a:fontRef idx="minor"/>
        </p:style>
      </p:sp>
      <p:sp>
        <p:nvSpPr>
          <p:cNvPr id="143" name="CustomShape 9"/>
          <p:cNvSpPr/>
          <p:nvPr/>
        </p:nvSpPr>
        <p:spPr>
          <a:xfrm flipH="1">
            <a:off x="1140560" y="1960942"/>
            <a:ext cx="1210174" cy="2143743"/>
          </a:xfrm>
          <a:prstGeom prst="rect">
            <a:avLst/>
          </a:prstGeom>
          <a:solidFill>
            <a:srgbClr val="0072C6"/>
          </a:solidFill>
          <a:ln>
            <a:noFill/>
          </a:ln>
        </p:spPr>
        <p:style>
          <a:lnRef idx="0">
            <a:scrgbClr r="0" g="0" b="0"/>
          </a:lnRef>
          <a:fillRef idx="0">
            <a:scrgbClr r="0" g="0" b="0"/>
          </a:fillRef>
          <a:effectRef idx="0">
            <a:scrgbClr r="0" g="0" b="0"/>
          </a:effectRef>
          <a:fontRef idx="minor"/>
        </p:style>
      </p:sp>
      <p:sp>
        <p:nvSpPr>
          <p:cNvPr id="144" name="CustomShape 10"/>
          <p:cNvSpPr/>
          <p:nvPr/>
        </p:nvSpPr>
        <p:spPr>
          <a:xfrm flipH="1">
            <a:off x="1528334" y="3787848"/>
            <a:ext cx="155374" cy="305455"/>
          </a:xfrm>
          <a:prstGeom prst="rect">
            <a:avLst/>
          </a:prstGeom>
          <a:solidFill>
            <a:srgbClr val="002050"/>
          </a:solidFill>
          <a:ln>
            <a:noFill/>
          </a:ln>
        </p:spPr>
        <p:style>
          <a:lnRef idx="0">
            <a:scrgbClr r="0" g="0" b="0"/>
          </a:lnRef>
          <a:fillRef idx="0">
            <a:scrgbClr r="0" g="0" b="0"/>
          </a:fillRef>
          <a:effectRef idx="0">
            <a:scrgbClr r="0" g="0" b="0"/>
          </a:effectRef>
          <a:fontRef idx="minor"/>
        </p:style>
      </p:sp>
      <p:sp>
        <p:nvSpPr>
          <p:cNvPr id="145" name="CustomShape 11"/>
          <p:cNvSpPr/>
          <p:nvPr/>
        </p:nvSpPr>
        <p:spPr>
          <a:xfrm flipH="1">
            <a:off x="1801232" y="3787848"/>
            <a:ext cx="158286" cy="305455"/>
          </a:xfrm>
          <a:prstGeom prst="rect">
            <a:avLst/>
          </a:prstGeom>
          <a:solidFill>
            <a:srgbClr val="002050"/>
          </a:solidFill>
          <a:ln>
            <a:noFill/>
          </a:ln>
        </p:spPr>
        <p:style>
          <a:lnRef idx="0">
            <a:scrgbClr r="0" g="0" b="0"/>
          </a:lnRef>
          <a:fillRef idx="0">
            <a:scrgbClr r="0" g="0" b="0"/>
          </a:fillRef>
          <a:effectRef idx="0">
            <a:scrgbClr r="0" g="0" b="0"/>
          </a:effectRef>
          <a:fontRef idx="minor"/>
        </p:style>
      </p:sp>
      <p:sp>
        <p:nvSpPr>
          <p:cNvPr id="146" name="CustomShape 12"/>
          <p:cNvSpPr/>
          <p:nvPr/>
        </p:nvSpPr>
        <p:spPr>
          <a:xfrm flipH="1">
            <a:off x="1252260" y="2714786"/>
            <a:ext cx="978568" cy="155374"/>
          </a:xfrm>
          <a:prstGeom prst="rect">
            <a:avLst/>
          </a:prstGeom>
          <a:solidFill>
            <a:srgbClr val="002050"/>
          </a:solidFill>
          <a:ln>
            <a:noFill/>
          </a:ln>
        </p:spPr>
        <p:style>
          <a:lnRef idx="0">
            <a:scrgbClr r="0" g="0" b="0"/>
          </a:lnRef>
          <a:fillRef idx="0">
            <a:scrgbClr r="0" g="0" b="0"/>
          </a:fillRef>
          <a:effectRef idx="0">
            <a:scrgbClr r="0" g="0" b="0"/>
          </a:effectRef>
          <a:fontRef idx="minor"/>
        </p:style>
      </p:sp>
      <p:sp>
        <p:nvSpPr>
          <p:cNvPr id="147" name="CustomShape 13"/>
          <p:cNvSpPr/>
          <p:nvPr/>
        </p:nvSpPr>
        <p:spPr>
          <a:xfrm flipH="1">
            <a:off x="1252260" y="2987683"/>
            <a:ext cx="978568" cy="155374"/>
          </a:xfrm>
          <a:prstGeom prst="rect">
            <a:avLst/>
          </a:prstGeom>
          <a:solidFill>
            <a:srgbClr val="002050"/>
          </a:solidFill>
          <a:ln>
            <a:noFill/>
          </a:ln>
        </p:spPr>
        <p:style>
          <a:lnRef idx="0">
            <a:scrgbClr r="0" g="0" b="0"/>
          </a:lnRef>
          <a:fillRef idx="0">
            <a:scrgbClr r="0" g="0" b="0"/>
          </a:fillRef>
          <a:effectRef idx="0">
            <a:scrgbClr r="0" g="0" b="0"/>
          </a:effectRef>
          <a:fontRef idx="minor"/>
        </p:style>
      </p:sp>
      <p:sp>
        <p:nvSpPr>
          <p:cNvPr id="148" name="CustomShape 14"/>
          <p:cNvSpPr/>
          <p:nvPr/>
        </p:nvSpPr>
        <p:spPr>
          <a:xfrm flipH="1">
            <a:off x="1252260" y="3260581"/>
            <a:ext cx="978568" cy="155374"/>
          </a:xfrm>
          <a:prstGeom prst="rect">
            <a:avLst/>
          </a:prstGeom>
          <a:solidFill>
            <a:srgbClr val="002050"/>
          </a:solidFill>
          <a:ln>
            <a:noFill/>
          </a:ln>
        </p:spPr>
        <p:style>
          <a:lnRef idx="0">
            <a:scrgbClr r="0" g="0" b="0"/>
          </a:lnRef>
          <a:fillRef idx="0">
            <a:scrgbClr r="0" g="0" b="0"/>
          </a:fillRef>
          <a:effectRef idx="0">
            <a:scrgbClr r="0" g="0" b="0"/>
          </a:effectRef>
          <a:fontRef idx="minor"/>
        </p:style>
      </p:sp>
      <p:sp>
        <p:nvSpPr>
          <p:cNvPr id="149" name="CustomShape 15"/>
          <p:cNvSpPr/>
          <p:nvPr/>
        </p:nvSpPr>
        <p:spPr>
          <a:xfrm flipH="1">
            <a:off x="1252260" y="3533479"/>
            <a:ext cx="978568" cy="155374"/>
          </a:xfrm>
          <a:prstGeom prst="rect">
            <a:avLst/>
          </a:prstGeom>
          <a:solidFill>
            <a:srgbClr val="002050"/>
          </a:solidFill>
          <a:ln>
            <a:noFill/>
          </a:ln>
        </p:spPr>
        <p:style>
          <a:lnRef idx="0">
            <a:scrgbClr r="0" g="0" b="0"/>
          </a:lnRef>
          <a:fillRef idx="0">
            <a:scrgbClr r="0" g="0" b="0"/>
          </a:fillRef>
          <a:effectRef idx="0">
            <a:scrgbClr r="0" g="0" b="0"/>
          </a:effectRef>
          <a:fontRef idx="minor"/>
        </p:style>
      </p:sp>
      <p:sp>
        <p:nvSpPr>
          <p:cNvPr id="150" name="CustomShape 16"/>
          <p:cNvSpPr/>
          <p:nvPr/>
        </p:nvSpPr>
        <p:spPr>
          <a:xfrm flipH="1">
            <a:off x="1252260" y="2168990"/>
            <a:ext cx="978568" cy="155374"/>
          </a:xfrm>
          <a:prstGeom prst="rect">
            <a:avLst/>
          </a:prstGeom>
          <a:solidFill>
            <a:srgbClr val="002050"/>
          </a:solidFill>
          <a:ln>
            <a:noFill/>
          </a:ln>
        </p:spPr>
        <p:style>
          <a:lnRef idx="0">
            <a:scrgbClr r="0" g="0" b="0"/>
          </a:lnRef>
          <a:fillRef idx="0">
            <a:scrgbClr r="0" g="0" b="0"/>
          </a:fillRef>
          <a:effectRef idx="0">
            <a:scrgbClr r="0" g="0" b="0"/>
          </a:effectRef>
          <a:fontRef idx="minor"/>
        </p:style>
      </p:sp>
      <p:sp>
        <p:nvSpPr>
          <p:cNvPr id="151" name="CustomShape 17"/>
          <p:cNvSpPr/>
          <p:nvPr/>
        </p:nvSpPr>
        <p:spPr>
          <a:xfrm flipH="1">
            <a:off x="1252260" y="2441888"/>
            <a:ext cx="978568" cy="155374"/>
          </a:xfrm>
          <a:prstGeom prst="rect">
            <a:avLst/>
          </a:prstGeom>
          <a:solidFill>
            <a:srgbClr val="002050"/>
          </a:solidFill>
          <a:ln>
            <a:noFill/>
          </a:ln>
        </p:spPr>
        <p:style>
          <a:lnRef idx="0">
            <a:scrgbClr r="0" g="0" b="0"/>
          </a:lnRef>
          <a:fillRef idx="0">
            <a:scrgbClr r="0" g="0" b="0"/>
          </a:fillRef>
          <a:effectRef idx="0">
            <a:scrgbClr r="0" g="0" b="0"/>
          </a:effectRef>
          <a:fontRef idx="minor"/>
        </p:style>
      </p:sp>
      <p:sp>
        <p:nvSpPr>
          <p:cNvPr id="152" name="CustomShape 18"/>
          <p:cNvSpPr/>
          <p:nvPr/>
        </p:nvSpPr>
        <p:spPr>
          <a:xfrm flipH="1">
            <a:off x="1079151" y="1936325"/>
            <a:ext cx="1334314" cy="44998"/>
          </a:xfrm>
          <a:prstGeom prst="rect">
            <a:avLst/>
          </a:prstGeom>
          <a:solidFill>
            <a:srgbClr val="002050"/>
          </a:solidFill>
          <a:ln>
            <a:noFill/>
          </a:ln>
        </p:spPr>
        <p:style>
          <a:lnRef idx="0">
            <a:scrgbClr r="0" g="0" b="0"/>
          </a:lnRef>
          <a:fillRef idx="0">
            <a:scrgbClr r="0" g="0" b="0"/>
          </a:fillRef>
          <a:effectRef idx="0">
            <a:scrgbClr r="0" g="0" b="0"/>
          </a:effectRef>
          <a:fontRef idx="minor"/>
        </p:style>
      </p:sp>
      <p:pic>
        <p:nvPicPr>
          <p:cNvPr id="153" name="Picture 6"/>
          <p:cNvPicPr/>
          <p:nvPr/>
        </p:nvPicPr>
        <p:blipFill>
          <a:blip r:embed="rId3"/>
          <a:srcRect t="-10546"/>
          <a:stretch/>
        </p:blipFill>
        <p:spPr>
          <a:xfrm>
            <a:off x="870573" y="4142271"/>
            <a:ext cx="1753852" cy="622556"/>
          </a:xfrm>
          <a:prstGeom prst="rect">
            <a:avLst/>
          </a:prstGeom>
          <a:ln w="57240">
            <a:solidFill>
              <a:schemeClr val="tx1"/>
            </a:solidFill>
            <a:round/>
          </a:ln>
        </p:spPr>
      </p:pic>
      <p:sp>
        <p:nvSpPr>
          <p:cNvPr id="154" name="CustomShape 19"/>
          <p:cNvSpPr/>
          <p:nvPr/>
        </p:nvSpPr>
        <p:spPr>
          <a:xfrm>
            <a:off x="2480962" y="3118177"/>
            <a:ext cx="446271" cy="446271"/>
          </a:xfrm>
          <a:prstGeom prst="ellipse">
            <a:avLst/>
          </a:prstGeom>
          <a:solidFill>
            <a:schemeClr val="accent1"/>
          </a:solidFill>
          <a:ln>
            <a:noFill/>
          </a:ln>
          <a:effectLst>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p:style>
      </p:sp>
      <p:pic>
        <p:nvPicPr>
          <p:cNvPr id="155" name="Picture 50"/>
          <p:cNvPicPr/>
          <p:nvPr/>
        </p:nvPicPr>
        <p:blipFill>
          <a:blip r:embed="rId4"/>
          <a:srcRect r="77936" b="4255"/>
          <a:stretch/>
        </p:blipFill>
        <p:spPr>
          <a:xfrm>
            <a:off x="2506637" y="3147557"/>
            <a:ext cx="345424" cy="380363"/>
          </a:xfrm>
          <a:prstGeom prst="rect">
            <a:avLst/>
          </a:prstGeom>
          <a:ln>
            <a:noFill/>
          </a:ln>
        </p:spPr>
      </p:pic>
      <p:sp>
        <p:nvSpPr>
          <p:cNvPr id="156" name="CustomShape 20"/>
          <p:cNvSpPr/>
          <p:nvPr/>
        </p:nvSpPr>
        <p:spPr>
          <a:xfrm>
            <a:off x="526474" y="2569999"/>
            <a:ext cx="446271" cy="446271"/>
          </a:xfrm>
          <a:prstGeom prst="ellipse">
            <a:avLst/>
          </a:prstGeom>
          <a:solidFill>
            <a:schemeClr val="accent1"/>
          </a:solidFill>
          <a:ln>
            <a:noFill/>
          </a:ln>
          <a:effectLst>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p:style>
      </p:sp>
      <p:pic>
        <p:nvPicPr>
          <p:cNvPr id="157" name="Picture 55"/>
          <p:cNvPicPr/>
          <p:nvPr/>
        </p:nvPicPr>
        <p:blipFill>
          <a:blip r:embed="rId4"/>
          <a:srcRect r="77936" b="4255"/>
          <a:stretch/>
        </p:blipFill>
        <p:spPr>
          <a:xfrm>
            <a:off x="552148" y="2599115"/>
            <a:ext cx="345424" cy="380363"/>
          </a:xfrm>
          <a:prstGeom prst="rect">
            <a:avLst/>
          </a:prstGeom>
          <a:ln>
            <a:noFill/>
          </a:ln>
        </p:spPr>
      </p:pic>
      <p:sp>
        <p:nvSpPr>
          <p:cNvPr id="158" name="CustomShape 21"/>
          <p:cNvSpPr/>
          <p:nvPr/>
        </p:nvSpPr>
        <p:spPr>
          <a:xfrm>
            <a:off x="2506637" y="2018909"/>
            <a:ext cx="446271" cy="446271"/>
          </a:xfrm>
          <a:prstGeom prst="ellipse">
            <a:avLst/>
          </a:prstGeom>
          <a:solidFill>
            <a:schemeClr val="accent1"/>
          </a:solidFill>
          <a:ln>
            <a:noFill/>
          </a:ln>
          <a:effectLst>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p:style>
      </p:sp>
      <p:pic>
        <p:nvPicPr>
          <p:cNvPr id="159" name="Picture 58"/>
          <p:cNvPicPr/>
          <p:nvPr/>
        </p:nvPicPr>
        <p:blipFill>
          <a:blip r:embed="rId4"/>
          <a:srcRect r="77936" b="4255"/>
          <a:stretch/>
        </p:blipFill>
        <p:spPr>
          <a:xfrm>
            <a:off x="2532312" y="2048290"/>
            <a:ext cx="345424" cy="380363"/>
          </a:xfrm>
          <a:prstGeom prst="rect">
            <a:avLst/>
          </a:prstGeom>
          <a:ln>
            <a:noFill/>
          </a:ln>
        </p:spPr>
      </p:pic>
      <p:sp>
        <p:nvSpPr>
          <p:cNvPr id="160" name="Line 22"/>
          <p:cNvSpPr/>
          <p:nvPr/>
        </p:nvSpPr>
        <p:spPr>
          <a:xfrm>
            <a:off x="2049778" y="3338665"/>
            <a:ext cx="431184" cy="0"/>
          </a:xfrm>
          <a:prstGeom prst="line">
            <a:avLst/>
          </a:prstGeom>
          <a:ln w="57240">
            <a:solidFill>
              <a:schemeClr val="accent1"/>
            </a:solidFill>
            <a:round/>
          </a:ln>
        </p:spPr>
        <p:style>
          <a:lnRef idx="0">
            <a:scrgbClr r="0" g="0" b="0"/>
          </a:lnRef>
          <a:fillRef idx="0">
            <a:scrgbClr r="0" g="0" b="0"/>
          </a:fillRef>
          <a:effectRef idx="0">
            <a:scrgbClr r="0" g="0" b="0"/>
          </a:effectRef>
          <a:fontRef idx="minor"/>
        </p:style>
      </p:sp>
      <p:sp>
        <p:nvSpPr>
          <p:cNvPr id="161" name="Line 23"/>
          <p:cNvSpPr/>
          <p:nvPr/>
        </p:nvSpPr>
        <p:spPr>
          <a:xfrm>
            <a:off x="925894" y="2788105"/>
            <a:ext cx="430919" cy="0"/>
          </a:xfrm>
          <a:prstGeom prst="line">
            <a:avLst/>
          </a:prstGeom>
          <a:ln w="57240">
            <a:solidFill>
              <a:schemeClr val="accent1"/>
            </a:solidFill>
            <a:round/>
          </a:ln>
        </p:spPr>
        <p:style>
          <a:lnRef idx="0">
            <a:scrgbClr r="0" g="0" b="0"/>
          </a:lnRef>
          <a:fillRef idx="0">
            <a:scrgbClr r="0" g="0" b="0"/>
          </a:fillRef>
          <a:effectRef idx="0">
            <a:scrgbClr r="0" g="0" b="0"/>
          </a:effectRef>
          <a:fontRef idx="minor"/>
        </p:style>
      </p:sp>
      <p:sp>
        <p:nvSpPr>
          <p:cNvPr id="162" name="Line 24"/>
          <p:cNvSpPr/>
          <p:nvPr/>
        </p:nvSpPr>
        <p:spPr>
          <a:xfrm>
            <a:off x="2125215" y="2245221"/>
            <a:ext cx="431184" cy="0"/>
          </a:xfrm>
          <a:prstGeom prst="line">
            <a:avLst/>
          </a:prstGeom>
          <a:ln w="57240">
            <a:solidFill>
              <a:schemeClr val="accent1"/>
            </a:solidFill>
            <a:round/>
          </a:ln>
        </p:spPr>
        <p:style>
          <a:lnRef idx="0">
            <a:scrgbClr r="0" g="0" b="0"/>
          </a:lnRef>
          <a:fillRef idx="0">
            <a:scrgbClr r="0" g="0" b="0"/>
          </a:fillRef>
          <a:effectRef idx="0">
            <a:scrgbClr r="0" g="0" b="0"/>
          </a:effectRef>
          <a:fontRef idx="minor"/>
        </p:style>
      </p:sp>
      <p:sp>
        <p:nvSpPr>
          <p:cNvPr id="163" name="CustomShape 25"/>
          <p:cNvSpPr/>
          <p:nvPr/>
        </p:nvSpPr>
        <p:spPr>
          <a:xfrm>
            <a:off x="3159898" y="2124521"/>
            <a:ext cx="5241174" cy="1173117"/>
          </a:xfrm>
          <a:prstGeom prst="rect">
            <a:avLst/>
          </a:prstGeom>
          <a:noFill/>
          <a:ln>
            <a:noFill/>
          </a:ln>
        </p:spPr>
        <p:style>
          <a:lnRef idx="0">
            <a:scrgbClr r="0" g="0" b="0"/>
          </a:lnRef>
          <a:fillRef idx="0">
            <a:scrgbClr r="0" g="0" b="0"/>
          </a:fillRef>
          <a:effectRef idx="0">
            <a:scrgbClr r="0" g="0" b="0"/>
          </a:effectRef>
          <a:fontRef idx="minor"/>
        </p:style>
        <p:txBody>
          <a:bodyPr lIns="107465" tIns="67232" rIns="107465" bIns="67232"/>
          <a:lstStyle/>
          <a:p>
            <a:pPr marL="0" marR="0" lvl="0" indent="-158825" algn="l" defTabSz="672358" rtl="0" eaLnBrk="1" fontAlgn="auto" latinLnBrk="0" hangingPunct="1">
              <a:lnSpc>
                <a:spcPct val="90000"/>
              </a:lnSpc>
              <a:spcBef>
                <a:spcPts val="0"/>
              </a:spcBef>
              <a:spcAft>
                <a:spcPts val="0"/>
              </a:spcAft>
              <a:buClr>
                <a:srgbClr val="505050"/>
              </a:buClr>
              <a:buSzPct val="45000"/>
              <a:buFont typeface="Symbol" charset="2"/>
              <a:buChar char=""/>
              <a:tabLst/>
              <a:defRPr/>
            </a:pPr>
            <a:r>
              <a:rPr kumimoji="0" lang="en-US" sz="1912" b="0" i="0" u="none" strike="noStrike" kern="1200" cap="none" spc="-1" normalizeH="0" baseline="0" noProof="0">
                <a:ln>
                  <a:noFill/>
                </a:ln>
                <a:solidFill>
                  <a:srgbClr val="505050"/>
                </a:solidFill>
                <a:effectLst/>
                <a:uLnTx/>
                <a:uFill>
                  <a:solidFill>
                    <a:srgbClr val="FFFFFF"/>
                  </a:solidFill>
                </a:uFill>
                <a:latin typeface="Segoe UI Light"/>
                <a:ea typeface="DejaVu Sans"/>
                <a:sym typeface="Arial"/>
              </a:rPr>
              <a:t> </a:t>
            </a:r>
            <a:r>
              <a:rPr kumimoji="0" lang="en-US" sz="1912" b="0" i="0" u="none" strike="noStrike" kern="1200" cap="none" spc="-1" normalizeH="0" baseline="0" noProof="0">
                <a:ln>
                  <a:noFill/>
                </a:ln>
                <a:solidFill>
                  <a:srgbClr val="505050"/>
                </a:solidFill>
                <a:effectLst/>
                <a:uLnTx/>
                <a:uFill>
                  <a:solidFill>
                    <a:srgbClr val="FFFFFF"/>
                  </a:solidFill>
                </a:uFill>
                <a:latin typeface="Arial"/>
                <a:ea typeface="DejaVu Sans"/>
                <a:sym typeface="Arial"/>
              </a:rPr>
              <a:t>Integration with existing IT investments</a:t>
            </a:r>
            <a:endParaRPr kumimoji="0" lang="en-US" sz="1324" b="0" i="0" u="none" strike="noStrike" kern="1200" cap="none" spc="-1" normalizeH="0" baseline="0" noProof="0">
              <a:ln>
                <a:noFill/>
              </a:ln>
              <a:solidFill>
                <a:srgbClr val="000000"/>
              </a:solidFill>
              <a:effectLst/>
              <a:uLnTx/>
              <a:uFill>
                <a:solidFill>
                  <a:srgbClr val="FFFFFF"/>
                </a:solidFill>
              </a:uFill>
              <a:latin typeface="Arial"/>
              <a:sym typeface="Arial"/>
            </a:endParaRPr>
          </a:p>
          <a:p>
            <a:pPr marL="0" marR="0" lvl="0" indent="-158825" algn="l" defTabSz="672358" rtl="0" eaLnBrk="1" fontAlgn="auto" latinLnBrk="0" hangingPunct="1">
              <a:lnSpc>
                <a:spcPct val="90000"/>
              </a:lnSpc>
              <a:spcBef>
                <a:spcPts val="0"/>
              </a:spcBef>
              <a:spcAft>
                <a:spcPts val="0"/>
              </a:spcAft>
              <a:buClr>
                <a:srgbClr val="505050"/>
              </a:buClr>
              <a:buSzPct val="45000"/>
              <a:buFont typeface="Symbol" charset="2"/>
              <a:buChar char=""/>
              <a:tabLst/>
              <a:defRPr/>
            </a:pPr>
            <a:r>
              <a:rPr kumimoji="0" lang="en-US" sz="1912" b="0" i="0" u="none" strike="noStrike" kern="1200" cap="none" spc="-1" normalizeH="0" baseline="0" noProof="0">
                <a:ln>
                  <a:noFill/>
                </a:ln>
                <a:solidFill>
                  <a:srgbClr val="505050"/>
                </a:solidFill>
                <a:effectLst/>
                <a:uLnTx/>
                <a:uFill>
                  <a:solidFill>
                    <a:srgbClr val="FFFFFF"/>
                  </a:solidFill>
                </a:uFill>
                <a:latin typeface="Arial"/>
                <a:ea typeface="DejaVu Sans"/>
                <a:sym typeface="Arial"/>
              </a:rPr>
              <a:t> Heterogeneous, complex landscape</a:t>
            </a:r>
            <a:endParaRPr kumimoji="0" lang="en-US" sz="1324" b="0" i="0" u="none" strike="noStrike" kern="1200" cap="none" spc="-1" normalizeH="0" baseline="0" noProof="0">
              <a:ln>
                <a:noFill/>
              </a:ln>
              <a:solidFill>
                <a:srgbClr val="000000"/>
              </a:solidFill>
              <a:effectLst/>
              <a:uLnTx/>
              <a:uFill>
                <a:solidFill>
                  <a:srgbClr val="FFFFFF"/>
                </a:solidFill>
              </a:uFill>
              <a:latin typeface="Arial"/>
              <a:sym typeface="Arial"/>
            </a:endParaRPr>
          </a:p>
          <a:p>
            <a:pPr marL="0" marR="0" lvl="0" indent="-158825" algn="l" defTabSz="672358" rtl="0" eaLnBrk="1" fontAlgn="auto" latinLnBrk="0" hangingPunct="1">
              <a:lnSpc>
                <a:spcPct val="90000"/>
              </a:lnSpc>
              <a:spcBef>
                <a:spcPts val="0"/>
              </a:spcBef>
              <a:spcAft>
                <a:spcPts val="0"/>
              </a:spcAft>
              <a:buClr>
                <a:srgbClr val="505050"/>
              </a:buClr>
              <a:buSzPct val="45000"/>
              <a:buFont typeface="Symbol" charset="2"/>
              <a:buChar char=""/>
              <a:tabLst/>
              <a:defRPr/>
            </a:pPr>
            <a:r>
              <a:rPr kumimoji="0" lang="en-US" sz="1912" b="0" i="0" u="none" strike="noStrike" kern="1200" cap="none" spc="-1" normalizeH="0" baseline="0" noProof="0">
                <a:ln>
                  <a:noFill/>
                </a:ln>
                <a:solidFill>
                  <a:srgbClr val="505050"/>
                </a:solidFill>
                <a:effectLst/>
                <a:uLnTx/>
                <a:uFill>
                  <a:solidFill>
                    <a:srgbClr val="FFFFFF"/>
                  </a:solidFill>
                </a:uFill>
                <a:latin typeface="Arial"/>
                <a:ea typeface="DejaVu Sans"/>
                <a:sym typeface="Arial"/>
              </a:rPr>
              <a:t> Changing application architectures</a:t>
            </a:r>
            <a:endParaRPr kumimoji="0" lang="en-US" sz="1324" b="0" i="0" u="none" strike="noStrike" kern="1200" cap="none" spc="-1" normalizeH="0" baseline="0" noProof="0">
              <a:ln>
                <a:noFill/>
              </a:ln>
              <a:solidFill>
                <a:srgbClr val="000000"/>
              </a:solidFill>
              <a:effectLst/>
              <a:uLnTx/>
              <a:uFill>
                <a:solidFill>
                  <a:srgbClr val="FFFFFF"/>
                </a:solidFill>
              </a:uFill>
              <a:latin typeface="Arial"/>
              <a:sym typeface="Arial"/>
            </a:endParaRPr>
          </a:p>
        </p:txBody>
      </p:sp>
      <p:sp>
        <p:nvSpPr>
          <p:cNvPr id="164" name="CustomShape 26"/>
          <p:cNvSpPr/>
          <p:nvPr/>
        </p:nvSpPr>
        <p:spPr>
          <a:xfrm flipH="1">
            <a:off x="2148243" y="1031607"/>
            <a:ext cx="1060358" cy="709111"/>
          </a:xfrm>
          <a:custGeom>
            <a:avLst/>
            <a:gdLst/>
            <a:ahLst/>
            <a:cxnLst/>
            <a:rect l="l" t="t" r="r" b="b"/>
            <a:pathLst>
              <a:path w="737" h="485">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path>
            </a:pathLst>
          </a:custGeom>
          <a:solidFill>
            <a:schemeClr val="accent1"/>
          </a:solidFill>
          <a:ln w="28440">
            <a:noFill/>
          </a:ln>
        </p:spPr>
        <p:style>
          <a:lnRef idx="0">
            <a:scrgbClr r="0" g="0" b="0"/>
          </a:lnRef>
          <a:fillRef idx="0">
            <a:scrgbClr r="0" g="0" b="0"/>
          </a:fillRef>
          <a:effectRef idx="0">
            <a:scrgbClr r="0" g="0" b="0"/>
          </a:effectRef>
          <a:fontRef idx="minor"/>
        </p:style>
      </p:sp>
      <p:sp>
        <p:nvSpPr>
          <p:cNvPr id="165" name="CustomShape 27"/>
          <p:cNvSpPr/>
          <p:nvPr/>
        </p:nvSpPr>
        <p:spPr>
          <a:xfrm flipH="1">
            <a:off x="2953173" y="1450615"/>
            <a:ext cx="719699" cy="480946"/>
          </a:xfrm>
          <a:custGeom>
            <a:avLst/>
            <a:gdLst/>
            <a:ahLst/>
            <a:cxnLst/>
            <a:rect l="l" t="t" r="r" b="b"/>
            <a:pathLst>
              <a:path w="737" h="485">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path>
            </a:pathLst>
          </a:custGeom>
          <a:solidFill>
            <a:schemeClr val="accent2"/>
          </a:solidFill>
          <a:ln w="28440">
            <a:noFill/>
          </a:ln>
        </p:spPr>
        <p:style>
          <a:lnRef idx="0">
            <a:scrgbClr r="0" g="0" b="0"/>
          </a:lnRef>
          <a:fillRef idx="0">
            <a:scrgbClr r="0" g="0" b="0"/>
          </a:fillRef>
          <a:effectRef idx="0">
            <a:scrgbClr r="0" g="0" b="0"/>
          </a:effectRef>
          <a:fontRef idx="minor"/>
        </p:style>
      </p:sp>
      <p:sp>
        <p:nvSpPr>
          <p:cNvPr id="166" name="TextShape 28"/>
          <p:cNvSpPr txBox="1"/>
          <p:nvPr/>
        </p:nvSpPr>
        <p:spPr>
          <a:xfrm>
            <a:off x="201961" y="382052"/>
            <a:ext cx="8741730" cy="674436"/>
          </a:xfrm>
          <a:prstGeom prst="rect">
            <a:avLst/>
          </a:prstGeom>
          <a:noFill/>
          <a:ln>
            <a:noFill/>
          </a:ln>
        </p:spPr>
        <p:txBody>
          <a:bodyPr lIns="107465" tIns="67232" rIns="107465" bIns="67232"/>
          <a:lstStyle/>
          <a:p>
            <a:pPr marL="0" marR="0" lvl="0" indent="0" algn="l" defTabSz="672358" rtl="0" eaLnBrk="1" fontAlgn="auto" latinLnBrk="0" hangingPunct="1">
              <a:lnSpc>
                <a:spcPct val="90000"/>
              </a:lnSpc>
              <a:spcBef>
                <a:spcPts val="0"/>
              </a:spcBef>
              <a:spcAft>
                <a:spcPts val="0"/>
              </a:spcAft>
              <a:buClrTx/>
              <a:buSzTx/>
              <a:buFontTx/>
              <a:buNone/>
              <a:tabLst/>
              <a:defRPr/>
            </a:pPr>
            <a:r>
              <a:rPr kumimoji="0" lang="en-US" sz="3529" b="0" i="0" u="none" strike="noStrike" kern="1200" cap="none" spc="-74" normalizeH="0" baseline="0" noProof="0">
                <a:ln>
                  <a:noFill/>
                </a:ln>
                <a:solidFill>
                  <a:srgbClr val="505050"/>
                </a:solidFill>
                <a:effectLst/>
                <a:uLnTx/>
                <a:uFill>
                  <a:solidFill>
                    <a:srgbClr val="FFFFFF"/>
                  </a:solidFill>
                </a:uFill>
                <a:latin typeface="Arial"/>
                <a:cs typeface="Arial"/>
                <a:sym typeface="Arial"/>
              </a:rPr>
              <a:t>Cloud Innovation Presents Challenges</a:t>
            </a:r>
            <a:endParaRPr kumimoji="0" lang="en-US" sz="1324" b="0" i="0" u="none" strike="noStrike" kern="1200" cap="none" spc="-1" normalizeH="0" baseline="0" noProof="0">
              <a:ln>
                <a:noFill/>
              </a:ln>
              <a:solidFill>
                <a:srgbClr val="505050"/>
              </a:solidFill>
              <a:effectLst/>
              <a:uLnTx/>
              <a:uFill>
                <a:solidFill>
                  <a:srgbClr val="FFFFFF"/>
                </a:solidFill>
              </a:uFill>
              <a:latin typeface="Segoe UI"/>
              <a:cs typeface="Arial"/>
              <a:sym typeface="Arial"/>
            </a:endParaRPr>
          </a:p>
        </p:txBody>
      </p:sp>
      <p:pic>
        <p:nvPicPr>
          <p:cNvPr id="34" name="Picture 2" descr="https://mesosphere.com/wp-content/themes/mesosphere/library/images/views/modals/modal-prompt-product-cloud/modal-prompt-product-cloud-platform-azure.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2175911" y="1099843"/>
            <a:ext cx="1056371" cy="79227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69988374"/>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2"/>
          <p:cNvSpPr txBox="1"/>
          <p:nvPr/>
        </p:nvSpPr>
        <p:spPr>
          <a:xfrm>
            <a:off x="8269784" y="4899820"/>
            <a:ext cx="672054" cy="133934"/>
          </a:xfrm>
          <a:prstGeom prst="rect">
            <a:avLst/>
          </a:prstGeom>
          <a:noFill/>
          <a:ln>
            <a:noFill/>
          </a:ln>
        </p:spPr>
        <p:txBody>
          <a:bodyPr lIns="67226" tIns="33612" rIns="67226" bIns="33612" anchor="ctr"/>
          <a:lstStyle/>
          <a:p>
            <a:pPr marL="0" marR="0" lvl="0" indent="0" algn="r" defTabSz="672295" rtl="0" eaLnBrk="1" fontAlgn="auto" latinLnBrk="0" hangingPunct="1">
              <a:lnSpc>
                <a:spcPct val="100000"/>
              </a:lnSpc>
              <a:spcBef>
                <a:spcPts val="0"/>
              </a:spcBef>
              <a:spcAft>
                <a:spcPts val="0"/>
              </a:spcAft>
              <a:buClrTx/>
              <a:buSzTx/>
              <a:buFontTx/>
              <a:buNone/>
              <a:tabLst/>
              <a:defRPr/>
            </a:pPr>
            <a:fld id="{997707CB-3826-4E0C-9455-03CCFB5FCB36}" type="slidenum">
              <a:rPr kumimoji="0" lang="en-US" sz="882" b="0" i="0" u="none" strike="noStrike" kern="0" cap="none" spc="-1" normalizeH="0" baseline="0" noProof="0">
                <a:ln>
                  <a:noFill/>
                </a:ln>
                <a:solidFill>
                  <a:srgbClr val="B8B8B8"/>
                </a:solidFill>
                <a:effectLst/>
                <a:uLnTx/>
                <a:uFill>
                  <a:solidFill>
                    <a:srgbClr val="FFFFFF"/>
                  </a:solidFill>
                </a:uFill>
                <a:latin typeface="Segoe UI"/>
                <a:cs typeface="Arial"/>
                <a:sym typeface="Arial"/>
              </a:rPr>
              <a:pPr marL="0" marR="0" lvl="0" indent="0" algn="r" defTabSz="672295" rtl="0" eaLnBrk="1" fontAlgn="auto" latinLnBrk="0" hangingPunct="1">
                <a:lnSpc>
                  <a:spcPct val="100000"/>
                </a:lnSpc>
                <a:spcBef>
                  <a:spcPts val="0"/>
                </a:spcBef>
                <a:spcAft>
                  <a:spcPts val="0"/>
                </a:spcAft>
                <a:buClrTx/>
                <a:buSzTx/>
                <a:buFontTx/>
                <a:buNone/>
                <a:tabLst/>
                <a:defRPr/>
              </a:pPr>
              <a:t>28</a:t>
            </a:fld>
            <a:endParaRPr kumimoji="0" lang="en-US" sz="882" b="0" i="0" u="none" strike="noStrike" kern="0" cap="none" spc="-1" normalizeH="0" baseline="0" noProof="0" dirty="0">
              <a:ln>
                <a:noFill/>
              </a:ln>
              <a:solidFill>
                <a:srgbClr val="000000"/>
              </a:solidFill>
              <a:effectLst/>
              <a:uLnTx/>
              <a:uFill>
                <a:solidFill>
                  <a:srgbClr val="FFFFFF"/>
                </a:solidFill>
              </a:uFill>
              <a:latin typeface="Times New Roman"/>
              <a:cs typeface="Arial"/>
              <a:sym typeface="Arial"/>
            </a:endParaRPr>
          </a:p>
        </p:txBody>
      </p:sp>
      <p:sp>
        <p:nvSpPr>
          <p:cNvPr id="9" name="CustomShape 7"/>
          <p:cNvSpPr/>
          <p:nvPr/>
        </p:nvSpPr>
        <p:spPr>
          <a:xfrm>
            <a:off x="161463" y="1023402"/>
            <a:ext cx="5766853" cy="482799"/>
          </a:xfrm>
          <a:prstGeom prst="rect">
            <a:avLst/>
          </a:prstGeom>
          <a:noFill/>
          <a:ln>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765" b="0" i="0" u="none" strike="noStrike" kern="0" cap="none" spc="-1" normalizeH="0" baseline="0" noProof="0" dirty="0">
                <a:ln>
                  <a:noFill/>
                </a:ln>
                <a:solidFill>
                  <a:srgbClr val="505050"/>
                </a:solidFill>
                <a:effectLst/>
                <a:uLnTx/>
                <a:uFill>
                  <a:solidFill>
                    <a:srgbClr val="FFFFFF"/>
                  </a:solidFill>
                </a:uFill>
                <a:latin typeface="Segoe UI"/>
                <a:sym typeface="Arial"/>
              </a:rPr>
              <a:t>Customers want…</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10" name="TextShape 8"/>
          <p:cNvSpPr txBox="1"/>
          <p:nvPr/>
        </p:nvSpPr>
        <p:spPr>
          <a:xfrm>
            <a:off x="201961" y="382052"/>
            <a:ext cx="8741730" cy="674436"/>
          </a:xfrm>
          <a:prstGeom prst="rect">
            <a:avLst/>
          </a:prstGeom>
          <a:noFill/>
          <a:ln>
            <a:noFill/>
          </a:ln>
        </p:spPr>
        <p:txBody>
          <a:bodyPr lIns="107456" tIns="67226" rIns="107456" bIns="6722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3529" b="0" i="0" u="none" strike="noStrike" kern="0" cap="none" spc="-74" normalizeH="0" baseline="0" noProof="0" dirty="0">
                <a:ln>
                  <a:noFill/>
                </a:ln>
                <a:solidFill>
                  <a:srgbClr val="505050"/>
                </a:solidFill>
                <a:effectLst/>
                <a:uLnTx/>
                <a:uFill>
                  <a:solidFill>
                    <a:srgbClr val="FFFFFF"/>
                  </a:solidFill>
                </a:uFill>
                <a:latin typeface="Arial"/>
                <a:cs typeface="Arial"/>
                <a:sym typeface="Arial"/>
              </a:rPr>
              <a:t>Why Partner Now? </a:t>
            </a:r>
            <a:endParaRPr kumimoji="0" lang="en-US" sz="1029" b="0" i="0" u="none" strike="noStrike" kern="0" cap="none" spc="-1" normalizeH="0" baseline="0" noProof="0" dirty="0">
              <a:ln>
                <a:noFill/>
              </a:ln>
              <a:solidFill>
                <a:srgbClr val="505050"/>
              </a:solidFill>
              <a:effectLst/>
              <a:uLnTx/>
              <a:uFill>
                <a:solidFill>
                  <a:srgbClr val="FFFFFF"/>
                </a:solidFill>
              </a:uFill>
              <a:latin typeface="Segoe UI"/>
              <a:cs typeface="Arial"/>
              <a:sym typeface="Arial"/>
            </a:endParaRPr>
          </a:p>
        </p:txBody>
      </p:sp>
      <p:sp>
        <p:nvSpPr>
          <p:cNvPr id="21" name="CustomShape 3"/>
          <p:cNvSpPr/>
          <p:nvPr/>
        </p:nvSpPr>
        <p:spPr>
          <a:xfrm>
            <a:off x="1835113" y="1636693"/>
            <a:ext cx="1829024" cy="1791438"/>
          </a:xfrm>
          <a:prstGeom prst="rect">
            <a:avLst/>
          </a:prstGeom>
          <a:solidFill>
            <a:srgbClr val="5C2D91"/>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10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New generation of application development capabilities from Microsoft and </a:t>
            </a: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Red Hat</a:t>
            </a: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2" name="CustomShape 4"/>
          <p:cNvSpPr/>
          <p:nvPr/>
        </p:nvSpPr>
        <p:spPr>
          <a:xfrm>
            <a:off x="3655403" y="1636693"/>
            <a:ext cx="1829024" cy="1791438"/>
          </a:xfrm>
          <a:prstGeom prst="rect">
            <a:avLst/>
          </a:prstGeom>
          <a:solidFill>
            <a:srgbClr val="32145A"/>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Flexible, hybrid deployment and technology options</a:t>
            </a:r>
          </a:p>
          <a:p>
            <a:pPr marL="0" marR="0" lvl="0" indent="0" algn="l" defTabSz="672295"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3" name="CustomShape 5"/>
          <p:cNvSpPr/>
          <p:nvPr/>
        </p:nvSpPr>
        <p:spPr>
          <a:xfrm>
            <a:off x="5485221" y="1636693"/>
            <a:ext cx="1829024" cy="1791438"/>
          </a:xfrm>
          <a:prstGeom prst="rect">
            <a:avLst/>
          </a:prstGeom>
          <a:solidFill>
            <a:srgbClr val="A8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Portability and manageability</a:t>
            </a:r>
          </a:p>
        </p:txBody>
      </p:sp>
      <p:sp>
        <p:nvSpPr>
          <p:cNvPr id="24" name="CustomShape 6"/>
          <p:cNvSpPr/>
          <p:nvPr/>
        </p:nvSpPr>
        <p:spPr>
          <a:xfrm>
            <a:off x="7314774" y="1636693"/>
            <a:ext cx="1829024" cy="1791438"/>
          </a:xfrm>
          <a:prstGeom prst="rect">
            <a:avLst/>
          </a:prstGeom>
          <a:solidFill>
            <a:srgbClr val="7E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Confidence and choice in the enterprise cloud</a:t>
            </a:r>
          </a:p>
        </p:txBody>
      </p:sp>
      <p:sp>
        <p:nvSpPr>
          <p:cNvPr id="25" name="CustomShape 7"/>
          <p:cNvSpPr/>
          <p:nvPr/>
        </p:nvSpPr>
        <p:spPr>
          <a:xfrm>
            <a:off x="0" y="1636693"/>
            <a:ext cx="1834583" cy="1791438"/>
          </a:xfrm>
          <a:prstGeom prst="rect">
            <a:avLst/>
          </a:prstGeom>
          <a:solidFill>
            <a:srgbClr val="8064A2"/>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prstClr val="white"/>
                </a:solidFill>
                <a:effectLst/>
                <a:uLnTx/>
                <a:uFill>
                  <a:solidFill>
                    <a:srgbClr val="FFFFFF"/>
                  </a:solidFill>
                </a:uFill>
                <a:latin typeface="Segoe UI"/>
                <a:sym typeface="Arial"/>
              </a:rPr>
              <a:t>Support and service for hybrid clouds, spanning heterogeneous technologies and architectures</a:t>
            </a:r>
            <a:endParaRPr kumimoji="0" lang="en-US" sz="1200" b="0" i="0" u="none" strike="noStrike" kern="0" cap="none" spc="-1" normalizeH="0" baseline="0" noProof="0" dirty="0">
              <a:ln>
                <a:noFill/>
              </a:ln>
              <a:solidFill>
                <a:prstClr val="white"/>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Tree>
    <p:extLst>
      <p:ext uri="{BB962C8B-B14F-4D97-AF65-F5344CB8AC3E}">
        <p14:creationId xmlns:p14="http://schemas.microsoft.com/office/powerpoint/2010/main" val="585554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additive="repl">
                                        <p:cTn id="7" dur="500"/>
                                        <p:tgtEl>
                                          <p:spTgt spid="24"/>
                                        </p:tgtEl>
                                      </p:cBhvr>
                                    </p:animEffect>
                                  </p:childTnLst>
                                </p:cTn>
                              </p:par>
                              <p:par>
                                <p:cTn id="8" presetID="10" presetClass="entr" fill="hold" nodeType="withEffect">
                                  <p:stCondLst>
                                    <p:cond delay="100"/>
                                  </p:stCondLst>
                                  <p:childTnLst>
                                    <p:set>
                                      <p:cBhvr>
                                        <p:cTn id="9" dur="1" fill="hold">
                                          <p:stCondLst>
                                            <p:cond delay="0"/>
                                          </p:stCondLst>
                                        </p:cTn>
                                        <p:tgtEl>
                                          <p:spTgt spid="23"/>
                                        </p:tgtEl>
                                        <p:attrNameLst>
                                          <p:attrName>style.visibility</p:attrName>
                                        </p:attrNameLst>
                                      </p:cBhvr>
                                      <p:to>
                                        <p:strVal val="visible"/>
                                      </p:to>
                                    </p:set>
                                    <p:animEffect transition="in" filter="fade">
                                      <p:cBhvr additive="repl">
                                        <p:cTn id="10" dur="500"/>
                                        <p:tgtEl>
                                          <p:spTgt spid="23"/>
                                        </p:tgtEl>
                                      </p:cBhvr>
                                    </p:animEffect>
                                  </p:childTnLst>
                                </p:cTn>
                              </p:par>
                              <p:par>
                                <p:cTn id="11" presetID="10" presetClass="entr" fill="hold"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additive="repl">
                                        <p:cTn id="13" dur="500"/>
                                        <p:tgtEl>
                                          <p:spTgt spid="22"/>
                                        </p:tgtEl>
                                      </p:cBhvr>
                                    </p:animEffect>
                                  </p:childTnLst>
                                </p:cTn>
                              </p:par>
                              <p:par>
                                <p:cTn id="14" presetID="10" presetClass="entr" fill="hold" nodeType="withEffect">
                                  <p:stCondLst>
                                    <p:cond delay="300"/>
                                  </p:stCondLst>
                                  <p:childTnLst>
                                    <p:set>
                                      <p:cBhvr>
                                        <p:cTn id="15" dur="1" fill="hold">
                                          <p:stCondLst>
                                            <p:cond delay="0"/>
                                          </p:stCondLst>
                                        </p:cTn>
                                        <p:tgtEl>
                                          <p:spTgt spid="21"/>
                                        </p:tgtEl>
                                        <p:attrNameLst>
                                          <p:attrName>style.visibility</p:attrName>
                                        </p:attrNameLst>
                                      </p:cBhvr>
                                      <p:to>
                                        <p:strVal val="visible"/>
                                      </p:to>
                                    </p:set>
                                    <p:animEffect transition="in" filter="fade">
                                      <p:cBhvr additive="repl">
                                        <p:cTn id="16" dur="500"/>
                                        <p:tgtEl>
                                          <p:spTgt spid="21"/>
                                        </p:tgtEl>
                                      </p:cBhvr>
                                    </p:animEffect>
                                  </p:childTnLst>
                                </p:cTn>
                              </p:par>
                              <p:par>
                                <p:cTn id="17" presetID="10" presetClass="entr" fill="hold" nodeType="withEffect">
                                  <p:stCondLst>
                                    <p:cond delay="400"/>
                                  </p:stCondLst>
                                  <p:childTnLst>
                                    <p:set>
                                      <p:cBhvr>
                                        <p:cTn id="18" dur="1" fill="hold">
                                          <p:stCondLst>
                                            <p:cond delay="0"/>
                                          </p:stCondLst>
                                        </p:cTn>
                                        <p:tgtEl>
                                          <p:spTgt spid="25"/>
                                        </p:tgtEl>
                                        <p:attrNameLst>
                                          <p:attrName>style.visibility</p:attrName>
                                        </p:attrNameLst>
                                      </p:cBhvr>
                                      <p:to>
                                        <p:strVal val="visible"/>
                                      </p:to>
                                    </p:set>
                                    <p:animEffect transition="in" filter="fade">
                                      <p:cBhvr additive="repl">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201961" y="217413"/>
            <a:ext cx="8741730" cy="674436"/>
          </a:xfrm>
          <a:prstGeom prst="rect">
            <a:avLst/>
          </a:prstGeom>
          <a:noFill/>
          <a:ln>
            <a:noFill/>
          </a:ln>
        </p:spPr>
        <p:txBody>
          <a:bodyPr lIns="107456" tIns="67226" rIns="107456" bIns="6722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3529" b="0" i="0" u="none" strike="noStrike" kern="0" cap="none" spc="-74" normalizeH="0" baseline="0" noProof="0" dirty="0">
                <a:ln>
                  <a:noFill/>
                </a:ln>
                <a:solidFill>
                  <a:srgbClr val="505050"/>
                </a:solidFill>
                <a:effectLst/>
                <a:uLnTx/>
                <a:uFill>
                  <a:solidFill>
                    <a:srgbClr val="FFFFFF"/>
                  </a:solidFill>
                </a:uFill>
                <a:latin typeface="Arial"/>
                <a:cs typeface="Arial"/>
                <a:sym typeface="Arial"/>
              </a:rPr>
              <a:t>Strategic partnership between 
Red Hat and Microsoft</a:t>
            </a:r>
            <a:endParaRPr kumimoji="0" lang="en-US" sz="1029" b="0" i="0" u="none" strike="noStrike" kern="0" cap="none" spc="-1" normalizeH="0" baseline="0" noProof="0" dirty="0">
              <a:ln>
                <a:noFill/>
              </a:ln>
              <a:solidFill>
                <a:srgbClr val="505050"/>
              </a:solidFill>
              <a:effectLst/>
              <a:uLnTx/>
              <a:uFill>
                <a:solidFill>
                  <a:srgbClr val="FFFFFF"/>
                </a:solidFill>
              </a:uFill>
              <a:latin typeface="Segoe UI"/>
              <a:cs typeface="Arial"/>
              <a:sym typeface="Arial"/>
            </a:endParaRPr>
          </a:p>
        </p:txBody>
      </p:sp>
      <p:sp>
        <p:nvSpPr>
          <p:cNvPr id="176" name="TextShape 2"/>
          <p:cNvSpPr txBox="1"/>
          <p:nvPr/>
        </p:nvSpPr>
        <p:spPr>
          <a:xfrm>
            <a:off x="8269784" y="4899820"/>
            <a:ext cx="672054" cy="133934"/>
          </a:xfrm>
          <a:prstGeom prst="rect">
            <a:avLst/>
          </a:prstGeom>
          <a:noFill/>
          <a:ln>
            <a:noFill/>
          </a:ln>
        </p:spPr>
        <p:txBody>
          <a:bodyPr lIns="67226" tIns="33612" rIns="67226" bIns="33612" anchor="ctr"/>
          <a:lstStyle/>
          <a:p>
            <a:pPr marL="0" marR="0" lvl="0" indent="0" algn="r" defTabSz="672295" rtl="0" eaLnBrk="1" fontAlgn="auto" latinLnBrk="0" hangingPunct="1">
              <a:lnSpc>
                <a:spcPct val="100000"/>
              </a:lnSpc>
              <a:spcBef>
                <a:spcPts val="0"/>
              </a:spcBef>
              <a:spcAft>
                <a:spcPts val="0"/>
              </a:spcAft>
              <a:buClrTx/>
              <a:buSzTx/>
              <a:buFontTx/>
              <a:buNone/>
              <a:tabLst/>
              <a:defRPr/>
            </a:pPr>
            <a:fld id="{997707CB-3826-4E0C-9455-03CCFB5FCB36}" type="slidenum">
              <a:rPr kumimoji="0" lang="en-US" sz="882" b="0" i="0" u="none" strike="noStrike" kern="0" cap="none" spc="-1" normalizeH="0" baseline="0" noProof="0">
                <a:ln>
                  <a:noFill/>
                </a:ln>
                <a:solidFill>
                  <a:srgbClr val="B8B8B8"/>
                </a:solidFill>
                <a:effectLst/>
                <a:uLnTx/>
                <a:uFill>
                  <a:solidFill>
                    <a:srgbClr val="FFFFFF"/>
                  </a:solidFill>
                </a:uFill>
                <a:latin typeface="Segoe UI"/>
                <a:cs typeface="Arial"/>
                <a:sym typeface="Arial"/>
              </a:rPr>
              <a:pPr marL="0" marR="0" lvl="0" indent="0" algn="r" defTabSz="672295" rtl="0" eaLnBrk="1" fontAlgn="auto" latinLnBrk="0" hangingPunct="1">
                <a:lnSpc>
                  <a:spcPct val="100000"/>
                </a:lnSpc>
                <a:spcBef>
                  <a:spcPts val="0"/>
                </a:spcBef>
                <a:spcAft>
                  <a:spcPts val="0"/>
                </a:spcAft>
                <a:buClrTx/>
                <a:buSzTx/>
                <a:buFontTx/>
                <a:buNone/>
                <a:tabLst/>
                <a:defRPr/>
              </a:pPr>
              <a:t>29</a:t>
            </a:fld>
            <a:endParaRPr kumimoji="0" lang="en-US" sz="882" b="0" i="0" u="none" strike="noStrike" kern="0" cap="none" spc="-1" normalizeH="0" baseline="0" noProof="0" dirty="0">
              <a:ln>
                <a:noFill/>
              </a:ln>
              <a:solidFill>
                <a:srgbClr val="000000"/>
              </a:solidFill>
              <a:effectLst/>
              <a:uLnTx/>
              <a:uFill>
                <a:solidFill>
                  <a:srgbClr val="FFFFFF"/>
                </a:solidFill>
              </a:uFill>
              <a:latin typeface="Times New Roman"/>
              <a:cs typeface="Arial"/>
              <a:sym typeface="Arial"/>
            </a:endParaRPr>
          </a:p>
        </p:txBody>
      </p:sp>
      <p:sp>
        <p:nvSpPr>
          <p:cNvPr id="24" name="CustomShape 3"/>
          <p:cNvSpPr/>
          <p:nvPr/>
        </p:nvSpPr>
        <p:spPr>
          <a:xfrm>
            <a:off x="1835113" y="1636693"/>
            <a:ext cx="1829024" cy="1791438"/>
          </a:xfrm>
          <a:prstGeom prst="rect">
            <a:avLst/>
          </a:prstGeom>
          <a:solidFill>
            <a:srgbClr val="5C2D91"/>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Microsoft .NET integration and availability with Red Hat Enterprise Linux</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 including Atomic Host, and OpenShift 
by Red Hat</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5" name="CustomShape 4"/>
          <p:cNvSpPr/>
          <p:nvPr/>
        </p:nvSpPr>
        <p:spPr>
          <a:xfrm>
            <a:off x="3655403" y="1636693"/>
            <a:ext cx="1829024" cy="1791438"/>
          </a:xfrm>
          <a:prstGeom prst="rect">
            <a:avLst/>
          </a:prstGeom>
          <a:solidFill>
            <a:srgbClr val="32145A"/>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Red Hat products offered and supported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Microsoft Windows supported on Red Hat Enterprise Linux OpenStack</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 Platform and Red Hat Enterprise Virtualization</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6" name="CustomShape 5"/>
          <p:cNvSpPr/>
          <p:nvPr/>
        </p:nvSpPr>
        <p:spPr>
          <a:xfrm>
            <a:off x="5485221" y="1636693"/>
            <a:ext cx="1829024" cy="1791438"/>
          </a:xfrm>
          <a:prstGeom prst="rect">
            <a:avLst/>
          </a:prstGeom>
          <a:solidFill>
            <a:srgbClr val="A8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Management tooling integration for 
open hybrid cloud implementations with Red Hat CloudForms</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7" name="CustomShape 6"/>
          <p:cNvSpPr/>
          <p:nvPr/>
        </p:nvSpPr>
        <p:spPr>
          <a:xfrm>
            <a:off x="7314774" y="1636693"/>
            <a:ext cx="1829024" cy="1791438"/>
          </a:xfrm>
          <a:prstGeom prst="rect">
            <a:avLst/>
          </a:prstGeom>
          <a:solidFill>
            <a:srgbClr val="7E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Microsoft joins the Red Hat Certified Cloud and Service Provider program (CCSP)</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8" name="CustomShape 7"/>
          <p:cNvSpPr/>
          <p:nvPr/>
        </p:nvSpPr>
        <p:spPr>
          <a:xfrm>
            <a:off x="0" y="1636693"/>
            <a:ext cx="1834583" cy="1791438"/>
          </a:xfrm>
          <a:prstGeom prst="rect">
            <a:avLst/>
          </a:prstGeom>
          <a:solidFill>
            <a:srgbClr val="8064A2"/>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Integrated support services for hybrid clouds, including 
Red Hat</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 products in 
on-premise customer environments and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Tree>
    <p:extLst>
      <p:ext uri="{BB962C8B-B14F-4D97-AF65-F5344CB8AC3E}">
        <p14:creationId xmlns:p14="http://schemas.microsoft.com/office/powerpoint/2010/main" val="3298957493"/>
      </p:ext>
    </p:extLst>
  </p:cSld>
  <p:clrMapOvr>
    <a:masterClrMapping/>
  </p:clrMapOvr>
  <p:transition spd="slow">
    <p:wip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additive="repl">
                                        <p:cTn id="7" dur="500"/>
                                        <p:tgtEl>
                                          <p:spTgt spid="175"/>
                                        </p:tgtEl>
                                      </p:cBhvr>
                                    </p:animEffect>
                                  </p:childTnLst>
                                </p:cTn>
                              </p:par>
                              <p:par>
                                <p:cTn id="8" presetID="10" presetClass="entr"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additive="repl">
                                        <p:cTn id="10" dur="500"/>
                                        <p:tgtEl>
                                          <p:spTgt spid="27"/>
                                        </p:tgtEl>
                                      </p:cBhvr>
                                    </p:animEffect>
                                  </p:childTnLst>
                                </p:cTn>
                              </p:par>
                              <p:par>
                                <p:cTn id="11" presetID="10" presetClass="entr" fill="hold" nodeType="withEffect">
                                  <p:stCondLst>
                                    <p:cond delay="100"/>
                                  </p:stCondLst>
                                  <p:childTnLst>
                                    <p:set>
                                      <p:cBhvr>
                                        <p:cTn id="12" dur="1" fill="hold">
                                          <p:stCondLst>
                                            <p:cond delay="0"/>
                                          </p:stCondLst>
                                        </p:cTn>
                                        <p:tgtEl>
                                          <p:spTgt spid="26"/>
                                        </p:tgtEl>
                                        <p:attrNameLst>
                                          <p:attrName>style.visibility</p:attrName>
                                        </p:attrNameLst>
                                      </p:cBhvr>
                                      <p:to>
                                        <p:strVal val="visible"/>
                                      </p:to>
                                    </p:set>
                                    <p:animEffect transition="in" filter="fade">
                                      <p:cBhvr additive="repl">
                                        <p:cTn id="13" dur="500"/>
                                        <p:tgtEl>
                                          <p:spTgt spid="26"/>
                                        </p:tgtEl>
                                      </p:cBhvr>
                                    </p:animEffect>
                                  </p:childTnLst>
                                </p:cTn>
                              </p:par>
                              <p:par>
                                <p:cTn id="14" presetID="10" presetClass="entr" fill="hold" nodeType="withEffect">
                                  <p:stCondLst>
                                    <p:cond delay="200"/>
                                  </p:stCondLst>
                                  <p:childTnLst>
                                    <p:set>
                                      <p:cBhvr>
                                        <p:cTn id="15" dur="1" fill="hold">
                                          <p:stCondLst>
                                            <p:cond delay="0"/>
                                          </p:stCondLst>
                                        </p:cTn>
                                        <p:tgtEl>
                                          <p:spTgt spid="25"/>
                                        </p:tgtEl>
                                        <p:attrNameLst>
                                          <p:attrName>style.visibility</p:attrName>
                                        </p:attrNameLst>
                                      </p:cBhvr>
                                      <p:to>
                                        <p:strVal val="visible"/>
                                      </p:to>
                                    </p:set>
                                    <p:animEffect transition="in" filter="fade">
                                      <p:cBhvr additive="repl">
                                        <p:cTn id="16" dur="500"/>
                                        <p:tgtEl>
                                          <p:spTgt spid="25"/>
                                        </p:tgtEl>
                                      </p:cBhvr>
                                    </p:animEffect>
                                  </p:childTnLst>
                                </p:cTn>
                              </p:par>
                              <p:par>
                                <p:cTn id="17" presetID="10" presetClass="entr" fill="hold" nodeType="withEffect">
                                  <p:stCondLst>
                                    <p:cond delay="300"/>
                                  </p:stCondLst>
                                  <p:childTnLst>
                                    <p:set>
                                      <p:cBhvr>
                                        <p:cTn id="18" dur="1" fill="hold">
                                          <p:stCondLst>
                                            <p:cond delay="0"/>
                                          </p:stCondLst>
                                        </p:cTn>
                                        <p:tgtEl>
                                          <p:spTgt spid="24"/>
                                        </p:tgtEl>
                                        <p:attrNameLst>
                                          <p:attrName>style.visibility</p:attrName>
                                        </p:attrNameLst>
                                      </p:cBhvr>
                                      <p:to>
                                        <p:strVal val="visible"/>
                                      </p:to>
                                    </p:set>
                                    <p:animEffect transition="in" filter="fade">
                                      <p:cBhvr additive="repl">
                                        <p:cTn id="19" dur="500"/>
                                        <p:tgtEl>
                                          <p:spTgt spid="24"/>
                                        </p:tgtEl>
                                      </p:cBhvr>
                                    </p:animEffect>
                                  </p:childTnLst>
                                </p:cTn>
                              </p:par>
                              <p:par>
                                <p:cTn id="20" presetID="10" presetClass="entr" fill="hold" nodeType="withEffect">
                                  <p:stCondLst>
                                    <p:cond delay="400"/>
                                  </p:stCondLst>
                                  <p:childTnLst>
                                    <p:set>
                                      <p:cBhvr>
                                        <p:cTn id="21" dur="1" fill="hold">
                                          <p:stCondLst>
                                            <p:cond delay="0"/>
                                          </p:stCondLst>
                                        </p:cTn>
                                        <p:tgtEl>
                                          <p:spTgt spid="28"/>
                                        </p:tgtEl>
                                        <p:attrNameLst>
                                          <p:attrName>style.visibility</p:attrName>
                                        </p:attrNameLst>
                                      </p:cBhvr>
                                      <p:to>
                                        <p:strVal val="visible"/>
                                      </p:to>
                                    </p:set>
                                    <p:animEffect transition="in" filter="fade">
                                      <p:cBhvr additive="repl">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tretch>
            <a:fillRect/>
          </a:stretch>
        </p:blipFill>
        <p:spPr bwMode="auto">
          <a:xfrm>
            <a:off x="649" y="-8034"/>
            <a:ext cx="9142703" cy="518594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itle 1"/>
          <p:cNvSpPr txBox="1">
            <a:spLocks/>
          </p:cNvSpPr>
          <p:nvPr/>
        </p:nvSpPr>
        <p:spPr>
          <a:xfrm>
            <a:off x="2106099" y="2397550"/>
            <a:ext cx="4931807" cy="348402"/>
          </a:xfrm>
          <a:prstGeom prst="rect">
            <a:avLst/>
          </a:prstGeom>
        </p:spPr>
        <p:txBody>
          <a:bodyPr lIns="68558" tIns="34278" rIns="68558" bIns="34278" anchor="b"/>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685739">
              <a:lnSpc>
                <a:spcPts val="3450"/>
              </a:lnSpc>
              <a:defRPr/>
            </a:pPr>
            <a:r>
              <a:rPr lang="en-US" sz="2100" i="0" kern="900" spc="225" dirty="0">
                <a:gradFill>
                  <a:gsLst>
                    <a:gs pos="0">
                      <a:srgbClr val="B4009E"/>
                    </a:gs>
                    <a:gs pos="100000">
                      <a:srgbClr val="B4009E"/>
                    </a:gs>
                  </a:gsLst>
                </a:gradFill>
                <a:latin typeface="Segoe UI"/>
              </a:rPr>
              <a:t>THE WORLD HAS CHANGED</a:t>
            </a:r>
          </a:p>
        </p:txBody>
      </p:sp>
    </p:spTree>
    <p:extLst>
      <p:ext uri="{BB962C8B-B14F-4D97-AF65-F5344CB8AC3E}">
        <p14:creationId xmlns:p14="http://schemas.microsoft.com/office/powerpoint/2010/main" val="138668615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1664916" y="2609173"/>
            <a:ext cx="6987878" cy="2192447"/>
          </a:xfrm>
          <a:custGeom>
            <a:avLst/>
            <a:gdLst/>
            <a:ahLst/>
            <a:cxnLst/>
            <a:rect l="l" t="t" r="r" b="b"/>
            <a:pathLst>
              <a:path w="2179" h="653">
                <a:moveTo>
                  <a:pt x="2178" y="652"/>
                </a:moveTo>
                <a:cubicBezTo>
                  <a:pt x="1898" y="245"/>
                  <a:pt x="1898" y="245"/>
                  <a:pt x="1898" y="245"/>
                </a:cubicBezTo>
                <a:cubicBezTo>
                  <a:pt x="1870" y="208"/>
                  <a:pt x="1870" y="208"/>
                  <a:pt x="1870" y="208"/>
                </a:cubicBezTo>
                <a:cubicBezTo>
                  <a:pt x="1734" y="103"/>
                  <a:pt x="1734" y="103"/>
                  <a:pt x="1734" y="103"/>
                </a:cubicBezTo>
                <a:cubicBezTo>
                  <a:pt x="1662" y="236"/>
                  <a:pt x="1662" y="236"/>
                  <a:pt x="1662" y="236"/>
                </a:cubicBezTo>
                <a:cubicBezTo>
                  <a:pt x="1662" y="236"/>
                  <a:pt x="1662" y="236"/>
                  <a:pt x="1662" y="236"/>
                </a:cubicBezTo>
                <a:cubicBezTo>
                  <a:pt x="1642" y="246"/>
                  <a:pt x="1642" y="246"/>
                  <a:pt x="1642" y="246"/>
                </a:cubicBezTo>
                <a:cubicBezTo>
                  <a:pt x="1493" y="114"/>
                  <a:pt x="1493" y="114"/>
                  <a:pt x="1493" y="114"/>
                </a:cubicBezTo>
                <a:cubicBezTo>
                  <a:pt x="1340" y="0"/>
                  <a:pt x="1340" y="0"/>
                  <a:pt x="1340" y="0"/>
                </a:cubicBezTo>
                <a:cubicBezTo>
                  <a:pt x="1227" y="119"/>
                  <a:pt x="1227" y="119"/>
                  <a:pt x="1227" y="119"/>
                </a:cubicBezTo>
                <a:cubicBezTo>
                  <a:pt x="1041" y="191"/>
                  <a:pt x="1041" y="191"/>
                  <a:pt x="1041" y="191"/>
                </a:cubicBezTo>
                <a:cubicBezTo>
                  <a:pt x="939" y="119"/>
                  <a:pt x="939" y="119"/>
                  <a:pt x="939" y="119"/>
                </a:cubicBezTo>
                <a:cubicBezTo>
                  <a:pt x="815" y="149"/>
                  <a:pt x="815" y="149"/>
                  <a:pt x="815" y="149"/>
                </a:cubicBezTo>
                <a:cubicBezTo>
                  <a:pt x="653" y="368"/>
                  <a:pt x="653" y="368"/>
                  <a:pt x="653" y="368"/>
                </a:cubicBezTo>
                <a:cubicBezTo>
                  <a:pt x="563" y="348"/>
                  <a:pt x="563" y="348"/>
                  <a:pt x="563" y="348"/>
                </a:cubicBezTo>
                <a:cubicBezTo>
                  <a:pt x="486" y="360"/>
                  <a:pt x="486" y="360"/>
                  <a:pt x="486" y="360"/>
                </a:cubicBezTo>
                <a:cubicBezTo>
                  <a:pt x="396" y="462"/>
                  <a:pt x="396" y="462"/>
                  <a:pt x="396" y="462"/>
                </a:cubicBezTo>
                <a:cubicBezTo>
                  <a:pt x="369" y="405"/>
                  <a:pt x="369" y="405"/>
                  <a:pt x="369" y="405"/>
                </a:cubicBezTo>
                <a:cubicBezTo>
                  <a:pt x="315" y="405"/>
                  <a:pt x="315" y="405"/>
                  <a:pt x="315" y="405"/>
                </a:cubicBezTo>
                <a:cubicBezTo>
                  <a:pt x="315" y="405"/>
                  <a:pt x="283" y="420"/>
                  <a:pt x="240" y="440"/>
                </a:cubicBezTo>
                <a:cubicBezTo>
                  <a:pt x="0" y="652"/>
                  <a:pt x="0" y="652"/>
                  <a:pt x="0" y="652"/>
                </a:cubicBezTo>
                <a:lnTo>
                  <a:pt x="2178" y="652"/>
                </a:lnTo>
              </a:path>
            </a:pathLst>
          </a:custGeom>
          <a:solidFill>
            <a:srgbClr val="E8E8E8"/>
          </a:solidFill>
          <a:ln>
            <a:noFill/>
          </a:ln>
        </p:spPr>
        <p:style>
          <a:lnRef idx="0">
            <a:scrgbClr r="0" g="0" b="0"/>
          </a:lnRef>
          <a:fillRef idx="0">
            <a:scrgbClr r="0" g="0" b="0"/>
          </a:fillRef>
          <a:effectRef idx="0">
            <a:scrgbClr r="0" g="0" b="0"/>
          </a:effectRef>
          <a:fontRef idx="minor"/>
        </p:style>
      </p:sp>
      <p:sp>
        <p:nvSpPr>
          <p:cNvPr id="197" name="CustomShape 2"/>
          <p:cNvSpPr/>
          <p:nvPr/>
        </p:nvSpPr>
        <p:spPr>
          <a:xfrm>
            <a:off x="6174215" y="3402986"/>
            <a:ext cx="1082062" cy="762049"/>
          </a:xfrm>
          <a:custGeom>
            <a:avLst/>
            <a:gdLst/>
            <a:ahLst/>
            <a:cxnLst/>
            <a:rect l="l" t="t" r="r" b="b"/>
            <a:pathLst>
              <a:path w="324" h="228">
                <a:moveTo>
                  <a:pt x="298" y="10"/>
                </a:moveTo>
                <a:cubicBezTo>
                  <a:pt x="298" y="10"/>
                  <a:pt x="279" y="120"/>
                  <a:pt x="140" y="169"/>
                </a:cubicBezTo>
                <a:cubicBezTo>
                  <a:pt x="0" y="218"/>
                  <a:pt x="254" y="227"/>
                  <a:pt x="254" y="227"/>
                </a:cubicBezTo>
                <a:cubicBezTo>
                  <a:pt x="247" y="200"/>
                  <a:pt x="247" y="200"/>
                  <a:pt x="247" y="200"/>
                </a:cubicBezTo>
                <a:cubicBezTo>
                  <a:pt x="247" y="200"/>
                  <a:pt x="323" y="120"/>
                  <a:pt x="318" y="0"/>
                </a:cubicBezTo>
                <a:lnTo>
                  <a:pt x="298" y="10"/>
                </a:lnTo>
              </a:path>
            </a:pathLst>
          </a:custGeom>
          <a:solidFill>
            <a:srgbClr val="D2D2D2"/>
          </a:solidFill>
          <a:ln>
            <a:noFill/>
          </a:ln>
        </p:spPr>
        <p:style>
          <a:lnRef idx="0">
            <a:scrgbClr r="0" g="0" b="0"/>
          </a:lnRef>
          <a:fillRef idx="0">
            <a:scrgbClr r="0" g="0" b="0"/>
          </a:fillRef>
          <a:effectRef idx="0">
            <a:scrgbClr r="0" g="0" b="0"/>
          </a:effectRef>
          <a:fontRef idx="minor"/>
        </p:style>
      </p:sp>
      <p:sp>
        <p:nvSpPr>
          <p:cNvPr id="198" name="CustomShape 3"/>
          <p:cNvSpPr/>
          <p:nvPr/>
        </p:nvSpPr>
        <p:spPr>
          <a:xfrm>
            <a:off x="4767640" y="3433426"/>
            <a:ext cx="240605" cy="728169"/>
          </a:xfrm>
          <a:custGeom>
            <a:avLst/>
            <a:gdLst/>
            <a:ahLst/>
            <a:cxnLst/>
            <a:rect l="l" t="t" r="r" b="b"/>
            <a:pathLst>
              <a:path w="144" h="432">
                <a:moveTo>
                  <a:pt x="80" y="0"/>
                </a:moveTo>
                <a:lnTo>
                  <a:pt x="0" y="431"/>
                </a:lnTo>
                <a:lnTo>
                  <a:pt x="143" y="431"/>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199" name="CustomShape 4"/>
          <p:cNvSpPr/>
          <p:nvPr/>
        </p:nvSpPr>
        <p:spPr>
          <a:xfrm>
            <a:off x="4969070" y="3600976"/>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0" name="CustomShape 5"/>
          <p:cNvSpPr/>
          <p:nvPr/>
        </p:nvSpPr>
        <p:spPr>
          <a:xfrm>
            <a:off x="7435474" y="3548566"/>
            <a:ext cx="240605" cy="728169"/>
          </a:xfrm>
          <a:custGeom>
            <a:avLst/>
            <a:gdLst/>
            <a:ahLst/>
            <a:cxnLst/>
            <a:rect l="l" t="t" r="r" b="b"/>
            <a:pathLst>
              <a:path w="144" h="432">
                <a:moveTo>
                  <a:pt x="80" y="0"/>
                </a:moveTo>
                <a:lnTo>
                  <a:pt x="0" y="431"/>
                </a:lnTo>
                <a:lnTo>
                  <a:pt x="143" y="431"/>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201" name="CustomShape 6"/>
          <p:cNvSpPr/>
          <p:nvPr/>
        </p:nvSpPr>
        <p:spPr>
          <a:xfrm>
            <a:off x="7636905" y="3716117"/>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2" name="CustomShape 7"/>
          <p:cNvSpPr/>
          <p:nvPr/>
        </p:nvSpPr>
        <p:spPr>
          <a:xfrm>
            <a:off x="2641630" y="4247619"/>
            <a:ext cx="2666511" cy="554001"/>
          </a:xfrm>
          <a:custGeom>
            <a:avLst/>
            <a:gdLst/>
            <a:ahLst/>
            <a:cxnLst/>
            <a:rect l="l" t="t" r="r" b="b"/>
            <a:pathLst>
              <a:path w="796" h="166">
                <a:moveTo>
                  <a:pt x="491" y="8"/>
                </a:moveTo>
                <a:cubicBezTo>
                  <a:pt x="488" y="7"/>
                  <a:pt x="486" y="7"/>
                  <a:pt x="483" y="7"/>
                </a:cubicBezTo>
                <a:cubicBezTo>
                  <a:pt x="476" y="6"/>
                  <a:pt x="468" y="5"/>
                  <a:pt x="461" y="4"/>
                </a:cubicBezTo>
                <a:cubicBezTo>
                  <a:pt x="446" y="2"/>
                  <a:pt x="432" y="1"/>
                  <a:pt x="417" y="1"/>
                </a:cubicBezTo>
                <a:cubicBezTo>
                  <a:pt x="409" y="0"/>
                  <a:pt x="401" y="0"/>
                  <a:pt x="393" y="0"/>
                </a:cubicBezTo>
                <a:cubicBezTo>
                  <a:pt x="251" y="1"/>
                  <a:pt x="109" y="56"/>
                  <a:pt x="0" y="165"/>
                </a:cubicBezTo>
                <a:cubicBezTo>
                  <a:pt x="282" y="165"/>
                  <a:pt x="282" y="165"/>
                  <a:pt x="282" y="165"/>
                </a:cubicBezTo>
                <a:cubicBezTo>
                  <a:pt x="795" y="165"/>
                  <a:pt x="795" y="165"/>
                  <a:pt x="795" y="165"/>
                </a:cubicBezTo>
                <a:cubicBezTo>
                  <a:pt x="709" y="79"/>
                  <a:pt x="602" y="27"/>
                  <a:pt x="491" y="8"/>
                </a:cubicBezTo>
              </a:path>
            </a:pathLst>
          </a:custGeom>
          <a:solidFill>
            <a:srgbClr val="79A500"/>
          </a:solidFill>
          <a:ln>
            <a:noFill/>
          </a:ln>
        </p:spPr>
        <p:style>
          <a:lnRef idx="0">
            <a:scrgbClr r="0" g="0" b="0"/>
          </a:lnRef>
          <a:fillRef idx="0">
            <a:scrgbClr r="0" g="0" b="0"/>
          </a:fillRef>
          <a:effectRef idx="0">
            <a:scrgbClr r="0" g="0" b="0"/>
          </a:effectRef>
          <a:fontRef idx="minor"/>
        </p:style>
      </p:sp>
      <p:sp>
        <p:nvSpPr>
          <p:cNvPr id="203" name="CustomShape 8"/>
          <p:cNvSpPr/>
          <p:nvPr/>
        </p:nvSpPr>
        <p:spPr>
          <a:xfrm>
            <a:off x="6177655" y="4220620"/>
            <a:ext cx="2793299" cy="581000"/>
          </a:xfrm>
          <a:custGeom>
            <a:avLst/>
            <a:gdLst/>
            <a:ahLst/>
            <a:cxnLst/>
            <a:rect l="l" t="t" r="r" b="b"/>
            <a:pathLst>
              <a:path w="834" h="174">
                <a:moveTo>
                  <a:pt x="515" y="8"/>
                </a:moveTo>
                <a:cubicBezTo>
                  <a:pt x="512" y="8"/>
                  <a:pt x="509" y="7"/>
                  <a:pt x="506" y="7"/>
                </a:cubicBezTo>
                <a:cubicBezTo>
                  <a:pt x="498" y="6"/>
                  <a:pt x="491" y="5"/>
                  <a:pt x="483" y="4"/>
                </a:cubicBezTo>
                <a:cubicBezTo>
                  <a:pt x="468" y="2"/>
                  <a:pt x="452" y="1"/>
                  <a:pt x="437" y="1"/>
                </a:cubicBezTo>
                <a:cubicBezTo>
                  <a:pt x="428" y="0"/>
                  <a:pt x="420" y="0"/>
                  <a:pt x="411" y="0"/>
                </a:cubicBezTo>
                <a:cubicBezTo>
                  <a:pt x="262" y="2"/>
                  <a:pt x="114" y="59"/>
                  <a:pt x="0" y="173"/>
                </a:cubicBezTo>
                <a:cubicBezTo>
                  <a:pt x="295" y="173"/>
                  <a:pt x="295" y="173"/>
                  <a:pt x="295" y="173"/>
                </a:cubicBezTo>
                <a:cubicBezTo>
                  <a:pt x="833" y="173"/>
                  <a:pt x="833" y="173"/>
                  <a:pt x="833" y="173"/>
                </a:cubicBezTo>
                <a:cubicBezTo>
                  <a:pt x="743" y="83"/>
                  <a:pt x="631" y="28"/>
                  <a:pt x="515" y="8"/>
                </a:cubicBezTo>
              </a:path>
            </a:pathLst>
          </a:custGeom>
          <a:solidFill>
            <a:srgbClr val="79A500"/>
          </a:solidFill>
          <a:ln>
            <a:noFill/>
          </a:ln>
        </p:spPr>
        <p:style>
          <a:lnRef idx="0">
            <a:scrgbClr r="0" g="0" b="0"/>
          </a:lnRef>
          <a:fillRef idx="0">
            <a:scrgbClr r="0" g="0" b="0"/>
          </a:fillRef>
          <a:effectRef idx="0">
            <a:scrgbClr r="0" g="0" b="0"/>
          </a:effectRef>
          <a:fontRef idx="minor"/>
        </p:style>
      </p:sp>
      <p:sp>
        <p:nvSpPr>
          <p:cNvPr id="204" name="CustomShape 9"/>
          <p:cNvSpPr/>
          <p:nvPr/>
        </p:nvSpPr>
        <p:spPr>
          <a:xfrm>
            <a:off x="3862128" y="3907489"/>
            <a:ext cx="4296486" cy="894131"/>
          </a:xfrm>
          <a:custGeom>
            <a:avLst/>
            <a:gdLst/>
            <a:ahLst/>
            <a:cxnLst/>
            <a:rect l="l" t="t" r="r" b="b"/>
            <a:pathLst>
              <a:path w="1282" h="267">
                <a:moveTo>
                  <a:pt x="792" y="13"/>
                </a:moveTo>
                <a:cubicBezTo>
                  <a:pt x="787" y="12"/>
                  <a:pt x="782" y="11"/>
                  <a:pt x="778" y="11"/>
                </a:cubicBezTo>
                <a:cubicBezTo>
                  <a:pt x="766" y="9"/>
                  <a:pt x="754" y="7"/>
                  <a:pt x="743" y="6"/>
                </a:cubicBezTo>
                <a:cubicBezTo>
                  <a:pt x="719" y="3"/>
                  <a:pt x="695" y="2"/>
                  <a:pt x="672" y="1"/>
                </a:cubicBezTo>
                <a:cubicBezTo>
                  <a:pt x="658" y="0"/>
                  <a:pt x="646" y="0"/>
                  <a:pt x="633" y="0"/>
                </a:cubicBezTo>
                <a:cubicBezTo>
                  <a:pt x="403" y="2"/>
                  <a:pt x="175" y="90"/>
                  <a:pt x="0" y="266"/>
                </a:cubicBezTo>
                <a:cubicBezTo>
                  <a:pt x="453" y="266"/>
                  <a:pt x="453" y="266"/>
                  <a:pt x="453" y="266"/>
                </a:cubicBezTo>
                <a:cubicBezTo>
                  <a:pt x="1281" y="266"/>
                  <a:pt x="1281" y="266"/>
                  <a:pt x="1281" y="266"/>
                </a:cubicBezTo>
                <a:cubicBezTo>
                  <a:pt x="1142" y="127"/>
                  <a:pt x="971" y="43"/>
                  <a:pt x="792" y="13"/>
                </a:cubicBezTo>
              </a:path>
            </a:pathLst>
          </a:custGeom>
          <a:solidFill>
            <a:srgbClr val="7FBA00"/>
          </a:solidFill>
          <a:ln>
            <a:noFill/>
          </a:ln>
        </p:spPr>
        <p:style>
          <a:lnRef idx="0">
            <a:scrgbClr r="0" g="0" b="0"/>
          </a:lnRef>
          <a:fillRef idx="0">
            <a:scrgbClr r="0" g="0" b="0"/>
          </a:fillRef>
          <a:effectRef idx="0">
            <a:scrgbClr r="0" g="0" b="0"/>
          </a:effectRef>
          <a:fontRef idx="minor"/>
        </p:style>
      </p:sp>
      <p:sp>
        <p:nvSpPr>
          <p:cNvPr id="205" name="CustomShape 10"/>
          <p:cNvSpPr/>
          <p:nvPr/>
        </p:nvSpPr>
        <p:spPr>
          <a:xfrm>
            <a:off x="3667313" y="3793936"/>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6" name="CustomShape 11"/>
          <p:cNvSpPr/>
          <p:nvPr/>
        </p:nvSpPr>
        <p:spPr>
          <a:xfrm>
            <a:off x="4677909" y="3910930"/>
            <a:ext cx="1528863" cy="890690"/>
          </a:xfrm>
          <a:custGeom>
            <a:avLst/>
            <a:gdLst/>
            <a:ahLst/>
            <a:cxnLst/>
            <a:rect l="l" t="t" r="r" b="b"/>
            <a:pathLst>
              <a:path w="457" h="266">
                <a:moveTo>
                  <a:pt x="456" y="0"/>
                </a:moveTo>
                <a:cubicBezTo>
                  <a:pt x="454" y="0"/>
                  <a:pt x="451" y="0"/>
                  <a:pt x="449" y="0"/>
                </a:cubicBezTo>
                <a:cubicBezTo>
                  <a:pt x="177" y="51"/>
                  <a:pt x="0" y="265"/>
                  <a:pt x="0" y="265"/>
                </a:cubicBezTo>
                <a:cubicBezTo>
                  <a:pt x="85" y="265"/>
                  <a:pt x="85" y="265"/>
                  <a:pt x="85" y="265"/>
                </a:cubicBezTo>
                <a:cubicBezTo>
                  <a:pt x="85" y="265"/>
                  <a:pt x="252" y="60"/>
                  <a:pt x="456" y="0"/>
                </a:cubicBezTo>
              </a:path>
            </a:pathLst>
          </a:custGeom>
          <a:solidFill>
            <a:srgbClr val="E8E8E8"/>
          </a:solidFill>
          <a:ln>
            <a:noFill/>
          </a:ln>
        </p:spPr>
        <p:style>
          <a:lnRef idx="0">
            <a:scrgbClr r="0" g="0" b="0"/>
          </a:lnRef>
          <a:fillRef idx="0">
            <a:scrgbClr r="0" g="0" b="0"/>
          </a:fillRef>
          <a:effectRef idx="0">
            <a:scrgbClr r="0" g="0" b="0"/>
          </a:effectRef>
          <a:fontRef idx="minor"/>
        </p:style>
      </p:sp>
      <p:sp>
        <p:nvSpPr>
          <p:cNvPr id="207" name="CustomShape 12"/>
          <p:cNvSpPr/>
          <p:nvPr/>
        </p:nvSpPr>
        <p:spPr>
          <a:xfrm>
            <a:off x="6358705" y="4012307"/>
            <a:ext cx="504768" cy="789048"/>
          </a:xfrm>
          <a:custGeom>
            <a:avLst/>
            <a:gdLst/>
            <a:ahLst/>
            <a:cxnLst/>
            <a:rect l="l" t="t" r="r" b="b"/>
            <a:pathLst>
              <a:path w="152" h="236">
                <a:moveTo>
                  <a:pt x="151" y="4"/>
                </a:moveTo>
                <a:cubicBezTo>
                  <a:pt x="146" y="3"/>
                  <a:pt x="140" y="1"/>
                  <a:pt x="135" y="0"/>
                </a:cubicBezTo>
                <a:cubicBezTo>
                  <a:pt x="128" y="5"/>
                  <a:pt x="0" y="107"/>
                  <a:pt x="20" y="235"/>
                </a:cubicBezTo>
                <a:cubicBezTo>
                  <a:pt x="55" y="235"/>
                  <a:pt x="55" y="235"/>
                  <a:pt x="55" y="235"/>
                </a:cubicBezTo>
                <a:cubicBezTo>
                  <a:pt x="29" y="103"/>
                  <a:pt x="151" y="4"/>
                  <a:pt x="151" y="4"/>
                </a:cubicBezTo>
              </a:path>
            </a:pathLst>
          </a:custGeom>
          <a:solidFill>
            <a:srgbClr val="E8E8E8"/>
          </a:solidFill>
          <a:ln>
            <a:noFill/>
          </a:ln>
        </p:spPr>
        <p:style>
          <a:lnRef idx="0">
            <a:scrgbClr r="0" g="0" b="0"/>
          </a:lnRef>
          <a:fillRef idx="0">
            <a:scrgbClr r="0" g="0" b="0"/>
          </a:fillRef>
          <a:effectRef idx="0">
            <a:scrgbClr r="0" g="0" b="0"/>
          </a:effectRef>
          <a:fontRef idx="minor"/>
        </p:style>
      </p:sp>
      <p:sp>
        <p:nvSpPr>
          <p:cNvPr id="208" name="CustomShape 13"/>
          <p:cNvSpPr/>
          <p:nvPr/>
        </p:nvSpPr>
        <p:spPr>
          <a:xfrm>
            <a:off x="4962188" y="3910930"/>
            <a:ext cx="1848876" cy="890690"/>
          </a:xfrm>
          <a:custGeom>
            <a:avLst/>
            <a:gdLst/>
            <a:ahLst/>
            <a:cxnLst/>
            <a:rect l="l" t="t" r="r" b="b"/>
            <a:pathLst>
              <a:path w="552" h="266">
                <a:moveTo>
                  <a:pt x="551" y="30"/>
                </a:moveTo>
                <a:cubicBezTo>
                  <a:pt x="492" y="14"/>
                  <a:pt x="432" y="4"/>
                  <a:pt x="371" y="0"/>
                </a:cubicBezTo>
                <a:cubicBezTo>
                  <a:pt x="167" y="60"/>
                  <a:pt x="0" y="265"/>
                  <a:pt x="0" y="265"/>
                </a:cubicBezTo>
                <a:cubicBezTo>
                  <a:pt x="436" y="265"/>
                  <a:pt x="436" y="265"/>
                  <a:pt x="436" y="265"/>
                </a:cubicBezTo>
                <a:cubicBezTo>
                  <a:pt x="416" y="137"/>
                  <a:pt x="544" y="35"/>
                  <a:pt x="551" y="30"/>
                </a:cubicBezTo>
              </a:path>
            </a:pathLst>
          </a:custGeom>
          <a:solidFill>
            <a:srgbClr val="969696"/>
          </a:solidFill>
          <a:ln>
            <a:noFill/>
          </a:ln>
        </p:spPr>
        <p:style>
          <a:lnRef idx="0">
            <a:scrgbClr r="0" g="0" b="0"/>
          </a:lnRef>
          <a:fillRef idx="0">
            <a:scrgbClr r="0" g="0" b="0"/>
          </a:fillRef>
          <a:effectRef idx="0">
            <a:scrgbClr r="0" g="0" b="0"/>
          </a:effectRef>
          <a:fontRef idx="minor"/>
        </p:style>
      </p:sp>
      <p:sp>
        <p:nvSpPr>
          <p:cNvPr id="211" name="CustomShape 16"/>
          <p:cNvSpPr/>
          <p:nvPr/>
        </p:nvSpPr>
        <p:spPr>
          <a:xfrm>
            <a:off x="2428288" y="3651796"/>
            <a:ext cx="430390" cy="437007"/>
          </a:xfrm>
          <a:custGeom>
            <a:avLst/>
            <a:gdLst/>
            <a:ahLst/>
            <a:cxnLst/>
            <a:rect l="l" t="t" r="r" b="b"/>
            <a:pathLst>
              <a:path w="130" h="131">
                <a:moveTo>
                  <a:pt x="129" y="95"/>
                </a:moveTo>
                <a:cubicBezTo>
                  <a:pt x="84" y="0"/>
                  <a:pt x="84" y="0"/>
                  <a:pt x="84" y="0"/>
                </a:cubicBezTo>
                <a:cubicBezTo>
                  <a:pt x="0" y="130"/>
                  <a:pt x="0" y="130"/>
                  <a:pt x="0" y="130"/>
                </a:cubicBezTo>
                <a:cubicBezTo>
                  <a:pt x="43" y="110"/>
                  <a:pt x="75" y="95"/>
                  <a:pt x="75" y="95"/>
                </a:cubicBezTo>
                <a:lnTo>
                  <a:pt x="129" y="95"/>
                </a:lnTo>
              </a:path>
            </a:pathLst>
          </a:custGeom>
          <a:solidFill>
            <a:srgbClr val="CEE8F4"/>
          </a:solidFill>
          <a:ln>
            <a:noFill/>
          </a:ln>
        </p:spPr>
        <p:style>
          <a:lnRef idx="0">
            <a:scrgbClr r="0" g="0" b="0"/>
          </a:lnRef>
          <a:fillRef idx="0">
            <a:scrgbClr r="0" g="0" b="0"/>
          </a:fillRef>
          <a:effectRef idx="0">
            <a:scrgbClr r="0" g="0" b="0"/>
          </a:effectRef>
          <a:fontRef idx="minor"/>
        </p:style>
      </p:sp>
      <p:sp>
        <p:nvSpPr>
          <p:cNvPr id="214" name="CustomShape 19"/>
          <p:cNvSpPr/>
          <p:nvPr/>
        </p:nvSpPr>
        <p:spPr>
          <a:xfrm>
            <a:off x="1754911" y="2585087"/>
            <a:ext cx="7306303" cy="2341469"/>
          </a:xfrm>
          <a:prstGeom prst="rect">
            <a:avLst/>
          </a:prstGeom>
          <a:noFill/>
          <a:ln>
            <a:noFill/>
          </a:ln>
        </p:spPr>
        <p:style>
          <a:lnRef idx="0">
            <a:scrgbClr r="0" g="0" b="0"/>
          </a:lnRef>
          <a:fillRef idx="0">
            <a:scrgbClr r="0" g="0" b="0"/>
          </a:fillRef>
          <a:effectRef idx="0">
            <a:scrgbClr r="0" g="0" b="0"/>
          </a:effectRef>
          <a:fontRef idx="minor"/>
        </p:style>
      </p:sp>
      <p:sp>
        <p:nvSpPr>
          <p:cNvPr id="215" name="TextShape 20"/>
          <p:cNvSpPr txBox="1"/>
          <p:nvPr/>
        </p:nvSpPr>
        <p:spPr>
          <a:xfrm>
            <a:off x="201961" y="217413"/>
            <a:ext cx="8741730" cy="674436"/>
          </a:xfrm>
          <a:prstGeom prst="rect">
            <a:avLst/>
          </a:prstGeom>
          <a:noFill/>
          <a:ln>
            <a:noFill/>
          </a:ln>
        </p:spPr>
        <p:txBody>
          <a:bodyPr lIns="107456" tIns="67226" rIns="107456" bIns="6722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3529" b="0" i="0" u="none" strike="noStrike" kern="0" cap="none" spc="-74" normalizeH="0" baseline="0" noProof="0" dirty="0">
                <a:ln>
                  <a:noFill/>
                </a:ln>
                <a:solidFill>
                  <a:srgbClr val="505050"/>
                </a:solidFill>
                <a:effectLst/>
                <a:uLnTx/>
                <a:uFill>
                  <a:solidFill>
                    <a:srgbClr val="FFFFFF"/>
                  </a:solidFill>
                </a:uFill>
                <a:latin typeface="Arial"/>
                <a:cs typeface="Arial"/>
                <a:sym typeface="Arial"/>
              </a:rPr>
              <a:t>Delivering the hybrid cloud</a:t>
            </a:r>
            <a:endParaRPr kumimoji="0" lang="en-US" sz="1029" b="0" i="0" u="none" strike="noStrike" kern="0" cap="none" spc="-1" normalizeH="0" baseline="0" noProof="0" dirty="0">
              <a:ln>
                <a:noFill/>
              </a:ln>
              <a:solidFill>
                <a:srgbClr val="505050"/>
              </a:solidFill>
              <a:effectLst/>
              <a:uLnTx/>
              <a:uFill>
                <a:solidFill>
                  <a:srgbClr val="FFFFFF"/>
                </a:solidFill>
              </a:uFill>
              <a:latin typeface="Arial"/>
              <a:cs typeface="Arial"/>
              <a:sym typeface="Arial"/>
            </a:endParaRPr>
          </a:p>
        </p:txBody>
      </p:sp>
      <p:sp>
        <p:nvSpPr>
          <p:cNvPr id="216" name="TextShape 21"/>
          <p:cNvSpPr txBox="1"/>
          <p:nvPr/>
        </p:nvSpPr>
        <p:spPr>
          <a:xfrm>
            <a:off x="8269784" y="4899820"/>
            <a:ext cx="672054" cy="133934"/>
          </a:xfrm>
          <a:prstGeom prst="rect">
            <a:avLst/>
          </a:prstGeom>
          <a:noFill/>
          <a:ln>
            <a:noFill/>
          </a:ln>
        </p:spPr>
        <p:txBody>
          <a:bodyPr lIns="67226" tIns="33612" rIns="67226" bIns="33612" anchor="ctr"/>
          <a:lstStyle/>
          <a:p>
            <a:pPr marL="0" marR="0" lvl="0" indent="0" algn="r" defTabSz="672295" rtl="0" eaLnBrk="1" fontAlgn="auto" latinLnBrk="0" hangingPunct="1">
              <a:lnSpc>
                <a:spcPct val="100000"/>
              </a:lnSpc>
              <a:spcBef>
                <a:spcPts val="0"/>
              </a:spcBef>
              <a:spcAft>
                <a:spcPts val="0"/>
              </a:spcAft>
              <a:buClrTx/>
              <a:buSzTx/>
              <a:buFontTx/>
              <a:buNone/>
              <a:tabLst/>
              <a:defRPr/>
            </a:pPr>
            <a:fld id="{7244E5AA-155B-45F3-B35B-BB9287C26734}" type="slidenum">
              <a:rPr kumimoji="0" lang="en-US" sz="882" b="0" i="0" u="none" strike="noStrike" kern="0" cap="none" spc="-1" normalizeH="0" baseline="0" noProof="0">
                <a:ln>
                  <a:noFill/>
                </a:ln>
                <a:solidFill>
                  <a:srgbClr val="B8B8B8"/>
                </a:solidFill>
                <a:effectLst/>
                <a:uLnTx/>
                <a:uFill>
                  <a:solidFill>
                    <a:srgbClr val="FFFFFF"/>
                  </a:solidFill>
                </a:uFill>
                <a:latin typeface="Arial"/>
                <a:cs typeface="Arial"/>
                <a:sym typeface="Arial"/>
              </a:rPr>
              <a:pPr marL="0" marR="0" lvl="0" indent="0" algn="r" defTabSz="672295" rtl="0" eaLnBrk="1" fontAlgn="auto" latinLnBrk="0" hangingPunct="1">
                <a:lnSpc>
                  <a:spcPct val="100000"/>
                </a:lnSpc>
                <a:spcBef>
                  <a:spcPts val="0"/>
                </a:spcBef>
                <a:spcAft>
                  <a:spcPts val="0"/>
                </a:spcAft>
                <a:buClrTx/>
                <a:buSzTx/>
                <a:buFontTx/>
                <a:buNone/>
                <a:tabLst/>
                <a:defRPr/>
              </a:pPr>
              <a:t>30</a:t>
            </a:fld>
            <a:endParaRPr kumimoji="0" lang="en-US" sz="882" b="0" i="0" u="none" strike="noStrike" kern="0" cap="none" spc="-1" normalizeH="0" baseline="0" noProof="0" dirty="0">
              <a:ln>
                <a:noFill/>
              </a:ln>
              <a:solidFill>
                <a:srgbClr val="000000"/>
              </a:solidFill>
              <a:effectLst/>
              <a:uLnTx/>
              <a:uFill>
                <a:solidFill>
                  <a:srgbClr val="FFFFFF"/>
                </a:solidFill>
              </a:uFill>
              <a:latin typeface="Times New Roman"/>
              <a:cs typeface="Arial"/>
              <a:sym typeface="Arial"/>
            </a:endParaRPr>
          </a:p>
        </p:txBody>
      </p:sp>
      <p:sp>
        <p:nvSpPr>
          <p:cNvPr id="217" name="CustomShape 22"/>
          <p:cNvSpPr/>
          <p:nvPr/>
        </p:nvSpPr>
        <p:spPr>
          <a:xfrm>
            <a:off x="3462442" y="3736762"/>
            <a:ext cx="244046" cy="730022"/>
          </a:xfrm>
          <a:custGeom>
            <a:avLst/>
            <a:gdLst/>
            <a:ahLst/>
            <a:cxnLst/>
            <a:rect l="l" t="t" r="r" b="b"/>
            <a:pathLst>
              <a:path w="146" h="433">
                <a:moveTo>
                  <a:pt x="80" y="0"/>
                </a:moveTo>
                <a:lnTo>
                  <a:pt x="0" y="432"/>
                </a:lnTo>
                <a:lnTo>
                  <a:pt x="145" y="432"/>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50" name="CustomShape 23"/>
          <p:cNvSpPr/>
          <p:nvPr/>
        </p:nvSpPr>
        <p:spPr>
          <a:xfrm>
            <a:off x="1835113" y="1636693"/>
            <a:ext cx="1829024" cy="1791438"/>
          </a:xfrm>
          <a:prstGeom prst="rect">
            <a:avLst/>
          </a:prstGeom>
          <a:solidFill>
            <a:srgbClr val="5C2D91"/>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.NET integration and availability with Red Hat Enterprise Linux</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including Atomic Host, and OpenShift 
by Red Hat</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1" name="CustomShape 24"/>
          <p:cNvSpPr/>
          <p:nvPr/>
        </p:nvSpPr>
        <p:spPr>
          <a:xfrm>
            <a:off x="3655403" y="1636693"/>
            <a:ext cx="1829024" cy="1791438"/>
          </a:xfrm>
          <a:prstGeom prst="rect">
            <a:avLst/>
          </a:prstGeom>
          <a:solidFill>
            <a:srgbClr val="32145A"/>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Red Hat products offered and supported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Windows supported on Red Hat Enterprise Linux OpenStack</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Platform and Red Hat Enterprise Virtualization</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2" name="CustomShape 25"/>
          <p:cNvSpPr/>
          <p:nvPr/>
        </p:nvSpPr>
        <p:spPr>
          <a:xfrm>
            <a:off x="5485221" y="1636693"/>
            <a:ext cx="1829024" cy="1791438"/>
          </a:xfrm>
          <a:prstGeom prst="rect">
            <a:avLst/>
          </a:prstGeom>
          <a:solidFill>
            <a:srgbClr val="A8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Management tooling integration for 
open hybrid cloud implementations with Red Hat CloudForms</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3" name="CustomShape 26"/>
          <p:cNvSpPr/>
          <p:nvPr/>
        </p:nvSpPr>
        <p:spPr>
          <a:xfrm>
            <a:off x="7314774" y="1636693"/>
            <a:ext cx="1829024" cy="1791438"/>
          </a:xfrm>
          <a:prstGeom prst="rect">
            <a:avLst/>
          </a:prstGeom>
          <a:solidFill>
            <a:srgbClr val="7E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joins the Red Hat Certified Cloud and Service Provider program (CCSP)</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0" name="CustomShape 27"/>
          <p:cNvSpPr/>
          <p:nvPr/>
        </p:nvSpPr>
        <p:spPr>
          <a:xfrm>
            <a:off x="0" y="1636693"/>
            <a:ext cx="1834583" cy="1791438"/>
          </a:xfrm>
          <a:prstGeom prst="rect">
            <a:avLst/>
          </a:prstGeom>
          <a:solidFill>
            <a:srgbClr val="8064A2"/>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Integrated support services for hybrid clouds, including 
Red Hat</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products in 
on-premises customer environments and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1" name="CustomShape 28"/>
          <p:cNvSpPr/>
          <p:nvPr/>
        </p:nvSpPr>
        <p:spPr>
          <a:xfrm>
            <a:off x="174962" y="9635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2" name="CustomShape 29"/>
          <p:cNvSpPr/>
          <p:nvPr/>
        </p:nvSpPr>
        <p:spPr>
          <a:xfrm>
            <a:off x="3854186" y="963581"/>
            <a:ext cx="1307316" cy="782166"/>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3" name="CustomShape 30"/>
          <p:cNvSpPr/>
          <p:nvPr/>
        </p:nvSpPr>
        <p:spPr>
          <a:xfrm>
            <a:off x="7560408" y="9635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4" name="CustomShape 31"/>
          <p:cNvSpPr/>
          <p:nvPr/>
        </p:nvSpPr>
        <p:spPr>
          <a:xfrm>
            <a:off x="5711797" y="972845"/>
            <a:ext cx="1307316" cy="782166"/>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Tree>
    <p:extLst>
      <p:ext uri="{BB962C8B-B14F-4D97-AF65-F5344CB8AC3E}">
        <p14:creationId xmlns:p14="http://schemas.microsoft.com/office/powerpoint/2010/main" val="3917652392"/>
      </p:ext>
    </p:extLst>
  </p:cSld>
  <p:clrMapOvr>
    <a:masterClrMapping/>
  </p:clrMapOvr>
  <p:transition spd="slow">
    <p:wip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669" y="921902"/>
            <a:ext cx="8122085" cy="1346516"/>
          </a:xfrm>
        </p:spPr>
        <p:txBody>
          <a:bodyPr/>
          <a:lstStyle/>
          <a:p>
            <a:pPr marL="252062" lvl="1" indent="0">
              <a:lnSpc>
                <a:spcPct val="70000"/>
              </a:lnSpc>
              <a:spcBef>
                <a:spcPts val="0"/>
              </a:spcBef>
              <a:spcAft>
                <a:spcPts val="441"/>
              </a:spcAft>
              <a:buNone/>
            </a:pPr>
            <a:endParaRPr lang="en-US" sz="1324" dirty="0"/>
          </a:p>
          <a:p>
            <a:pPr marL="252062" lvl="1" indent="0">
              <a:spcBef>
                <a:spcPts val="0"/>
              </a:spcBef>
              <a:spcAft>
                <a:spcPts val="441"/>
              </a:spcAft>
              <a:buNone/>
            </a:pPr>
            <a:r>
              <a:rPr lang="en-US" sz="1324" dirty="0"/>
              <a:t>Modern IT infrastructures need the </a:t>
            </a:r>
            <a:r>
              <a:rPr lang="en-US" b="1" dirty="0"/>
              <a:t>flexibility</a:t>
            </a:r>
            <a:r>
              <a:rPr lang="en-US" sz="1324" dirty="0"/>
              <a:t> to respond to rapidly changing business demands and technology landscapes, while at the same time must be </a:t>
            </a:r>
            <a:r>
              <a:rPr lang="en-US" b="1" dirty="0"/>
              <a:t>secure</a:t>
            </a:r>
            <a:r>
              <a:rPr lang="en-US" sz="1471" dirty="0"/>
              <a:t>, </a:t>
            </a:r>
            <a:r>
              <a:rPr lang="en-US" b="1" dirty="0"/>
              <a:t>reliable</a:t>
            </a:r>
            <a:r>
              <a:rPr lang="en-US" sz="1324" dirty="0"/>
              <a:t>, and </a:t>
            </a:r>
            <a:r>
              <a:rPr lang="en-US" b="1" dirty="0"/>
              <a:t>manageable</a:t>
            </a:r>
            <a:r>
              <a:rPr lang="en-US" sz="1324" dirty="0"/>
              <a:t> enough to support mission-critical workloads.</a:t>
            </a:r>
          </a:p>
          <a:p>
            <a:pPr marL="252062" lvl="1" indent="0">
              <a:spcBef>
                <a:spcPts val="0"/>
              </a:spcBef>
              <a:spcAft>
                <a:spcPts val="441"/>
              </a:spcAft>
              <a:buNone/>
            </a:pPr>
            <a:endParaRPr lang="en-US" sz="1324" dirty="0"/>
          </a:p>
        </p:txBody>
      </p:sp>
      <p:sp>
        <p:nvSpPr>
          <p:cNvPr id="4" name="Slide Number Placeholder 3"/>
          <p:cNvSpPr>
            <a:spLocks noGrp="1"/>
          </p:cNvSpPr>
          <p:nvPr>
            <p:ph type="sldNum" sz="quarter" idx="4"/>
          </p:nvPr>
        </p:nvSpPr>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31</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sp>
        <p:nvSpPr>
          <p:cNvPr id="15" name="Title 2"/>
          <p:cNvSpPr txBox="1">
            <a:spLocks/>
          </p:cNvSpPr>
          <p:nvPr/>
        </p:nvSpPr>
        <p:spPr>
          <a:xfrm>
            <a:off x="1" y="31620"/>
            <a:ext cx="8670979" cy="726242"/>
          </a:xfrm>
          <a:prstGeom prst="rect">
            <a:avLst/>
          </a:prstGeom>
        </p:spPr>
        <p:txBody>
          <a:bodyPr vert="horz" wrap="square" lIns="107541" tIns="67213" rIns="107541" bIns="67213" rtlCol="0" anchor="t">
            <a:noAutofit/>
          </a:bodyPr>
          <a:lstStyle>
            <a:lvl1pPr algn="l" defTabSz="93247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85647" rtl="0" eaLnBrk="1" fontAlgn="auto" latinLnBrk="0" hangingPunct="1">
              <a:lnSpc>
                <a:spcPct val="90000"/>
              </a:lnSpc>
              <a:spcBef>
                <a:spcPct val="0"/>
              </a:spcBef>
              <a:spcAft>
                <a:spcPts val="0"/>
              </a:spcAft>
              <a:buClrTx/>
              <a:buSzTx/>
              <a:buFontTx/>
              <a:buNone/>
              <a:tabLst/>
              <a:defRPr/>
            </a:pPr>
            <a:endParaRPr kumimoji="0" lang="en-US" sz="2794" b="1" i="0" u="none" strike="noStrike" kern="1200" cap="none" spc="-75"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sym typeface="Arial"/>
            </a:endParaRPr>
          </a:p>
        </p:txBody>
      </p:sp>
      <p:pic>
        <p:nvPicPr>
          <p:cNvPr id="6" name="Shape 438"/>
          <p:cNvPicPr preferRelativeResize="0"/>
          <p:nvPr/>
        </p:nvPicPr>
        <p:blipFill>
          <a:blip r:embed="rId3">
            <a:alphaModFix/>
          </a:blip>
          <a:stretch>
            <a:fillRect/>
          </a:stretch>
        </p:blipFill>
        <p:spPr>
          <a:xfrm>
            <a:off x="1977927" y="2108872"/>
            <a:ext cx="5158412" cy="2790898"/>
          </a:xfrm>
          <a:prstGeom prst="rect">
            <a:avLst/>
          </a:prstGeom>
          <a:noFill/>
          <a:ln>
            <a:no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313" y="525950"/>
            <a:ext cx="444761" cy="463823"/>
          </a:xfrm>
          <a:prstGeom prst="rect">
            <a:avLst/>
          </a:prstGeom>
        </p:spPr>
      </p:pic>
      <p:pic>
        <p:nvPicPr>
          <p:cNvPr id="12290" name="Picture 2" descr="https://mesosphere.com/wp-content/themes/mesosphere/library/images/views/modals/modal-prompt-product-cloud/modal-prompt-product-cloud-platform-az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0615" y="3015294"/>
            <a:ext cx="1613036" cy="1209777"/>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67797" y="148909"/>
            <a:ext cx="7636824" cy="523220"/>
          </a:xfrm>
          <a:prstGeom prst="rect">
            <a:avLst/>
          </a:prstGeom>
        </p:spPr>
        <p:txBody>
          <a:bodyPr wrap="square">
            <a:spAutoFit/>
          </a:bodyPr>
          <a:lstStyle/>
          <a:p>
            <a:pPr marL="252062" marR="0" lvl="1" indent="0" algn="l" defTabSz="685608" rtl="0" eaLnBrk="1" fontAlgn="auto" latinLnBrk="0" hangingPunct="1">
              <a:lnSpc>
                <a:spcPct val="100000"/>
              </a:lnSpc>
              <a:spcBef>
                <a:spcPts val="0"/>
              </a:spcBef>
              <a:spcAft>
                <a:spcPts val="441"/>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Arial"/>
                <a:sym typeface="Arial"/>
              </a:rPr>
              <a:t>Infrastructure Without Boundaries</a:t>
            </a:r>
          </a:p>
        </p:txBody>
      </p:sp>
    </p:spTree>
    <p:extLst>
      <p:ext uri="{BB962C8B-B14F-4D97-AF65-F5344CB8AC3E}">
        <p14:creationId xmlns:p14="http://schemas.microsoft.com/office/powerpoint/2010/main" val="39662823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2932409"/>
            <a:ext cx="9144000" cy="18592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6" name="Parallelogram 15"/>
          <p:cNvSpPr/>
          <p:nvPr/>
        </p:nvSpPr>
        <p:spPr bwMode="auto">
          <a:xfrm>
            <a:off x="2" y="4290658"/>
            <a:ext cx="9143999" cy="513575"/>
          </a:xfrm>
          <a:prstGeom prst="parallelogram">
            <a:avLst>
              <a:gd name="adj" fmla="val 10926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 name="Slide Number Placeholder 3"/>
          <p:cNvSpPr>
            <a:spLocks noGrp="1"/>
          </p:cNvSpPr>
          <p:nvPr>
            <p:ph type="sldNum" sz="quarter" idx="4"/>
          </p:nvPr>
        </p:nvSpPr>
        <p:spPr/>
        <p:txBody>
          <a:bodyPr/>
          <a:lstStyle/>
          <a:p>
            <a:pPr marL="0" marR="0" lvl="0" indent="0" algn="r" defTabSz="67235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1324" b="0" i="0" u="none" strike="noStrike" kern="0" cap="none" spc="0" normalizeH="0" baseline="0" noProof="0">
                <a:ln>
                  <a:noFill/>
                </a:ln>
                <a:solidFill>
                  <a:srgbClr val="505050">
                    <a:tint val="75000"/>
                  </a:srgbClr>
                </a:solidFill>
                <a:effectLst/>
                <a:uLnTx/>
                <a:uFillTx/>
                <a:latin typeface="Arial"/>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32</a:t>
            </a:fld>
            <a:endParaRPr kumimoji="0" lang="en-US" sz="1324" b="0" i="0" u="none" strike="noStrike" kern="0" cap="none" spc="0" normalizeH="0" baseline="0" noProof="0" dirty="0">
              <a:ln>
                <a:noFill/>
              </a:ln>
              <a:solidFill>
                <a:srgbClr val="505050">
                  <a:tint val="75000"/>
                </a:srgbClr>
              </a:solidFill>
              <a:effectLst/>
              <a:uLnTx/>
              <a:uFillTx/>
              <a:latin typeface="Arial"/>
              <a:cs typeface="Arial"/>
              <a:sym typeface="Arial"/>
            </a:endParaRPr>
          </a:p>
        </p:txBody>
      </p:sp>
      <p:graphicFrame>
        <p:nvGraphicFramePr>
          <p:cNvPr id="22" name="Table 21"/>
          <p:cNvGraphicFramePr>
            <a:graphicFrameLocks noGrp="1"/>
          </p:cNvGraphicFramePr>
          <p:nvPr>
            <p:extLst>
              <p:ext uri="{D42A27DB-BD31-4B8C-83A1-F6EECF244321}">
                <p14:modId xmlns:p14="http://schemas.microsoft.com/office/powerpoint/2010/main" val="1211351379"/>
              </p:ext>
            </p:extLst>
          </p:nvPr>
        </p:nvGraphicFramePr>
        <p:xfrm>
          <a:off x="4608462" y="9984"/>
          <a:ext cx="4396335" cy="4141231"/>
        </p:xfrm>
        <a:graphic>
          <a:graphicData uri="http://schemas.openxmlformats.org/drawingml/2006/table">
            <a:tbl>
              <a:tblPr firstRow="1" bandRow="1">
                <a:tableStyleId>{B301B821-A1FF-4177-AEE7-76D212191A09}</a:tableStyleId>
              </a:tblPr>
              <a:tblGrid>
                <a:gridCol w="586952">
                  <a:extLst>
                    <a:ext uri="{9D8B030D-6E8A-4147-A177-3AD203B41FA5}">
                      <a16:colId xmlns:a16="http://schemas.microsoft.com/office/drawing/2014/main" val="20000"/>
                    </a:ext>
                  </a:extLst>
                </a:gridCol>
                <a:gridCol w="3809383">
                  <a:extLst>
                    <a:ext uri="{9D8B030D-6E8A-4147-A177-3AD203B41FA5}">
                      <a16:colId xmlns:a16="http://schemas.microsoft.com/office/drawing/2014/main" val="20001"/>
                    </a:ext>
                  </a:extLst>
                </a:gridCol>
              </a:tblGrid>
              <a:tr h="245035">
                <a:tc gridSpan="2">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kern="1200" dirty="0"/>
                        <a:t>Guidance</a:t>
                      </a:r>
                      <a:endParaRPr lang="en-US" sz="1300" b="0" kern="1200" dirty="0">
                        <a:solidFill>
                          <a:schemeClr val="bg1"/>
                        </a:solidFill>
                        <a:latin typeface="+mn-lt"/>
                        <a:ea typeface="+mn-ea"/>
                        <a:cs typeface="+mn-cs"/>
                      </a:endParaRPr>
                    </a:p>
                  </a:txBody>
                  <a:tcPr marL="67232" marR="67232" marT="33616" marB="33616"/>
                </a:tc>
                <a:tc hMerge="1">
                  <a:txBody>
                    <a:bodyPr/>
                    <a:lstStyle/>
                    <a:p>
                      <a:endParaRPr lang="en-US"/>
                    </a:p>
                  </a:txBody>
                  <a:tcPr/>
                </a:tc>
                <a:extLst>
                  <a:ext uri="{0D108BD9-81ED-4DB2-BD59-A6C34878D82A}">
                    <a16:rowId xmlns:a16="http://schemas.microsoft.com/office/drawing/2014/main" val="10000"/>
                  </a:ext>
                </a:extLst>
              </a:tr>
              <a:tr h="1111787">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100" dirty="0"/>
                        <a:t>Look  for</a:t>
                      </a:r>
                      <a:endParaRPr lang="en-US" sz="1100" b="1" dirty="0">
                        <a:latin typeface="arial"/>
                      </a:endParaRPr>
                    </a:p>
                  </a:txBody>
                  <a:tcPr marL="67232" marR="67232" marT="33616" marB="33616" anchor="ctr"/>
                </a:tc>
                <a:tc>
                  <a:txBody>
                    <a:bodyPr/>
                    <a:lstStyle/>
                    <a:p>
                      <a:pPr marL="171450" marR="0" indent="-171450" algn="l" defTabSz="932473" rtl="0" eaLnBrk="1" fontAlgn="auto" latinLnBrk="0" hangingPunct="1">
                        <a:lnSpc>
                          <a:spcPct val="90000"/>
                        </a:lnSpc>
                        <a:spcBef>
                          <a:spcPts val="0"/>
                        </a:spcBef>
                        <a:spcAft>
                          <a:spcPts val="600"/>
                        </a:spcAft>
                        <a:buClrTx/>
                        <a:buSzTx/>
                        <a:buFont typeface="Arial"/>
                        <a:buChar char="•"/>
                        <a:tabLst/>
                        <a:defRPr/>
                      </a:pPr>
                      <a:r>
                        <a:rPr kumimoji="0" lang="en-US" sz="1100" b="1" i="0" u="none" strike="noStrike" kern="1200" cap="none" spc="0" normalizeH="0" baseline="0" noProof="0" dirty="0">
                          <a:ln>
                            <a:noFill/>
                          </a:ln>
                          <a:solidFill>
                            <a:srgbClr val="505050"/>
                          </a:solidFill>
                          <a:effectLst/>
                          <a:uLnTx/>
                          <a:uFillTx/>
                          <a:latin typeface="+mn-lt"/>
                        </a:rPr>
                        <a:t>Pent-up demand from customers </a:t>
                      </a:r>
                      <a:r>
                        <a:rPr kumimoji="0" lang="en-US" sz="1100" b="0" i="0" u="none" strike="noStrike" kern="1200" cap="none" spc="0" normalizeH="0" baseline="0" noProof="0" dirty="0">
                          <a:ln>
                            <a:noFill/>
                          </a:ln>
                          <a:solidFill>
                            <a:srgbClr val="505050"/>
                          </a:solidFill>
                          <a:effectLst/>
                          <a:uLnTx/>
                          <a:uFillTx/>
                          <a:latin typeface="+mn-lt"/>
                        </a:rPr>
                        <a:t>who have been waiting for Azure support</a:t>
                      </a:r>
                    </a:p>
                    <a:p>
                      <a:pPr marL="171450" marR="0" indent="-171450" algn="l" defTabSz="932473" rtl="0" eaLnBrk="1" fontAlgn="auto" latinLnBrk="0" hangingPunct="1">
                        <a:lnSpc>
                          <a:spcPct val="90000"/>
                        </a:lnSpc>
                        <a:spcBef>
                          <a:spcPts val="0"/>
                        </a:spcBef>
                        <a:spcAft>
                          <a:spcPts val="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Customers who need enterprise-grade support for Linux workloads in a public cloud</a:t>
                      </a:r>
                    </a:p>
                    <a:p>
                      <a:pPr marL="171450" marR="0" indent="-171450" algn="l" defTabSz="932473" rtl="0" eaLnBrk="1" fontAlgn="auto" latinLnBrk="0" hangingPunct="1">
                        <a:lnSpc>
                          <a:spcPct val="90000"/>
                        </a:lnSpc>
                        <a:spcBef>
                          <a:spcPts val="0"/>
                        </a:spcBef>
                        <a:spcAft>
                          <a:spcPts val="0"/>
                        </a:spcAft>
                        <a:buClrTx/>
                        <a:buSzTx/>
                        <a:buFont typeface="Arial"/>
                        <a:buChar char="•"/>
                        <a:tabLst/>
                        <a:defRPr/>
                      </a:pPr>
                      <a:endParaRPr kumimoji="0" lang="en-US" sz="1100" b="0" i="0" u="none" strike="noStrike" kern="1200" cap="none" spc="0" normalizeH="0" baseline="0" noProof="0" dirty="0">
                        <a:ln>
                          <a:noFill/>
                        </a:ln>
                        <a:solidFill>
                          <a:srgbClr val="505050"/>
                        </a:solidFill>
                        <a:effectLst/>
                        <a:uLnTx/>
                        <a:uFillTx/>
                        <a:latin typeface="+mn-lt"/>
                      </a:endParaRPr>
                    </a:p>
                    <a:p>
                      <a:pPr marL="171450" marR="0" indent="-171450" algn="l" defTabSz="932473" rtl="0" eaLnBrk="1" fontAlgn="auto" latinLnBrk="0" hangingPunct="1">
                        <a:lnSpc>
                          <a:spcPct val="90000"/>
                        </a:lnSpc>
                        <a:spcBef>
                          <a:spcPts val="0"/>
                        </a:spcBef>
                        <a:spcAft>
                          <a:spcPts val="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Microsoft and Azure </a:t>
                      </a:r>
                      <a:r>
                        <a:rPr kumimoji="0" lang="en-US" sz="1100" b="1" i="0" u="none" strike="noStrike" kern="1200" cap="none" spc="0" normalizeH="0" baseline="0" noProof="0" dirty="0">
                          <a:ln>
                            <a:noFill/>
                          </a:ln>
                          <a:solidFill>
                            <a:srgbClr val="505050"/>
                          </a:solidFill>
                          <a:effectLst/>
                          <a:uLnTx/>
                          <a:uFillTx/>
                          <a:latin typeface="+mn-lt"/>
                        </a:rPr>
                        <a:t>enterprise</a:t>
                      </a:r>
                      <a:r>
                        <a:rPr kumimoji="0" lang="en-US" sz="1100" b="0" i="0" u="none" strike="noStrike" kern="1200" cap="none" spc="0" normalizeH="0" baseline="0" noProof="0" dirty="0">
                          <a:ln>
                            <a:noFill/>
                          </a:ln>
                          <a:solidFill>
                            <a:srgbClr val="505050"/>
                          </a:solidFill>
                          <a:effectLst/>
                          <a:uLnTx/>
                          <a:uFillTx/>
                          <a:latin typeface="+mn-lt"/>
                        </a:rPr>
                        <a:t> customers using </a:t>
                      </a:r>
                      <a:r>
                        <a:rPr kumimoji="0" lang="en-US" sz="1100" b="1" i="0" u="none" strike="noStrike" kern="1200" cap="none" spc="0" normalizeH="0" baseline="0" noProof="0" dirty="0">
                          <a:ln>
                            <a:noFill/>
                          </a:ln>
                          <a:solidFill>
                            <a:srgbClr val="505050"/>
                          </a:solidFill>
                          <a:effectLst/>
                          <a:uLnTx/>
                          <a:uFillTx/>
                          <a:latin typeface="+mn-lt"/>
                        </a:rPr>
                        <a:t>other, often-unsupported Linux distributions</a:t>
                      </a:r>
                    </a:p>
                    <a:p>
                      <a:pPr marL="0" marR="0" indent="0" algn="l" defTabSz="932473" rtl="0" eaLnBrk="1" fontAlgn="auto" latinLnBrk="0" hangingPunct="1">
                        <a:lnSpc>
                          <a:spcPct val="9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rgbClr val="505050"/>
                        </a:solidFill>
                        <a:effectLst/>
                        <a:uLnTx/>
                        <a:uFillTx/>
                        <a:latin typeface="+mn-lt"/>
                      </a:endParaRPr>
                    </a:p>
                  </a:txBody>
                  <a:tcPr marL="67232" marR="67232" marT="33616" marB="33616"/>
                </a:tc>
                <a:extLst>
                  <a:ext uri="{0D108BD9-81ED-4DB2-BD59-A6C34878D82A}">
                    <a16:rowId xmlns:a16="http://schemas.microsoft.com/office/drawing/2014/main" val="10001"/>
                  </a:ext>
                </a:extLst>
              </a:tr>
              <a:tr h="1249675">
                <a:tc>
                  <a:txBody>
                    <a:bodyPr/>
                    <a:lstStyle/>
                    <a:p>
                      <a:pPr marL="0" marR="0" lvl="0" indent="0" algn="l" defTabSz="932473"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Win by</a:t>
                      </a:r>
                      <a:endParaRPr kumimoji="0" lang="en-US" sz="1100" b="1" i="0" u="none" strike="noStrike" kern="1200" cap="none" spc="0" normalizeH="0" baseline="0" noProof="0" dirty="0">
                        <a:ln>
                          <a:noFill/>
                        </a:ln>
                        <a:solidFill>
                          <a:srgbClr val="505050"/>
                        </a:solidFill>
                        <a:effectLst/>
                        <a:uLnTx/>
                        <a:uFillTx/>
                        <a:latin typeface="+mn-lt"/>
                        <a:ea typeface="+mn-ea"/>
                        <a:cs typeface="+mn-cs"/>
                      </a:endParaRPr>
                    </a:p>
                  </a:txBody>
                  <a:tcPr marL="67232" marR="67232" marT="33616" marB="33616" anchor="ctr"/>
                </a:tc>
                <a:tc>
                  <a:txBody>
                    <a:bodyPr/>
                    <a:lstStyle/>
                    <a:p>
                      <a:pPr marL="171450" marR="0" lvl="0" indent="-171450" algn="l" defTabSz="932419" rtl="0" eaLnBrk="1" fontAlgn="auto" latinLnBrk="0" hangingPunct="1">
                        <a:lnSpc>
                          <a:spcPct val="100000"/>
                        </a:lnSpc>
                        <a:spcBef>
                          <a:spcPts val="0"/>
                        </a:spcBef>
                        <a:spcAft>
                          <a:spcPts val="400"/>
                        </a:spcAft>
                        <a:buClrTx/>
                        <a:buSzTx/>
                        <a:buFont typeface="Arial"/>
                        <a:buChar char="•"/>
                        <a:tabLst/>
                        <a:defRPr/>
                      </a:pPr>
                      <a:r>
                        <a:rPr kumimoji="0" lang="en-US" sz="1100" b="1" i="0" u="none" strike="noStrike" kern="1200" cap="none" spc="0" normalizeH="0" baseline="0" noProof="0" dirty="0">
                          <a:ln>
                            <a:noFill/>
                          </a:ln>
                          <a:solidFill>
                            <a:srgbClr val="505050"/>
                          </a:solidFill>
                          <a:effectLst/>
                          <a:uLnTx/>
                          <a:uFillTx/>
                          <a:latin typeface="+mn-lt"/>
                        </a:rPr>
                        <a:t>Highlighting</a:t>
                      </a:r>
                      <a:r>
                        <a:rPr kumimoji="0" lang="en-US" sz="1100" b="0" i="0" u="none" strike="noStrike" kern="1200" cap="none" spc="0" normalizeH="0" baseline="0" noProof="0" dirty="0">
                          <a:ln>
                            <a:noFill/>
                          </a:ln>
                          <a:solidFill>
                            <a:srgbClr val="505050"/>
                          </a:solidFill>
                          <a:effectLst/>
                          <a:uLnTx/>
                          <a:uFillTx/>
                          <a:latin typeface="+mn-lt"/>
                        </a:rPr>
                        <a:t> the value of Red Hat Enterprise Linux in Azure:</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1" i="0" u="none" strike="noStrike" kern="1200" cap="none" spc="0" normalizeH="0" baseline="0" noProof="0" dirty="0">
                          <a:ln>
                            <a:noFill/>
                          </a:ln>
                          <a:solidFill>
                            <a:srgbClr val="505050"/>
                          </a:solidFill>
                          <a:effectLst/>
                          <a:uLnTx/>
                          <a:uFillTx/>
                          <a:latin typeface="+mn-lt"/>
                        </a:rPr>
                        <a:t>Joint, Integrated Enterprise-grade support </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Consistent hybrid cloud management (CloudForms)</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Flexible consumption (On-demand &amp; BYOS)</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Secure, stable &amp; modern platform for hybrid clouds</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Cost savings from consistency and standardization</a:t>
                      </a:r>
                    </a:p>
                  </a:txBody>
                  <a:tcPr marL="67232" marR="67232" marT="33616" marB="33616"/>
                </a:tc>
                <a:extLst>
                  <a:ext uri="{0D108BD9-81ED-4DB2-BD59-A6C34878D82A}">
                    <a16:rowId xmlns:a16="http://schemas.microsoft.com/office/drawing/2014/main" val="10002"/>
                  </a:ext>
                </a:extLst>
              </a:tr>
              <a:tr h="1212808">
                <a:tc>
                  <a:txBody>
                    <a:bodyPr/>
                    <a:lstStyle/>
                    <a:p>
                      <a:r>
                        <a:rPr kumimoji="0" lang="en-US" sz="1100" u="none" strike="noStrike" kern="1200" cap="none" spc="0" normalizeH="0" baseline="0" noProof="0" dirty="0">
                          <a:ln>
                            <a:noFill/>
                          </a:ln>
                          <a:effectLst/>
                          <a:uLnTx/>
                          <a:uFillTx/>
                        </a:rPr>
                        <a:t>Don’t</a:t>
                      </a:r>
                      <a:endParaRPr lang="en-US" sz="1100" dirty="0">
                        <a:solidFill>
                          <a:schemeClr val="bg1"/>
                        </a:solidFill>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6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Don’t forget to discuss the value of the </a:t>
                      </a:r>
                      <a:r>
                        <a:rPr kumimoji="0" lang="en-US" sz="1100" b="1" i="0" u="none" strike="noStrike" kern="1200" cap="none" spc="0" normalizeH="0" baseline="0" noProof="0" dirty="0">
                          <a:ln>
                            <a:noFill/>
                          </a:ln>
                          <a:solidFill>
                            <a:srgbClr val="505050"/>
                          </a:solidFill>
                          <a:effectLst/>
                          <a:uLnTx/>
                          <a:uFillTx/>
                          <a:latin typeface="+mn-lt"/>
                        </a:rPr>
                        <a:t>entire Red Hat and Microsoft portfolio from Infrastructure through Application Frameworks</a:t>
                      </a:r>
                    </a:p>
                    <a:p>
                      <a:pPr marL="171450" marR="0" lvl="0" indent="-171450" algn="l" defTabSz="932419" rtl="0" eaLnBrk="1" fontAlgn="auto" latinLnBrk="0" hangingPunct="1">
                        <a:lnSpc>
                          <a:spcPct val="90000"/>
                        </a:lnSpc>
                        <a:spcBef>
                          <a:spcPts val="0"/>
                        </a:spcBef>
                        <a:spcAft>
                          <a:spcPts val="6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Don’t focus on zero-sum use cases like Lift and Shift</a:t>
                      </a:r>
                    </a:p>
                    <a:p>
                      <a:pPr marL="171450" marR="0" lvl="0" indent="-171450" algn="l" defTabSz="932419" rtl="0" eaLnBrk="1" fontAlgn="auto" latinLnBrk="0" hangingPunct="1">
                        <a:lnSpc>
                          <a:spcPct val="90000"/>
                        </a:lnSpc>
                        <a:spcBef>
                          <a:spcPts val="0"/>
                        </a:spcBef>
                        <a:spcAft>
                          <a:spcPts val="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Don’t forget that our partnership will grow and evolve over time to include even more value for enterprise customers</a:t>
                      </a:r>
                    </a:p>
                  </a:txBody>
                  <a:tcPr marL="67232" marR="67232" marT="33616" marB="33616"/>
                </a:tc>
                <a:extLst>
                  <a:ext uri="{0D108BD9-81ED-4DB2-BD59-A6C34878D82A}">
                    <a16:rowId xmlns:a16="http://schemas.microsoft.com/office/drawing/2014/main" val="10003"/>
                  </a:ext>
                </a:extLst>
              </a:tr>
            </a:tbl>
          </a:graphicData>
        </a:graphic>
      </p:graphicFrame>
      <p:sp>
        <p:nvSpPr>
          <p:cNvPr id="14" name="Pentagon 13"/>
          <p:cNvSpPr/>
          <p:nvPr/>
        </p:nvSpPr>
        <p:spPr bwMode="auto">
          <a:xfrm>
            <a:off x="238138" y="1849272"/>
            <a:ext cx="4354410" cy="1325443"/>
          </a:xfrm>
          <a:prstGeom prst="homePlate">
            <a:avLst>
              <a:gd name="adj" fmla="val 68301"/>
            </a:avLst>
          </a:prstGeom>
          <a:solidFill>
            <a:srgbClr val="8A0F01"/>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1" name="TextBox 10"/>
          <p:cNvSpPr txBox="1"/>
          <p:nvPr/>
        </p:nvSpPr>
        <p:spPr>
          <a:xfrm>
            <a:off x="1006867" y="1913413"/>
            <a:ext cx="3150845" cy="1171843"/>
          </a:xfrm>
          <a:prstGeom prst="rect">
            <a:avLst/>
          </a:prstGeom>
          <a:noFill/>
        </p:spPr>
        <p:txBody>
          <a:bodyPr wrap="square" lIns="134451" tIns="107561" rIns="134451" bIns="107561" rtlCol="0">
            <a:spAutoFit/>
          </a:bodyPr>
          <a:lstStyle/>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Subscription flexibility with Red Hat Cloud Access</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Marketplace Images on-demand</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Foundation for next-gen architectures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24" y="2121908"/>
            <a:ext cx="914724" cy="685198"/>
          </a:xfrm>
          <a:prstGeom prst="rect">
            <a:avLst/>
          </a:prstGeom>
        </p:spPr>
      </p:pic>
      <p:sp>
        <p:nvSpPr>
          <p:cNvPr id="18" name="Parallelogram 17"/>
          <p:cNvSpPr/>
          <p:nvPr/>
        </p:nvSpPr>
        <p:spPr bwMode="auto">
          <a:xfrm>
            <a:off x="1768366" y="4180472"/>
            <a:ext cx="7041952" cy="535462"/>
          </a:xfrm>
          <a:prstGeom prst="parallelogram">
            <a:avLst>
              <a:gd name="adj" fmla="val 103581"/>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8681" y="4283804"/>
            <a:ext cx="1970267" cy="289227"/>
          </a:xfrm>
          <a:prstGeom prst="rect">
            <a:avLst/>
          </a:prstGeom>
        </p:spPr>
      </p:pic>
      <p:sp>
        <p:nvSpPr>
          <p:cNvPr id="19" name="Title 2"/>
          <p:cNvSpPr>
            <a:spLocks noGrp="1"/>
          </p:cNvSpPr>
          <p:nvPr>
            <p:ph type="title"/>
          </p:nvPr>
        </p:nvSpPr>
        <p:spPr>
          <a:xfrm>
            <a:off x="1" y="76102"/>
            <a:ext cx="9464107" cy="490051"/>
          </a:xfrm>
        </p:spPr>
        <p:txBody>
          <a:bodyPr/>
          <a:lstStyle/>
          <a:p>
            <a:pPr marL="252038" lvl="1">
              <a:spcAft>
                <a:spcPts val="441"/>
              </a:spcAft>
            </a:pPr>
            <a:r>
              <a:rPr lang="en-US" sz="2647" b="1" kern="1200" spc="-75" dirty="0">
                <a:ln w="3175">
                  <a:noFill/>
                </a:ln>
                <a:gradFill>
                  <a:gsLst>
                    <a:gs pos="1250">
                      <a:srgbClr val="505050"/>
                    </a:gs>
                    <a:gs pos="100000">
                      <a:srgbClr val="505050"/>
                    </a:gs>
                  </a:gsLst>
                  <a:lin ang="5400000" scaled="0"/>
                </a:gradFill>
                <a:latin typeface="Segoe UI Light"/>
                <a:ea typeface="+mn-ea"/>
                <a:cs typeface="Segoe UI" pitchFamily="34" charset="0"/>
              </a:rPr>
              <a:t>Enterprise Operating System</a:t>
            </a:r>
          </a:p>
        </p:txBody>
      </p:sp>
      <p:sp>
        <p:nvSpPr>
          <p:cNvPr id="20" name="Text Placeholder 1"/>
          <p:cNvSpPr txBox="1">
            <a:spLocks/>
          </p:cNvSpPr>
          <p:nvPr/>
        </p:nvSpPr>
        <p:spPr>
          <a:xfrm>
            <a:off x="351508" y="614076"/>
            <a:ext cx="4369468" cy="909911"/>
          </a:xfrm>
          <a:prstGeom prst="rect">
            <a:avLst/>
          </a:prstGeom>
        </p:spPr>
        <p:txBody>
          <a:bodyPr vert="horz" wrap="square" lIns="107531" tIns="67206" rIns="107531" bIns="67206" rtlCol="0">
            <a:spAutoFit/>
          </a:bodyPr>
          <a:lstStyle>
            <a:lvl1pPr marL="342800" marR="0" indent="-342800" algn="l" defTabSz="93247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032" marR="0" indent="-241231" algn="l" defTabSz="93247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9" marR="0" indent="-228534" algn="l" defTabSz="93247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02" marR="0" indent="-228534" algn="l" defTabSz="93247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38" marR="0" indent="-228534" algn="l" defTabSz="93247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300" indent="-233119" algn="l" defTabSz="9324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38" indent="-233119" algn="l" defTabSz="9324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75" indent="-233119" algn="l" defTabSz="9324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13" indent="-233119" algn="l" defTabSz="93247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647" rtl="0" eaLnBrk="1" fontAlgn="auto" latinLnBrk="0" hangingPunct="1">
              <a:lnSpc>
                <a:spcPct val="90000"/>
              </a:lnSpc>
              <a:spcBef>
                <a:spcPct val="20000"/>
              </a:spcBef>
              <a:spcAft>
                <a:spcPts val="882"/>
              </a:spcAft>
              <a:buClrTx/>
              <a:buSzPct val="90000"/>
              <a:buFont typeface="Arial" pitchFamily="34" charset="0"/>
              <a:buNone/>
              <a:tabLst/>
              <a:defRPr/>
            </a:pPr>
            <a:r>
              <a:rPr kumimoji="0" lang="en-US" sz="1471" b="1" i="0" u="none" strike="noStrike" kern="1200" cap="none" spc="0" normalizeH="0" baseline="0" noProof="0" dirty="0">
                <a:ln>
                  <a:noFill/>
                </a:ln>
                <a:solidFill>
                  <a:srgbClr val="505050"/>
                </a:solidFill>
                <a:effectLst/>
                <a:uLnTx/>
                <a:uFillTx/>
                <a:latin typeface="Segoe UI"/>
                <a:ea typeface="+mn-ea"/>
                <a:cs typeface="+mn-cs"/>
                <a:sym typeface="Arial"/>
              </a:rPr>
              <a:t>Red Hat Enterprise Linux </a:t>
            </a:r>
            <a:r>
              <a:rPr kumimoji="0" lang="en-US" sz="1324"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sym typeface="Arial"/>
              </a:rPr>
              <a:t>is the trusted, open source operating system that enterprise customers across the globe rely on to run their business-critical workloads</a:t>
            </a:r>
            <a:r>
              <a:rPr kumimoji="0" lang="en-US" sz="147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sym typeface="Arial"/>
              </a:rPr>
              <a:t>.</a:t>
            </a:r>
          </a:p>
        </p:txBody>
      </p:sp>
    </p:spTree>
    <p:extLst>
      <p:ext uri="{BB962C8B-B14F-4D97-AF65-F5344CB8AC3E}">
        <p14:creationId xmlns:p14="http://schemas.microsoft.com/office/powerpoint/2010/main" val="39612484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932409"/>
            <a:ext cx="9144000" cy="18592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 name="Text Placeholder 1"/>
          <p:cNvSpPr>
            <a:spLocks noGrp="1"/>
          </p:cNvSpPr>
          <p:nvPr>
            <p:ph type="body" sz="quarter" idx="10"/>
          </p:nvPr>
        </p:nvSpPr>
        <p:spPr>
          <a:xfrm>
            <a:off x="288842" y="662406"/>
            <a:ext cx="4388185" cy="1391849"/>
          </a:xfrm>
        </p:spPr>
        <p:txBody>
          <a:bodyPr/>
          <a:lstStyle/>
          <a:p>
            <a:pPr marL="0" indent="0">
              <a:spcAft>
                <a:spcPts val="441"/>
              </a:spcAft>
              <a:buNone/>
            </a:pPr>
            <a:r>
              <a:rPr lang="en-US" sz="1471" b="1" dirty="0">
                <a:solidFill>
                  <a:schemeClr val="tx1"/>
                </a:solidFill>
                <a:latin typeface="+mn-lt"/>
              </a:rPr>
              <a:t>Red Hat CloudForms </a:t>
            </a:r>
            <a:r>
              <a:rPr lang="en-US" sz="1324" dirty="0">
                <a:latin typeface="+mn-lt"/>
              </a:rPr>
              <a:t>is a cloud management platform that offers the control and automation capabilities IT staff need to effectively manage increasingly complex hybrid infrastructures.  </a:t>
            </a:r>
          </a:p>
          <a:p>
            <a:pPr marL="0" indent="0">
              <a:buNone/>
            </a:pPr>
            <a:endParaRPr lang="en-US" sz="1324" dirty="0"/>
          </a:p>
          <a:p>
            <a:pPr marL="0" indent="0">
              <a:lnSpc>
                <a:spcPct val="70000"/>
              </a:lnSpc>
              <a:spcBef>
                <a:spcPts val="441"/>
              </a:spcBef>
              <a:spcAft>
                <a:spcPts val="441"/>
              </a:spcAft>
              <a:buNone/>
            </a:pPr>
            <a:endParaRPr lang="en-US" sz="1176" dirty="0"/>
          </a:p>
        </p:txBody>
      </p:sp>
      <p:sp>
        <p:nvSpPr>
          <p:cNvPr id="3" name="Title 2"/>
          <p:cNvSpPr>
            <a:spLocks noGrp="1"/>
          </p:cNvSpPr>
          <p:nvPr>
            <p:ph type="title"/>
          </p:nvPr>
        </p:nvSpPr>
        <p:spPr>
          <a:xfrm>
            <a:off x="1" y="76102"/>
            <a:ext cx="9464107" cy="490051"/>
          </a:xfrm>
        </p:spPr>
        <p:txBody>
          <a:bodyPr/>
          <a:lstStyle/>
          <a:p>
            <a:pPr marL="252038" lvl="1">
              <a:spcAft>
                <a:spcPts val="441"/>
              </a:spcAft>
            </a:pPr>
            <a:r>
              <a:rPr lang="en-US" sz="2647" b="1" kern="1200" spc="-75" dirty="0">
                <a:ln w="3175">
                  <a:noFill/>
                </a:ln>
                <a:gradFill>
                  <a:gsLst>
                    <a:gs pos="1250">
                      <a:srgbClr val="505050"/>
                    </a:gs>
                    <a:gs pos="100000">
                      <a:srgbClr val="505050"/>
                    </a:gs>
                  </a:gsLst>
                  <a:lin ang="5400000" scaled="0"/>
                </a:gradFill>
                <a:latin typeface="Segoe UI Light"/>
                <a:ea typeface="+mn-ea"/>
                <a:cs typeface="Segoe UI" pitchFamily="34" charset="0"/>
              </a:rPr>
              <a:t>Hybrid Cloud Management</a:t>
            </a:r>
          </a:p>
        </p:txBody>
      </p:sp>
      <p:sp>
        <p:nvSpPr>
          <p:cNvPr id="4" name="Slide Number Placeholder 3"/>
          <p:cNvSpPr>
            <a:spLocks noGrp="1"/>
          </p:cNvSpPr>
          <p:nvPr>
            <p:ph type="sldNum" sz="quarter" idx="4"/>
          </p:nvPr>
        </p:nvSpPr>
        <p:spPr/>
        <p:txBody>
          <a:bodyPr/>
          <a:lstStyle/>
          <a:p>
            <a:pPr marL="0" marR="0" lvl="0" indent="0" algn="r" defTabSz="67235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1324" b="0" i="0" u="none" strike="noStrike" kern="0" cap="none" spc="0" normalizeH="0" baseline="0" noProof="0">
                <a:ln>
                  <a:noFill/>
                </a:ln>
                <a:solidFill>
                  <a:srgbClr val="505050">
                    <a:tint val="75000"/>
                  </a:srgbClr>
                </a:solidFill>
                <a:effectLst/>
                <a:uLnTx/>
                <a:uFillTx/>
                <a:latin typeface="Arial"/>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33</a:t>
            </a:fld>
            <a:endParaRPr kumimoji="0" lang="en-US" sz="1324" b="0" i="0" u="none" strike="noStrike" kern="0" cap="none" spc="0" normalizeH="0" baseline="0" noProof="0" dirty="0">
              <a:ln>
                <a:noFill/>
              </a:ln>
              <a:solidFill>
                <a:srgbClr val="505050">
                  <a:tint val="75000"/>
                </a:srgbClr>
              </a:solidFill>
              <a:effectLst/>
              <a:uLnTx/>
              <a:uFillTx/>
              <a:latin typeface="Arial"/>
              <a:cs typeface="Arial"/>
              <a:sym typeface="Arial"/>
            </a:endParaRPr>
          </a:p>
        </p:txBody>
      </p:sp>
      <p:sp>
        <p:nvSpPr>
          <p:cNvPr id="28" name="Rectangle 27"/>
          <p:cNvSpPr/>
          <p:nvPr/>
        </p:nvSpPr>
        <p:spPr bwMode="auto">
          <a:xfrm>
            <a:off x="1" y="4279908"/>
            <a:ext cx="9144000" cy="563267"/>
          </a:xfrm>
          <a:prstGeom prst="rect">
            <a:avLst/>
          </a:prstGeom>
          <a:solidFill>
            <a:srgbClr val="0088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2" name="Parallelogram 31"/>
          <p:cNvSpPr/>
          <p:nvPr/>
        </p:nvSpPr>
        <p:spPr bwMode="auto">
          <a:xfrm>
            <a:off x="2692050" y="4188688"/>
            <a:ext cx="6370686" cy="521301"/>
          </a:xfrm>
          <a:prstGeom prst="parallelogram">
            <a:avLst>
              <a:gd name="adj" fmla="val 9672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907" y="4324957"/>
            <a:ext cx="1250735" cy="260406"/>
          </a:xfrm>
          <a:prstGeom prst="rect">
            <a:avLst/>
          </a:prstGeom>
        </p:spPr>
      </p:pic>
      <p:grpSp>
        <p:nvGrpSpPr>
          <p:cNvPr id="26" name="Group 25"/>
          <p:cNvGrpSpPr>
            <a:grpSpLocks noChangeAspect="1"/>
          </p:cNvGrpSpPr>
          <p:nvPr/>
        </p:nvGrpSpPr>
        <p:grpSpPr>
          <a:xfrm>
            <a:off x="187826" y="3774859"/>
            <a:ext cx="4763535" cy="742483"/>
            <a:chOff x="1659600" y="3704760"/>
            <a:chExt cx="14968800" cy="2333160"/>
          </a:xfrm>
        </p:grpSpPr>
        <p:pic>
          <p:nvPicPr>
            <p:cNvPr id="21" name="Shape 166"/>
            <p:cNvPicPr/>
            <p:nvPr/>
          </p:nvPicPr>
          <p:blipFill>
            <a:blip r:embed="rId4"/>
            <a:stretch/>
          </p:blipFill>
          <p:spPr>
            <a:xfrm>
              <a:off x="7981920" y="3704760"/>
              <a:ext cx="2323800" cy="2333160"/>
            </a:xfrm>
            <a:prstGeom prst="rect">
              <a:avLst/>
            </a:prstGeom>
            <a:ln>
              <a:noFill/>
            </a:ln>
          </p:spPr>
        </p:pic>
        <p:pic>
          <p:nvPicPr>
            <p:cNvPr id="22" name="Shape 170"/>
            <p:cNvPicPr/>
            <p:nvPr/>
          </p:nvPicPr>
          <p:blipFill>
            <a:blip r:embed="rId5"/>
            <a:stretch/>
          </p:blipFill>
          <p:spPr>
            <a:xfrm>
              <a:off x="4820760" y="3704760"/>
              <a:ext cx="2323800" cy="2333160"/>
            </a:xfrm>
            <a:prstGeom prst="rect">
              <a:avLst/>
            </a:prstGeom>
            <a:ln>
              <a:noFill/>
            </a:ln>
          </p:spPr>
        </p:pic>
        <p:pic>
          <p:nvPicPr>
            <p:cNvPr id="23" name="Shape 171"/>
            <p:cNvPicPr/>
            <p:nvPr/>
          </p:nvPicPr>
          <p:blipFill>
            <a:blip r:embed="rId6"/>
            <a:stretch/>
          </p:blipFill>
          <p:spPr>
            <a:xfrm>
              <a:off x="11143080" y="3704760"/>
              <a:ext cx="2323800" cy="2333160"/>
            </a:xfrm>
            <a:prstGeom prst="rect">
              <a:avLst/>
            </a:prstGeom>
            <a:ln>
              <a:noFill/>
            </a:ln>
          </p:spPr>
        </p:pic>
        <p:pic>
          <p:nvPicPr>
            <p:cNvPr id="24" name="Shape 172"/>
            <p:cNvPicPr/>
            <p:nvPr/>
          </p:nvPicPr>
          <p:blipFill>
            <a:blip r:embed="rId7"/>
            <a:stretch/>
          </p:blipFill>
          <p:spPr>
            <a:xfrm>
              <a:off x="14304600" y="3704760"/>
              <a:ext cx="2323800" cy="2333160"/>
            </a:xfrm>
            <a:prstGeom prst="rect">
              <a:avLst/>
            </a:prstGeom>
            <a:ln>
              <a:noFill/>
            </a:ln>
          </p:spPr>
        </p:pic>
        <p:pic>
          <p:nvPicPr>
            <p:cNvPr id="25" name="Shape 178"/>
            <p:cNvPicPr/>
            <p:nvPr/>
          </p:nvPicPr>
          <p:blipFill>
            <a:blip r:embed="rId8"/>
            <a:stretch/>
          </p:blipFill>
          <p:spPr>
            <a:xfrm>
              <a:off x="1659600" y="3704760"/>
              <a:ext cx="2323800" cy="2333160"/>
            </a:xfrm>
            <a:prstGeom prst="rect">
              <a:avLst/>
            </a:prstGeom>
            <a:ln>
              <a:noFill/>
            </a:ln>
          </p:spPr>
        </p:pic>
      </p:grpSp>
      <p:graphicFrame>
        <p:nvGraphicFramePr>
          <p:cNvPr id="20" name="Table 19"/>
          <p:cNvGraphicFramePr>
            <a:graphicFrameLocks noGrp="1"/>
          </p:cNvGraphicFramePr>
          <p:nvPr>
            <p:extLst>
              <p:ext uri="{D42A27DB-BD31-4B8C-83A1-F6EECF244321}">
                <p14:modId xmlns:p14="http://schemas.microsoft.com/office/powerpoint/2010/main" val="2672921239"/>
              </p:ext>
            </p:extLst>
          </p:nvPr>
        </p:nvGraphicFramePr>
        <p:xfrm>
          <a:off x="4805019" y="41845"/>
          <a:ext cx="4298350" cy="4772348"/>
        </p:xfrm>
        <a:graphic>
          <a:graphicData uri="http://schemas.openxmlformats.org/drawingml/2006/table">
            <a:tbl>
              <a:tblPr firstRow="1" bandRow="1">
                <a:tableStyleId>{B301B821-A1FF-4177-AEE7-76D212191A09}</a:tableStyleId>
              </a:tblPr>
              <a:tblGrid>
                <a:gridCol w="542215">
                  <a:extLst>
                    <a:ext uri="{9D8B030D-6E8A-4147-A177-3AD203B41FA5}">
                      <a16:colId xmlns:a16="http://schemas.microsoft.com/office/drawing/2014/main" val="20000"/>
                    </a:ext>
                  </a:extLst>
                </a:gridCol>
                <a:gridCol w="3756135">
                  <a:extLst>
                    <a:ext uri="{9D8B030D-6E8A-4147-A177-3AD203B41FA5}">
                      <a16:colId xmlns:a16="http://schemas.microsoft.com/office/drawing/2014/main" val="20001"/>
                    </a:ext>
                  </a:extLst>
                </a:gridCol>
              </a:tblGrid>
              <a:tr h="247081">
                <a:tc gridSpan="2">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kern="1200" dirty="0"/>
                        <a:t>Guidance</a:t>
                      </a:r>
                      <a:endParaRPr lang="en-US" sz="1300" b="0" kern="1200" dirty="0">
                        <a:solidFill>
                          <a:schemeClr val="bg1"/>
                        </a:solidFill>
                        <a:latin typeface="+mn-lt"/>
                        <a:ea typeface="+mn-ea"/>
                        <a:cs typeface="+mn-cs"/>
                      </a:endParaRPr>
                    </a:p>
                  </a:txBody>
                  <a:tcPr marL="67232" marR="67232" marT="33616" marB="33616"/>
                </a:tc>
                <a:tc hMerge="1">
                  <a:txBody>
                    <a:bodyPr/>
                    <a:lstStyle/>
                    <a:p>
                      <a:endParaRPr lang="en-US"/>
                    </a:p>
                  </a:txBody>
                  <a:tcPr/>
                </a:tc>
                <a:extLst>
                  <a:ext uri="{0D108BD9-81ED-4DB2-BD59-A6C34878D82A}">
                    <a16:rowId xmlns:a16="http://schemas.microsoft.com/office/drawing/2014/main" val="10000"/>
                  </a:ext>
                </a:extLst>
              </a:tr>
              <a:tr h="1093148">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100" dirty="0"/>
                        <a:t>Look  for</a:t>
                      </a:r>
                      <a:endParaRPr lang="en-US" sz="1100" b="1" dirty="0">
                        <a:latin typeface="arial"/>
                      </a:endParaRPr>
                    </a:p>
                  </a:txBody>
                  <a:tcPr marL="67232" marR="67232" marT="33616" marB="33616" anchor="ctr"/>
                </a:tc>
                <a:tc>
                  <a:txBody>
                    <a:bodyPr/>
                    <a:lstStyle/>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b="1" u="none" strike="noStrike" kern="1200" cap="none" spc="0" normalizeH="0" baseline="0" noProof="0" dirty="0">
                          <a:ln>
                            <a:noFill/>
                          </a:ln>
                          <a:effectLst/>
                          <a:uLnTx/>
                          <a:uFillTx/>
                        </a:rPr>
                        <a:t>Customers with hybrid and multi-cloud infrastructures </a:t>
                      </a:r>
                      <a:r>
                        <a:rPr kumimoji="0" lang="en-US" sz="1100" u="none" strike="noStrike" kern="1200" cap="none" spc="0" normalizeH="0" baseline="0" noProof="0" dirty="0">
                          <a:ln>
                            <a:noFill/>
                          </a:ln>
                          <a:effectLst/>
                          <a:uLnTx/>
                          <a:uFillTx/>
                        </a:rPr>
                        <a:t>that lack consistent management tools</a:t>
                      </a:r>
                    </a:p>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Customers wanting a </a:t>
                      </a:r>
                      <a:r>
                        <a:rPr kumimoji="0" lang="en-US" sz="1100" b="1" u="none" strike="noStrike" kern="1200" cap="none" spc="0" normalizeH="0" baseline="0" noProof="0" dirty="0">
                          <a:ln>
                            <a:noFill/>
                          </a:ln>
                          <a:effectLst/>
                          <a:uLnTx/>
                          <a:uFillTx/>
                        </a:rPr>
                        <a:t>single tool for managing Windows and Linux workloads </a:t>
                      </a:r>
                      <a:r>
                        <a:rPr kumimoji="0" lang="en-US" sz="1100" u="none" strike="noStrike" kern="1200" cap="none" spc="0" normalizeH="0" baseline="0" noProof="0" dirty="0">
                          <a:ln>
                            <a:noFill/>
                          </a:ln>
                          <a:effectLst/>
                          <a:uLnTx/>
                          <a:uFillTx/>
                        </a:rPr>
                        <a:t>across their hybrid cloud</a:t>
                      </a:r>
                      <a:endParaRPr lang="en-US" sz="1100" b="1" kern="1200" dirty="0">
                        <a:solidFill>
                          <a:schemeClr val="dk1"/>
                        </a:solidFill>
                        <a:latin typeface="+mn-lt"/>
                        <a:ea typeface="+mn-ea"/>
                        <a:cs typeface="+mn-cs"/>
                      </a:endParaRPr>
                    </a:p>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Red Hat customers who want advanced visibility and control of container and OpenShift environments</a:t>
                      </a:r>
                    </a:p>
                  </a:txBody>
                  <a:tcPr marL="67232" marR="67232" marT="33616" marB="33616"/>
                </a:tc>
                <a:extLst>
                  <a:ext uri="{0D108BD9-81ED-4DB2-BD59-A6C34878D82A}">
                    <a16:rowId xmlns:a16="http://schemas.microsoft.com/office/drawing/2014/main" val="10001"/>
                  </a:ext>
                </a:extLst>
              </a:tr>
              <a:tr h="1249675">
                <a:tc>
                  <a:txBody>
                    <a:bodyPr/>
                    <a:lstStyle/>
                    <a:p>
                      <a:pPr marL="0" marR="0" lvl="0" indent="0" algn="l" defTabSz="932473"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Win   by</a:t>
                      </a:r>
                      <a:endParaRPr kumimoji="0" lang="en-US" sz="1100" b="1" i="0" u="none" strike="noStrike" kern="1200" cap="none" spc="0" normalizeH="0" baseline="0" noProof="0" dirty="0">
                        <a:ln>
                          <a:noFill/>
                        </a:ln>
                        <a:solidFill>
                          <a:srgbClr val="505050"/>
                        </a:solidFill>
                        <a:effectLst/>
                        <a:uLnTx/>
                        <a:uFillTx/>
                        <a:latin typeface="+mn-lt"/>
                        <a:ea typeface="+mn-ea"/>
                        <a:cs typeface="+mn-cs"/>
                      </a:endParaRPr>
                    </a:p>
                  </a:txBody>
                  <a:tcPr marL="67232" marR="67232" marT="33616" marB="33616" anchor="ctr"/>
                </a:tc>
                <a:tc>
                  <a:txBody>
                    <a:bodyPr/>
                    <a:lstStyle/>
                    <a:p>
                      <a:pPr marL="171450" marR="0" lvl="0" indent="-171450" algn="l" defTabSz="932419" rtl="0" eaLnBrk="1" fontAlgn="auto" latinLnBrk="0" hangingPunct="1">
                        <a:lnSpc>
                          <a:spcPct val="10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Highlighting the value of Red Hat CloudForms in Azure: </a:t>
                      </a:r>
                    </a:p>
                    <a:p>
                      <a:pPr marL="454807" marR="0" lvl="1"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b="1" u="none" strike="noStrike" kern="1200" cap="none" spc="0" normalizeH="0" baseline="0" noProof="0" dirty="0">
                          <a:ln>
                            <a:noFill/>
                          </a:ln>
                          <a:effectLst/>
                          <a:uLnTx/>
                          <a:uFillTx/>
                        </a:rPr>
                        <a:t>Azure ARM support </a:t>
                      </a:r>
                    </a:p>
                    <a:p>
                      <a:pPr marL="454807" marR="0" lvl="1"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b="1" u="none" strike="noStrike" kern="1200" cap="none" spc="0" normalizeH="0" baseline="0" noProof="0" dirty="0">
                          <a:ln>
                            <a:noFill/>
                          </a:ln>
                          <a:effectLst/>
                          <a:uLnTx/>
                          <a:uFillTx/>
                        </a:rPr>
                        <a:t>Integration with System Center VMM </a:t>
                      </a:r>
                      <a:r>
                        <a:rPr kumimoji="0" lang="en-US" sz="1100" u="none" strike="noStrike" kern="1200" cap="none" spc="0" normalizeH="0" baseline="0" noProof="0" dirty="0">
                          <a:ln>
                            <a:noFill/>
                          </a:ln>
                          <a:effectLst/>
                          <a:uLnTx/>
                          <a:uFillTx/>
                        </a:rPr>
                        <a:t>provides lifecycle management both on-premise and in Azure</a:t>
                      </a:r>
                    </a:p>
                    <a:p>
                      <a:pPr marL="454807" marR="0" lvl="1"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u="none" strike="noStrike" kern="1200" cap="none" spc="0" normalizeH="0" baseline="0" noProof="0" dirty="0">
                          <a:ln>
                            <a:noFill/>
                          </a:ln>
                          <a:effectLst/>
                          <a:uLnTx/>
                          <a:uFillTx/>
                        </a:rPr>
                        <a:t>Ability to manage other Red Hat solutions in Azure such as OpenShift</a:t>
                      </a:r>
                    </a:p>
                    <a:p>
                      <a:pPr marL="454807" marR="0" lvl="1"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b="0" u="none" strike="noStrike" kern="1200" cap="none" spc="0" normalizeH="0" baseline="0" noProof="0" dirty="0">
                          <a:ln>
                            <a:noFill/>
                          </a:ln>
                          <a:effectLst/>
                          <a:uLnTx/>
                          <a:uFillTx/>
                        </a:rPr>
                        <a:t>Advanced hybrid cloud workload placement and SmartState analysis capabilities (coming soon)</a:t>
                      </a:r>
                    </a:p>
                  </a:txBody>
                  <a:tcPr marL="67232" marR="67232" marT="33616" marB="33616"/>
                </a:tc>
                <a:extLst>
                  <a:ext uri="{0D108BD9-81ED-4DB2-BD59-A6C34878D82A}">
                    <a16:rowId xmlns:a16="http://schemas.microsoft.com/office/drawing/2014/main" val="10002"/>
                  </a:ext>
                </a:extLst>
              </a:tr>
              <a:tr h="1212808">
                <a:tc>
                  <a:txBody>
                    <a:bodyPr/>
                    <a:lstStyle/>
                    <a:p>
                      <a:r>
                        <a:rPr kumimoji="0" lang="en-US" sz="1100" u="none" strike="noStrike" kern="1200" cap="none" spc="0" normalizeH="0" baseline="0" noProof="0" dirty="0">
                          <a:ln>
                            <a:noFill/>
                          </a:ln>
                          <a:effectLst/>
                          <a:uLnTx/>
                          <a:uFillTx/>
                        </a:rPr>
                        <a:t>Don’t</a:t>
                      </a:r>
                      <a:endParaRPr lang="en-US" sz="1100" dirty="0">
                        <a:solidFill>
                          <a:schemeClr val="bg1"/>
                        </a:solidFill>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Don’t focus on “vs.”, instead emphasize how </a:t>
                      </a:r>
                      <a:r>
                        <a:rPr kumimoji="0" lang="en-US" sz="1100" b="1" u="none" strike="noStrike" kern="1200" cap="none" spc="0" normalizeH="0" baseline="0" noProof="0" dirty="0">
                          <a:ln>
                            <a:noFill/>
                          </a:ln>
                          <a:effectLst/>
                          <a:uLnTx/>
                          <a:uFillTx/>
                        </a:rPr>
                        <a:t>CloudForms integrates, extends, and enhances existing System Center </a:t>
                      </a:r>
                      <a:r>
                        <a:rPr kumimoji="0" lang="en-US" sz="1100" b="0" u="none" strike="noStrike" kern="1200" cap="none" spc="0" normalizeH="0" baseline="0" noProof="0" dirty="0">
                          <a:ln>
                            <a:noFill/>
                          </a:ln>
                          <a:effectLst/>
                          <a:uLnTx/>
                          <a:uFillTx/>
                        </a:rPr>
                        <a:t>environments</a:t>
                      </a:r>
                    </a:p>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Don’t forget that Azure will be the first public cloud environment featuring advanced SmartState analysis capabilities (v4.1) from Red Hat CloudForms</a:t>
                      </a:r>
                    </a:p>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Don’t forget about workloads, CloudForms manages infrastructure, apps, and workloads e.g. SQL, AD, etc.</a:t>
                      </a:r>
                      <a:endParaRPr kumimoji="0" lang="en-US" sz="1100" b="0" i="0" u="none" strike="noStrike" kern="1200" cap="none" spc="0" normalizeH="0" baseline="0" noProof="0" dirty="0">
                        <a:ln>
                          <a:noFill/>
                        </a:ln>
                        <a:solidFill>
                          <a:srgbClr val="505050"/>
                        </a:solidFill>
                        <a:effectLst/>
                        <a:uLnTx/>
                        <a:uFillTx/>
                        <a:latin typeface="+mn-lt"/>
                      </a:endParaRPr>
                    </a:p>
                  </a:txBody>
                  <a:tcPr marL="67232" marR="67232" marT="33616" marB="33616"/>
                </a:tc>
                <a:extLst>
                  <a:ext uri="{0D108BD9-81ED-4DB2-BD59-A6C34878D82A}">
                    <a16:rowId xmlns:a16="http://schemas.microsoft.com/office/drawing/2014/main" val="10003"/>
                  </a:ext>
                </a:extLst>
              </a:tr>
            </a:tbl>
          </a:graphicData>
        </a:graphic>
      </p:graphicFrame>
      <p:sp>
        <p:nvSpPr>
          <p:cNvPr id="27" name="Pentagon 26"/>
          <p:cNvSpPr/>
          <p:nvPr/>
        </p:nvSpPr>
        <p:spPr bwMode="auto">
          <a:xfrm>
            <a:off x="402863" y="1913652"/>
            <a:ext cx="4354410" cy="1325443"/>
          </a:xfrm>
          <a:prstGeom prst="homePlate">
            <a:avLst>
              <a:gd name="adj" fmla="val 68301"/>
            </a:avLst>
          </a:prstGeom>
          <a:solidFill>
            <a:srgbClr val="8A0F01"/>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3" name="TextBox 32"/>
          <p:cNvSpPr txBox="1"/>
          <p:nvPr/>
        </p:nvSpPr>
        <p:spPr>
          <a:xfrm>
            <a:off x="1083282" y="2071147"/>
            <a:ext cx="3795330" cy="990896"/>
          </a:xfrm>
          <a:prstGeom prst="rect">
            <a:avLst/>
          </a:prstGeom>
          <a:noFill/>
        </p:spPr>
        <p:txBody>
          <a:bodyPr wrap="square" lIns="134451" tIns="107561" rIns="134451" bIns="107561" rtlCol="0">
            <a:spAutoFit/>
          </a:bodyPr>
          <a:lstStyle/>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Hybrid Cloud Management Platform</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Intelligent Hybrid Cloud Brokering with Azure</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System Center Integration</a:t>
            </a:r>
          </a:p>
        </p:txBody>
      </p:sp>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976" y="2277808"/>
            <a:ext cx="856177" cy="641342"/>
          </a:xfrm>
          <a:prstGeom prst="rect">
            <a:avLst/>
          </a:prstGeom>
        </p:spPr>
      </p:pic>
    </p:spTree>
    <p:extLst>
      <p:ext uri="{BB962C8B-B14F-4D97-AF65-F5344CB8AC3E}">
        <p14:creationId xmlns:p14="http://schemas.microsoft.com/office/powerpoint/2010/main" val="8953087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2672" y="630472"/>
            <a:ext cx="4330973" cy="1735020"/>
          </a:xfrm>
        </p:spPr>
        <p:txBody>
          <a:bodyPr/>
          <a:lstStyle/>
          <a:p>
            <a:pPr marL="0" indent="0">
              <a:spcBef>
                <a:spcPts val="353"/>
              </a:spcBef>
              <a:spcAft>
                <a:spcPts val="882"/>
              </a:spcAft>
              <a:buNone/>
            </a:pPr>
            <a:r>
              <a:rPr lang="en-US" sz="1471" b="1" dirty="0">
                <a:solidFill>
                  <a:schemeClr val="tx1"/>
                </a:solidFill>
                <a:latin typeface="+mn-lt"/>
              </a:rPr>
              <a:t>Red Hat Gluster Storage </a:t>
            </a:r>
            <a:r>
              <a:rPr lang="is-IS" sz="1324" dirty="0">
                <a:latin typeface="+mn-lt"/>
              </a:rPr>
              <a:t>is the reliable and cost-effective, storage solution that’s engineered for Hybrid Cloud environments to deliver rich functionality without rigid hardware dependencies.</a:t>
            </a:r>
            <a:endParaRPr lang="en-US" sz="1176" dirty="0"/>
          </a:p>
          <a:p>
            <a:pPr marL="0" indent="0">
              <a:buNone/>
            </a:pPr>
            <a:endParaRPr lang="en-US" sz="1765" dirty="0"/>
          </a:p>
          <a:p>
            <a:pPr marL="387453" lvl="1" indent="-210092"/>
            <a:endParaRPr lang="en-US" sz="1176" dirty="0"/>
          </a:p>
        </p:txBody>
      </p:sp>
      <p:sp>
        <p:nvSpPr>
          <p:cNvPr id="3" name="Title 2"/>
          <p:cNvSpPr>
            <a:spLocks noGrp="1"/>
          </p:cNvSpPr>
          <p:nvPr>
            <p:ph type="title"/>
          </p:nvPr>
        </p:nvSpPr>
        <p:spPr>
          <a:xfrm>
            <a:off x="1" y="76102"/>
            <a:ext cx="9464107" cy="490051"/>
          </a:xfrm>
        </p:spPr>
        <p:txBody>
          <a:bodyPr/>
          <a:lstStyle/>
          <a:p>
            <a:pPr marL="252038" lvl="1">
              <a:spcAft>
                <a:spcPts val="441"/>
              </a:spcAft>
            </a:pPr>
            <a:r>
              <a:rPr lang="en-US" sz="2647" b="1" kern="1200" spc="-75" dirty="0">
                <a:ln w="3175">
                  <a:noFill/>
                </a:ln>
                <a:gradFill>
                  <a:gsLst>
                    <a:gs pos="1250">
                      <a:srgbClr val="505050"/>
                    </a:gs>
                    <a:gs pos="100000">
                      <a:srgbClr val="505050"/>
                    </a:gs>
                  </a:gsLst>
                  <a:lin ang="5400000" scaled="0"/>
                </a:gradFill>
                <a:latin typeface="Segoe UI Light"/>
                <a:ea typeface="+mn-ea"/>
                <a:cs typeface="Segoe UI" pitchFamily="34" charset="0"/>
              </a:rPr>
              <a:t>Hybrid Storage</a:t>
            </a:r>
          </a:p>
        </p:txBody>
      </p:sp>
      <p:sp>
        <p:nvSpPr>
          <p:cNvPr id="4" name="Slide Number Placeholder 3"/>
          <p:cNvSpPr>
            <a:spLocks noGrp="1"/>
          </p:cNvSpPr>
          <p:nvPr>
            <p:ph type="sldNum" sz="quarter" idx="4"/>
          </p:nvPr>
        </p:nvSpPr>
        <p:spPr/>
        <p:txBody>
          <a:bodyPr/>
          <a:lstStyle/>
          <a:p>
            <a:pPr marL="0" marR="0" lvl="0" indent="0" algn="r" defTabSz="67235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1324" b="0" i="0" u="none" strike="noStrike" kern="0" cap="none" spc="0" normalizeH="0" baseline="0" noProof="0">
                <a:ln>
                  <a:noFill/>
                </a:ln>
                <a:solidFill>
                  <a:srgbClr val="505050">
                    <a:tint val="75000"/>
                  </a:srgbClr>
                </a:solidFill>
                <a:effectLst/>
                <a:uLnTx/>
                <a:uFillTx/>
                <a:latin typeface="Arial"/>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34</a:t>
            </a:fld>
            <a:endParaRPr kumimoji="0" lang="en-US" sz="1324" b="0" i="0" u="none" strike="noStrike" kern="0" cap="none" spc="0" normalizeH="0" baseline="0" noProof="0" dirty="0">
              <a:ln>
                <a:noFill/>
              </a:ln>
              <a:solidFill>
                <a:srgbClr val="505050">
                  <a:tint val="75000"/>
                </a:srgbClr>
              </a:solidFill>
              <a:effectLst/>
              <a:uLnTx/>
              <a:uFillTx/>
              <a:latin typeface="Arial"/>
              <a:cs typeface="Arial"/>
              <a:sym typeface="Arial"/>
            </a:endParaRPr>
          </a:p>
        </p:txBody>
      </p:sp>
      <p:pic>
        <p:nvPicPr>
          <p:cNvPr id="5" name="Picture 4"/>
          <p:cNvPicPr>
            <a:picLocks noChangeAspect="1"/>
          </p:cNvPicPr>
          <p:nvPr/>
        </p:nvPicPr>
        <p:blipFill>
          <a:blip r:embed="rId3"/>
          <a:stretch>
            <a:fillRect/>
          </a:stretch>
        </p:blipFill>
        <p:spPr>
          <a:xfrm>
            <a:off x="1" y="4275339"/>
            <a:ext cx="9126198" cy="589323"/>
          </a:xfrm>
          <a:prstGeom prst="rect">
            <a:avLst/>
          </a:prstGeom>
        </p:spPr>
      </p:pic>
      <p:sp>
        <p:nvSpPr>
          <p:cNvPr id="12" name="Parallelogram 11"/>
          <p:cNvSpPr/>
          <p:nvPr/>
        </p:nvSpPr>
        <p:spPr bwMode="auto">
          <a:xfrm>
            <a:off x="2453168" y="4237286"/>
            <a:ext cx="6627381" cy="449386"/>
          </a:xfrm>
          <a:prstGeom prst="parallelogram">
            <a:avLst>
              <a:gd name="adj" fmla="val 96605"/>
            </a:avLst>
          </a:prstGeom>
          <a:solidFill>
            <a:srgbClr val="004F6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16" name="Picture 15"/>
          <p:cNvPicPr>
            <a:picLocks noChangeAspect="1"/>
          </p:cNvPicPr>
          <p:nvPr/>
        </p:nvPicPr>
        <p:blipFill>
          <a:blip r:embed="rId4" cstate="print"/>
          <a:stretch>
            <a:fillRect/>
          </a:stretch>
        </p:blipFill>
        <p:spPr>
          <a:xfrm>
            <a:off x="6227747" y="4134580"/>
            <a:ext cx="1998930" cy="565734"/>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277" y="3672766"/>
            <a:ext cx="416104" cy="54750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09" y="3896523"/>
            <a:ext cx="416104" cy="547505"/>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645" y="4055922"/>
            <a:ext cx="416104" cy="547505"/>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2019800315"/>
              </p:ext>
            </p:extLst>
          </p:nvPr>
        </p:nvGraphicFramePr>
        <p:xfrm>
          <a:off x="4785948" y="76102"/>
          <a:ext cx="4294601" cy="4512252"/>
        </p:xfrm>
        <a:graphic>
          <a:graphicData uri="http://schemas.openxmlformats.org/drawingml/2006/table">
            <a:tbl>
              <a:tblPr firstRow="1" bandRow="1">
                <a:tableStyleId>{B301B821-A1FF-4177-AEE7-76D212191A09}</a:tableStyleId>
              </a:tblPr>
              <a:tblGrid>
                <a:gridCol w="571223">
                  <a:extLst>
                    <a:ext uri="{9D8B030D-6E8A-4147-A177-3AD203B41FA5}">
                      <a16:colId xmlns:a16="http://schemas.microsoft.com/office/drawing/2014/main" val="20000"/>
                    </a:ext>
                  </a:extLst>
                </a:gridCol>
                <a:gridCol w="3723378">
                  <a:extLst>
                    <a:ext uri="{9D8B030D-6E8A-4147-A177-3AD203B41FA5}">
                      <a16:colId xmlns:a16="http://schemas.microsoft.com/office/drawing/2014/main" val="20001"/>
                    </a:ext>
                  </a:extLst>
                </a:gridCol>
              </a:tblGrid>
              <a:tr h="257808">
                <a:tc gridSpan="2">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kern="1200" dirty="0"/>
                        <a:t>Guidance</a:t>
                      </a:r>
                      <a:endParaRPr lang="en-US" sz="1300" b="0" kern="1200" dirty="0">
                        <a:solidFill>
                          <a:schemeClr val="bg1"/>
                        </a:solidFill>
                        <a:latin typeface="+mn-lt"/>
                        <a:ea typeface="+mn-ea"/>
                        <a:cs typeface="+mn-cs"/>
                      </a:endParaRPr>
                    </a:p>
                  </a:txBody>
                  <a:tcPr marL="67232" marR="67232" marT="33616" marB="33616"/>
                </a:tc>
                <a:tc hMerge="1">
                  <a:txBody>
                    <a:bodyPr/>
                    <a:lstStyle/>
                    <a:p>
                      <a:endParaRPr lang="en-US"/>
                    </a:p>
                  </a:txBody>
                  <a:tcPr/>
                </a:tc>
                <a:extLst>
                  <a:ext uri="{0D108BD9-81ED-4DB2-BD59-A6C34878D82A}">
                    <a16:rowId xmlns:a16="http://schemas.microsoft.com/office/drawing/2014/main" val="10000"/>
                  </a:ext>
                </a:extLst>
              </a:tr>
              <a:tr h="1132896">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100" dirty="0"/>
                        <a:t>Look  for</a:t>
                      </a:r>
                      <a:endParaRPr lang="en-US" sz="1100" b="1" dirty="0">
                        <a:latin typeface="arial"/>
                      </a:endParaRPr>
                    </a:p>
                  </a:txBody>
                  <a:tcPr marL="67232" marR="67232" marT="33616" marB="33616" anchor="ctr"/>
                </a:tc>
                <a:tc>
                  <a:txBody>
                    <a:bodyPr/>
                    <a:lstStyle/>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Customers searching for an </a:t>
                      </a:r>
                      <a:r>
                        <a:rPr kumimoji="0" lang="en-US" sz="1100" b="1" i="0" u="none" strike="noStrike" kern="1200" cap="none" spc="0" normalizeH="0" baseline="0" noProof="0" dirty="0">
                          <a:ln>
                            <a:noFill/>
                          </a:ln>
                          <a:solidFill>
                            <a:srgbClr val="505050"/>
                          </a:solidFill>
                          <a:effectLst/>
                          <a:uLnTx/>
                          <a:uFillTx/>
                          <a:latin typeface="+mn-lt"/>
                        </a:rPr>
                        <a:t>open, scalable</a:t>
                      </a:r>
                      <a:r>
                        <a:rPr kumimoji="0" lang="en-US" sz="1100" b="0" i="0" u="none" strike="noStrike" kern="1200" cap="none" spc="0" normalizeH="0" baseline="0" noProof="0" dirty="0">
                          <a:ln>
                            <a:noFill/>
                          </a:ln>
                          <a:solidFill>
                            <a:srgbClr val="505050"/>
                          </a:solidFill>
                          <a:effectLst/>
                          <a:uLnTx/>
                          <a:uFillTx/>
                          <a:latin typeface="+mn-lt"/>
                        </a:rPr>
                        <a:t>, software-defined storage solution for hybrid cloud environments</a:t>
                      </a:r>
                    </a:p>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Customers who need a </a:t>
                      </a:r>
                      <a:r>
                        <a:rPr kumimoji="0" lang="en-US" sz="1100" b="1" i="0" u="none" strike="noStrike" kern="1200" cap="none" spc="0" normalizeH="0" baseline="0" noProof="0" dirty="0">
                          <a:ln>
                            <a:noFill/>
                          </a:ln>
                          <a:solidFill>
                            <a:srgbClr val="505050"/>
                          </a:solidFill>
                          <a:effectLst/>
                          <a:uLnTx/>
                          <a:uFillTx/>
                          <a:latin typeface="+mn-lt"/>
                        </a:rPr>
                        <a:t>POSIX compatible solution </a:t>
                      </a:r>
                      <a:r>
                        <a:rPr kumimoji="0" lang="en-US" sz="1100" b="0" i="0" u="none" strike="noStrike" kern="1200" cap="none" spc="0" normalizeH="0" baseline="0" noProof="0" dirty="0">
                          <a:ln>
                            <a:noFill/>
                          </a:ln>
                          <a:solidFill>
                            <a:srgbClr val="505050"/>
                          </a:solidFill>
                          <a:effectLst/>
                          <a:uLnTx/>
                          <a:uFillTx/>
                          <a:latin typeface="+mn-lt"/>
                        </a:rPr>
                        <a:t>to ease migration of Linux workloads to Azure while avoiding costly rewrites</a:t>
                      </a:r>
                    </a:p>
                    <a:p>
                      <a:pPr marL="171450" marR="0" indent="-171450" algn="l" defTabSz="932473" rtl="0" eaLnBrk="1" fontAlgn="auto" latinLnBrk="0" hangingPunct="1">
                        <a:lnSpc>
                          <a:spcPct val="90000"/>
                        </a:lnSpc>
                        <a:spcBef>
                          <a:spcPts val="0"/>
                        </a:spcBef>
                        <a:spcAft>
                          <a:spcPts val="6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Target use cases include: Machine Analytics (Splunk), Big Data (Hadoop), Media Streaming, Enterprise File Sharing, Data Archival, Geo-replication for DR</a:t>
                      </a:r>
                    </a:p>
                  </a:txBody>
                  <a:tcPr marL="67232" marR="67232" marT="33616" marB="33616"/>
                </a:tc>
                <a:extLst>
                  <a:ext uri="{0D108BD9-81ED-4DB2-BD59-A6C34878D82A}">
                    <a16:rowId xmlns:a16="http://schemas.microsoft.com/office/drawing/2014/main" val="10001"/>
                  </a:ext>
                </a:extLst>
              </a:tr>
              <a:tr h="1232058">
                <a:tc>
                  <a:txBody>
                    <a:bodyPr/>
                    <a:lstStyle/>
                    <a:p>
                      <a:pPr marL="0" marR="0" lvl="0" indent="0" algn="l" defTabSz="932473"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Win by</a:t>
                      </a:r>
                      <a:endParaRPr kumimoji="0" lang="en-US" sz="1100" b="1" i="0" u="none" strike="noStrike" kern="1200" cap="none" spc="0" normalizeH="0" baseline="0" noProof="0" dirty="0">
                        <a:ln>
                          <a:noFill/>
                        </a:ln>
                        <a:solidFill>
                          <a:srgbClr val="505050"/>
                        </a:solidFill>
                        <a:effectLst/>
                        <a:uLnTx/>
                        <a:uFillTx/>
                        <a:latin typeface="+mn-lt"/>
                        <a:ea typeface="+mn-ea"/>
                        <a:cs typeface="+mn-cs"/>
                      </a:endParaRPr>
                    </a:p>
                  </a:txBody>
                  <a:tcPr marL="67232" marR="67232" marT="33616" marB="33616" anchor="ctr"/>
                </a:tc>
                <a:tc>
                  <a:txBody>
                    <a:bodyPr/>
                    <a:lstStyle/>
                    <a:p>
                      <a:pPr marL="171450" marR="0" lvl="0"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Highlighting the value of Red Hat Gluster Storage in Azure:</a:t>
                      </a:r>
                    </a:p>
                    <a:p>
                      <a:pPr marL="457200" marR="0" lvl="1" indent="-171450" algn="l" defTabSz="932419" rtl="0" eaLnBrk="1" fontAlgn="auto" latinLnBrk="0" hangingPunct="1">
                        <a:lnSpc>
                          <a:spcPct val="70000"/>
                        </a:lnSpc>
                        <a:spcBef>
                          <a:spcPts val="0"/>
                        </a:spcBef>
                        <a:spcAft>
                          <a:spcPts val="400"/>
                        </a:spcAft>
                        <a:buClrTx/>
                        <a:buSzTx/>
                        <a:buFont typeface="Arial" charset="0"/>
                        <a:buChar char="•"/>
                        <a:tabLst/>
                        <a:defRPr/>
                      </a:pPr>
                      <a:r>
                        <a:rPr kumimoji="0" lang="en-US" sz="1100" b="1" i="0" u="none" strike="noStrike" kern="1200" cap="none" spc="0" normalizeH="0" baseline="0" noProof="0" dirty="0">
                          <a:ln>
                            <a:noFill/>
                          </a:ln>
                          <a:solidFill>
                            <a:srgbClr val="505050"/>
                          </a:solidFill>
                          <a:effectLst/>
                          <a:uLnTx/>
                          <a:uFillTx/>
                          <a:latin typeface="+mn-lt"/>
                        </a:rPr>
                        <a:t>Simple to install and configure </a:t>
                      </a:r>
                      <a:r>
                        <a:rPr kumimoji="0" lang="en-US" sz="1100" b="0" i="0" u="none" strike="noStrike" kern="1200" cap="none" spc="0" normalizeH="0" baseline="0" noProof="0" dirty="0">
                          <a:ln>
                            <a:noFill/>
                          </a:ln>
                          <a:solidFill>
                            <a:srgbClr val="505050"/>
                          </a:solidFill>
                          <a:effectLst/>
                          <a:uLnTx/>
                          <a:uFillTx/>
                          <a:latin typeface="+mn-lt"/>
                        </a:rPr>
                        <a:t>with a minimal footprint</a:t>
                      </a:r>
                    </a:p>
                    <a:p>
                      <a:pPr marL="457200" marR="0" lvl="1" indent="-171450" algn="l" defTabSz="932419" rtl="0" eaLnBrk="1" fontAlgn="auto" latinLnBrk="0" hangingPunct="1">
                        <a:lnSpc>
                          <a:spcPct val="70000"/>
                        </a:lnSpc>
                        <a:spcBef>
                          <a:spcPts val="0"/>
                        </a:spcBef>
                        <a:spcAft>
                          <a:spcPts val="4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Leverages Azure Availability Sets for data availability during planned or unplanned outages</a:t>
                      </a:r>
                    </a:p>
                    <a:p>
                      <a:pPr marL="457200" marR="0" lvl="1" indent="-171450" algn="l" defTabSz="932419" rtl="0" eaLnBrk="1" fontAlgn="auto" latinLnBrk="0" hangingPunct="1">
                        <a:lnSpc>
                          <a:spcPct val="70000"/>
                        </a:lnSpc>
                        <a:spcBef>
                          <a:spcPts val="0"/>
                        </a:spcBef>
                        <a:spcAft>
                          <a:spcPts val="4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Asynchronous, multi-region data replication with support for on-premise to Azure hybrid use cases</a:t>
                      </a:r>
                    </a:p>
                    <a:p>
                      <a:pPr marL="457200" marR="0" lvl="1" indent="-171450" algn="l" defTabSz="932419" rtl="0" eaLnBrk="1" fontAlgn="auto" latinLnBrk="0" hangingPunct="1">
                        <a:lnSpc>
                          <a:spcPct val="70000"/>
                        </a:lnSpc>
                        <a:spcBef>
                          <a:spcPts val="0"/>
                        </a:spcBef>
                        <a:spcAft>
                          <a:spcPts val="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Advanced features built-in: Snapshots, Quotas, Erasure Coding, and Intelligent Tiering </a:t>
                      </a:r>
                    </a:p>
                  </a:txBody>
                  <a:tcPr marL="67232" marR="67232" marT="33616" marB="33616"/>
                </a:tc>
                <a:extLst>
                  <a:ext uri="{0D108BD9-81ED-4DB2-BD59-A6C34878D82A}">
                    <a16:rowId xmlns:a16="http://schemas.microsoft.com/office/drawing/2014/main" val="10002"/>
                  </a:ext>
                </a:extLst>
              </a:tr>
              <a:tr h="1138174">
                <a:tc>
                  <a:txBody>
                    <a:bodyPr/>
                    <a:lstStyle/>
                    <a:p>
                      <a:r>
                        <a:rPr kumimoji="0" lang="en-US" sz="1100" u="none" strike="noStrike" kern="1200" cap="none" spc="0" normalizeH="0" baseline="0" noProof="0" dirty="0">
                          <a:ln>
                            <a:noFill/>
                          </a:ln>
                          <a:effectLst/>
                          <a:uLnTx/>
                          <a:uFillTx/>
                        </a:rPr>
                        <a:t>Don’t</a:t>
                      </a:r>
                      <a:endParaRPr lang="en-US" sz="1100" dirty="0">
                        <a:solidFill>
                          <a:schemeClr val="bg1"/>
                        </a:solidFill>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Don’t ignore opportunities to </a:t>
                      </a:r>
                      <a:r>
                        <a:rPr kumimoji="0" lang="en-US" sz="1100" b="1" i="0" u="none" strike="noStrike" kern="1200" cap="none" spc="0" normalizeH="0" baseline="0" noProof="0" dirty="0">
                          <a:ln>
                            <a:noFill/>
                          </a:ln>
                          <a:solidFill>
                            <a:srgbClr val="505050"/>
                          </a:solidFill>
                          <a:effectLst/>
                          <a:uLnTx/>
                          <a:uFillTx/>
                          <a:latin typeface="+mn-lt"/>
                        </a:rPr>
                        <a:t>challenge customer’s perception of lock in to other public clouds on storage and data</a:t>
                      </a:r>
                    </a:p>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Don’t underestimate the value of POSIX compatibility for Linux applications in Azure</a:t>
                      </a:r>
                    </a:p>
                    <a:p>
                      <a:pPr marL="171450" marR="0" lvl="0" indent="-171450" algn="l" defTabSz="932419" rtl="0" eaLnBrk="1" fontAlgn="auto" latinLnBrk="0" hangingPunct="1">
                        <a:lnSpc>
                          <a:spcPct val="90000"/>
                        </a:lnSpc>
                        <a:spcBef>
                          <a:spcPts val="0"/>
                        </a:spcBef>
                        <a:spcAft>
                          <a:spcPts val="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Don’t forget that unstructured data is the fastest growing type of data in the enterprise today</a:t>
                      </a:r>
                    </a:p>
                  </a:txBody>
                  <a:tcPr marL="67232" marR="67232" marT="33616" marB="33616"/>
                </a:tc>
                <a:extLst>
                  <a:ext uri="{0D108BD9-81ED-4DB2-BD59-A6C34878D82A}">
                    <a16:rowId xmlns:a16="http://schemas.microsoft.com/office/drawing/2014/main" val="10003"/>
                  </a:ext>
                </a:extLst>
              </a:tr>
            </a:tbl>
          </a:graphicData>
        </a:graphic>
      </p:graphicFrame>
      <p:sp>
        <p:nvSpPr>
          <p:cNvPr id="15" name="Pentagon 14"/>
          <p:cNvSpPr/>
          <p:nvPr/>
        </p:nvSpPr>
        <p:spPr bwMode="auto">
          <a:xfrm>
            <a:off x="367105" y="1798650"/>
            <a:ext cx="4354410" cy="1325443"/>
          </a:xfrm>
          <a:prstGeom prst="homePlate">
            <a:avLst>
              <a:gd name="adj" fmla="val 68301"/>
            </a:avLst>
          </a:prstGeom>
          <a:solidFill>
            <a:srgbClr val="8A0F01"/>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9" name="TextBox 18"/>
          <p:cNvSpPr txBox="1"/>
          <p:nvPr/>
        </p:nvSpPr>
        <p:spPr>
          <a:xfrm>
            <a:off x="1159652" y="1911493"/>
            <a:ext cx="3003743" cy="1171843"/>
          </a:xfrm>
          <a:prstGeom prst="rect">
            <a:avLst/>
          </a:prstGeom>
          <a:noFill/>
        </p:spPr>
        <p:txBody>
          <a:bodyPr wrap="square" lIns="134451" tIns="107561" rIns="134451" bIns="107561" rtlCol="0">
            <a:spAutoFit/>
          </a:bodyPr>
          <a:lstStyle/>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Scale-out &amp; Scale-up cloud storage in Azure</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Rich Media &amp; Archival</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File sync &amp; share </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61" y="2082225"/>
            <a:ext cx="929491" cy="696260"/>
          </a:xfrm>
          <a:prstGeom prst="rect">
            <a:avLst/>
          </a:prstGeom>
        </p:spPr>
      </p:pic>
    </p:spTree>
    <p:extLst>
      <p:ext uri="{BB962C8B-B14F-4D97-AF65-F5344CB8AC3E}">
        <p14:creationId xmlns:p14="http://schemas.microsoft.com/office/powerpoint/2010/main" val="22653814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 y="2932409"/>
            <a:ext cx="9144000" cy="18592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 name="Text Placeholder 1"/>
          <p:cNvSpPr>
            <a:spLocks noGrp="1"/>
          </p:cNvSpPr>
          <p:nvPr>
            <p:ph type="body" sz="quarter" idx="10"/>
          </p:nvPr>
        </p:nvSpPr>
        <p:spPr>
          <a:xfrm>
            <a:off x="253084" y="593522"/>
            <a:ext cx="4468431" cy="2084924"/>
          </a:xfrm>
        </p:spPr>
        <p:txBody>
          <a:bodyPr/>
          <a:lstStyle/>
          <a:p>
            <a:pPr marL="0" lvl="1" indent="0">
              <a:spcBef>
                <a:spcPts val="353"/>
              </a:spcBef>
              <a:spcAft>
                <a:spcPts val="882"/>
              </a:spcAft>
              <a:buNone/>
            </a:pPr>
            <a:r>
              <a:rPr lang="en-US" sz="1471" b="1" dirty="0">
                <a:solidFill>
                  <a:schemeClr val="tx1"/>
                </a:solidFill>
              </a:rPr>
              <a:t>OpenShift by Red Hat </a:t>
            </a:r>
            <a:r>
              <a:rPr lang="en-US" sz="1471" dirty="0">
                <a:solidFill>
                  <a:schemeClr val="tx1"/>
                </a:solidFill>
              </a:rPr>
              <a:t>and</a:t>
            </a:r>
            <a:r>
              <a:rPr lang="en-US" sz="1471" b="1" dirty="0">
                <a:solidFill>
                  <a:schemeClr val="tx1"/>
                </a:solidFill>
              </a:rPr>
              <a:t> Red Hat JBoss Middleware </a:t>
            </a:r>
            <a:r>
              <a:rPr lang="en-US" sz="1324" dirty="0"/>
              <a:t>enable developers to build, integrate, and deploy cloud-native applications and open Red Hat’s award-winning application middleware, development &amp; deployment solutions in Azure.</a:t>
            </a:r>
          </a:p>
          <a:p>
            <a:pPr marL="0" indent="0">
              <a:spcBef>
                <a:spcPts val="353"/>
              </a:spcBef>
              <a:spcAft>
                <a:spcPts val="882"/>
              </a:spcAft>
              <a:buNone/>
            </a:pPr>
            <a:endParaRPr lang="en-US" sz="1176" dirty="0"/>
          </a:p>
          <a:p>
            <a:pPr marL="0" indent="0">
              <a:buNone/>
            </a:pPr>
            <a:endParaRPr lang="en-US" sz="1765" dirty="0"/>
          </a:p>
          <a:p>
            <a:pPr marL="387453" lvl="1" indent="-210092"/>
            <a:endParaRPr lang="en-US" sz="1176" dirty="0"/>
          </a:p>
        </p:txBody>
      </p:sp>
      <p:sp>
        <p:nvSpPr>
          <p:cNvPr id="3" name="Title 2"/>
          <p:cNvSpPr>
            <a:spLocks noGrp="1"/>
          </p:cNvSpPr>
          <p:nvPr>
            <p:ph type="title"/>
          </p:nvPr>
        </p:nvSpPr>
        <p:spPr>
          <a:xfrm>
            <a:off x="1" y="76102"/>
            <a:ext cx="9464107" cy="490051"/>
          </a:xfrm>
        </p:spPr>
        <p:txBody>
          <a:bodyPr/>
          <a:lstStyle/>
          <a:p>
            <a:pPr marL="252038" lvl="1">
              <a:spcAft>
                <a:spcPts val="441"/>
              </a:spcAft>
            </a:pPr>
            <a:r>
              <a:rPr lang="en-US" sz="2647" b="1" kern="1200" spc="-75" dirty="0">
                <a:ln w="3175">
                  <a:noFill/>
                </a:ln>
                <a:gradFill>
                  <a:gsLst>
                    <a:gs pos="1250">
                      <a:srgbClr val="505050"/>
                    </a:gs>
                    <a:gs pos="100000">
                      <a:srgbClr val="505050"/>
                    </a:gs>
                  </a:gsLst>
                  <a:lin ang="5400000" scaled="0"/>
                </a:gradFill>
                <a:latin typeface="Segoe UI Light"/>
                <a:ea typeface="+mn-ea"/>
                <a:cs typeface="Segoe UI" pitchFamily="34" charset="0"/>
              </a:rPr>
              <a:t>Hybrid Application Framework</a:t>
            </a:r>
          </a:p>
        </p:txBody>
      </p:sp>
      <p:sp>
        <p:nvSpPr>
          <p:cNvPr id="4" name="Slide Number Placeholder 3"/>
          <p:cNvSpPr>
            <a:spLocks noGrp="1"/>
          </p:cNvSpPr>
          <p:nvPr>
            <p:ph type="sldNum" sz="quarter" idx="4"/>
          </p:nvPr>
        </p:nvSpPr>
        <p:spPr/>
        <p:txBody>
          <a:bodyPr/>
          <a:lstStyle/>
          <a:p>
            <a:pPr marL="0" marR="0" lvl="0" indent="0" algn="r" defTabSz="67235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1324" b="0" i="0" u="none" strike="noStrike" kern="0" cap="none" spc="0" normalizeH="0" baseline="0" noProof="0">
                <a:ln>
                  <a:noFill/>
                </a:ln>
                <a:solidFill>
                  <a:srgbClr val="505050">
                    <a:tint val="75000"/>
                  </a:srgbClr>
                </a:solidFill>
                <a:effectLst/>
                <a:uLnTx/>
                <a:uFillTx/>
                <a:latin typeface="Arial"/>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35</a:t>
            </a:fld>
            <a:endParaRPr kumimoji="0" lang="en-US" sz="1324" b="0" i="0" u="none" strike="noStrike" kern="0" cap="none" spc="0" normalizeH="0" baseline="0" noProof="0" dirty="0">
              <a:ln>
                <a:noFill/>
              </a:ln>
              <a:solidFill>
                <a:srgbClr val="505050">
                  <a:tint val="75000"/>
                </a:srgbClr>
              </a:solidFill>
              <a:effectLst/>
              <a:uLnTx/>
              <a:uFillTx/>
              <a:latin typeface="Arial"/>
              <a:cs typeface="Arial"/>
              <a:sym typeface="Arial"/>
            </a:endParaRPr>
          </a:p>
        </p:txBody>
      </p:sp>
      <p:sp>
        <p:nvSpPr>
          <p:cNvPr id="12" name="Parallelogram 11"/>
          <p:cNvSpPr/>
          <p:nvPr/>
        </p:nvSpPr>
        <p:spPr bwMode="auto">
          <a:xfrm>
            <a:off x="1" y="4405709"/>
            <a:ext cx="9144000" cy="450425"/>
          </a:xfrm>
          <a:prstGeom prst="parallelogram">
            <a:avLst>
              <a:gd name="adj" fmla="val 873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3" name="Parallelogram 12"/>
          <p:cNvSpPr/>
          <p:nvPr/>
        </p:nvSpPr>
        <p:spPr bwMode="auto">
          <a:xfrm>
            <a:off x="2082321" y="4346042"/>
            <a:ext cx="6660886" cy="438679"/>
          </a:xfrm>
          <a:prstGeom prst="parallelogram">
            <a:avLst>
              <a:gd name="adj" fmla="val 9672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2495" y="4368750"/>
            <a:ext cx="1583962" cy="39630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674" y="4427372"/>
            <a:ext cx="1341786" cy="291501"/>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2335335021"/>
              </p:ext>
            </p:extLst>
          </p:nvPr>
        </p:nvGraphicFramePr>
        <p:xfrm>
          <a:off x="4762719" y="79127"/>
          <a:ext cx="4274016" cy="4251648"/>
        </p:xfrm>
        <a:graphic>
          <a:graphicData uri="http://schemas.openxmlformats.org/drawingml/2006/table">
            <a:tbl>
              <a:tblPr firstRow="1" bandRow="1">
                <a:tableStyleId>{B301B821-A1FF-4177-AEE7-76D212191A09}</a:tableStyleId>
              </a:tblPr>
              <a:tblGrid>
                <a:gridCol w="581461">
                  <a:extLst>
                    <a:ext uri="{9D8B030D-6E8A-4147-A177-3AD203B41FA5}">
                      <a16:colId xmlns:a16="http://schemas.microsoft.com/office/drawing/2014/main" val="20000"/>
                    </a:ext>
                  </a:extLst>
                </a:gridCol>
                <a:gridCol w="3692555">
                  <a:extLst>
                    <a:ext uri="{9D8B030D-6E8A-4147-A177-3AD203B41FA5}">
                      <a16:colId xmlns:a16="http://schemas.microsoft.com/office/drawing/2014/main" val="20001"/>
                    </a:ext>
                  </a:extLst>
                </a:gridCol>
              </a:tblGrid>
              <a:tr h="234037">
                <a:tc gridSpan="2">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kern="1200" dirty="0"/>
                        <a:t>Guidance</a:t>
                      </a:r>
                      <a:endParaRPr lang="en-US" sz="1300" b="0" kern="1200" dirty="0">
                        <a:solidFill>
                          <a:schemeClr val="bg1"/>
                        </a:solidFill>
                        <a:latin typeface="+mn-lt"/>
                        <a:ea typeface="+mn-ea"/>
                        <a:cs typeface="+mn-cs"/>
                      </a:endParaRPr>
                    </a:p>
                  </a:txBody>
                  <a:tcPr marL="67232" marR="67232" marT="33616" marB="33616"/>
                </a:tc>
                <a:tc hMerge="1">
                  <a:txBody>
                    <a:bodyPr/>
                    <a:lstStyle/>
                    <a:p>
                      <a:endParaRPr lang="en-US"/>
                    </a:p>
                  </a:txBody>
                  <a:tcPr/>
                </a:tc>
                <a:extLst>
                  <a:ext uri="{0D108BD9-81ED-4DB2-BD59-A6C34878D82A}">
                    <a16:rowId xmlns:a16="http://schemas.microsoft.com/office/drawing/2014/main" val="10000"/>
                  </a:ext>
                </a:extLst>
              </a:tr>
              <a:tr h="1306873">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100" dirty="0"/>
                        <a:t>Look  for</a:t>
                      </a:r>
                      <a:endParaRPr lang="en-US" sz="1100" b="1" dirty="0">
                        <a:latin typeface="arial"/>
                      </a:endParaRPr>
                    </a:p>
                  </a:txBody>
                  <a:tcPr marL="67232" marR="67232" marT="33616" marB="33616" anchor="ctr"/>
                </a:tc>
                <a:tc>
                  <a:txBody>
                    <a:bodyPr/>
                    <a:lstStyle/>
                    <a:p>
                      <a:pPr marL="171450" marR="0" indent="-171450" algn="l" defTabSz="932473" rtl="0" eaLnBrk="1" fontAlgn="auto" latinLnBrk="0" hangingPunct="1">
                        <a:lnSpc>
                          <a:spcPct val="90000"/>
                        </a:lnSpc>
                        <a:spcBef>
                          <a:spcPts val="0"/>
                        </a:spcBef>
                        <a:spcAft>
                          <a:spcPts val="400"/>
                        </a:spcAft>
                        <a:buClrTx/>
                        <a:buSzTx/>
                        <a:buFont typeface="Arial" charset="0"/>
                        <a:buChar char="•"/>
                        <a:tabLst/>
                        <a:defRPr/>
                      </a:pPr>
                      <a:r>
                        <a:rPr lang="en-US" sz="1000" b="0" kern="1200" baseline="0" dirty="0">
                          <a:solidFill>
                            <a:schemeClr val="dk1"/>
                          </a:solidFill>
                          <a:latin typeface="+mn-lt"/>
                          <a:ea typeface="+mn-ea"/>
                          <a:cs typeface="+mn-cs"/>
                        </a:rPr>
                        <a:t>Customers wanting an </a:t>
                      </a:r>
                      <a:r>
                        <a:rPr lang="en-US" sz="1000" b="1" kern="1200" baseline="0" dirty="0">
                          <a:solidFill>
                            <a:schemeClr val="dk1"/>
                          </a:solidFill>
                          <a:latin typeface="+mn-lt"/>
                          <a:ea typeface="+mn-ea"/>
                          <a:cs typeface="+mn-cs"/>
                        </a:rPr>
                        <a:t>open PaaS solution </a:t>
                      </a:r>
                      <a:r>
                        <a:rPr lang="en-US" sz="1000" b="0" kern="1200" baseline="0" dirty="0">
                          <a:solidFill>
                            <a:schemeClr val="dk1"/>
                          </a:solidFill>
                          <a:latin typeface="+mn-lt"/>
                          <a:ea typeface="+mn-ea"/>
                          <a:cs typeface="+mn-cs"/>
                        </a:rPr>
                        <a:t>that includes next-gen features like </a:t>
                      </a:r>
                      <a:r>
                        <a:rPr lang="en-US" sz="1000" b="1" kern="1200" baseline="0" dirty="0">
                          <a:solidFill>
                            <a:schemeClr val="dk1"/>
                          </a:solidFill>
                          <a:latin typeface="+mn-lt"/>
                          <a:ea typeface="+mn-ea"/>
                          <a:cs typeface="+mn-cs"/>
                        </a:rPr>
                        <a:t>Docker</a:t>
                      </a:r>
                      <a:r>
                        <a:rPr lang="en-US" sz="1000" b="0" kern="1200" baseline="0" dirty="0">
                          <a:solidFill>
                            <a:schemeClr val="dk1"/>
                          </a:solidFill>
                          <a:latin typeface="+mn-lt"/>
                          <a:ea typeface="+mn-ea"/>
                          <a:cs typeface="+mn-cs"/>
                        </a:rPr>
                        <a:t> containers, </a:t>
                      </a:r>
                      <a:r>
                        <a:rPr lang="en-US" sz="1000" b="1" kern="1200" baseline="0" dirty="0">
                          <a:solidFill>
                            <a:schemeClr val="dk1"/>
                          </a:solidFill>
                          <a:latin typeface="+mn-lt"/>
                          <a:ea typeface="+mn-ea"/>
                          <a:cs typeface="+mn-cs"/>
                        </a:rPr>
                        <a:t>Kubernetes</a:t>
                      </a:r>
                      <a:r>
                        <a:rPr lang="en-US" sz="1000" b="0" kern="1200" baseline="0" dirty="0">
                          <a:solidFill>
                            <a:schemeClr val="dk1"/>
                          </a:solidFill>
                          <a:latin typeface="+mn-lt"/>
                          <a:ea typeface="+mn-ea"/>
                          <a:cs typeface="+mn-cs"/>
                        </a:rPr>
                        <a:t> orchestration, and supports enterprise CI/CD workflows</a:t>
                      </a:r>
                    </a:p>
                    <a:p>
                      <a:pPr marL="171450" marR="0" indent="-171450" algn="l" defTabSz="932473" rtl="0" eaLnBrk="1" fontAlgn="auto" latinLnBrk="0" hangingPunct="1">
                        <a:lnSpc>
                          <a:spcPct val="90000"/>
                        </a:lnSpc>
                        <a:spcBef>
                          <a:spcPts val="0"/>
                        </a:spcBef>
                        <a:spcAft>
                          <a:spcPts val="400"/>
                        </a:spcAft>
                        <a:buClrTx/>
                        <a:buSzTx/>
                        <a:buFont typeface="Arial" charset="0"/>
                        <a:buChar char="•"/>
                        <a:tabLst/>
                        <a:defRPr/>
                      </a:pPr>
                      <a:r>
                        <a:rPr lang="en-US" sz="1000" b="0" kern="1200" baseline="0" dirty="0">
                          <a:solidFill>
                            <a:schemeClr val="dk1"/>
                          </a:solidFill>
                          <a:latin typeface="+mn-lt"/>
                          <a:ea typeface="+mn-ea"/>
                          <a:cs typeface="+mn-cs"/>
                        </a:rPr>
                        <a:t>Java users looking for a </a:t>
                      </a:r>
                      <a:r>
                        <a:rPr lang="en-US" sz="1000" b="1" kern="1200" baseline="0" dirty="0">
                          <a:solidFill>
                            <a:schemeClr val="dk1"/>
                          </a:solidFill>
                          <a:latin typeface="+mn-lt"/>
                          <a:ea typeface="+mn-ea"/>
                          <a:cs typeface="+mn-cs"/>
                        </a:rPr>
                        <a:t>consistent platform </a:t>
                      </a:r>
                      <a:r>
                        <a:rPr lang="en-US" sz="1000" b="0" kern="1200" baseline="0" dirty="0">
                          <a:solidFill>
                            <a:schemeClr val="dk1"/>
                          </a:solidFill>
                          <a:latin typeface="+mn-lt"/>
                          <a:ea typeface="+mn-ea"/>
                          <a:cs typeface="+mn-cs"/>
                        </a:rPr>
                        <a:t>to run their business applications in Azure</a:t>
                      </a:r>
                    </a:p>
                    <a:p>
                      <a:pPr marL="171450" marR="0" indent="-171450" algn="l" defTabSz="932473" rtl="0" eaLnBrk="1" fontAlgn="auto" latinLnBrk="0" hangingPunct="1">
                        <a:lnSpc>
                          <a:spcPct val="90000"/>
                        </a:lnSpc>
                        <a:spcBef>
                          <a:spcPts val="0"/>
                        </a:spcBef>
                        <a:spcAft>
                          <a:spcPts val="400"/>
                        </a:spcAft>
                        <a:buClrTx/>
                        <a:buSzTx/>
                        <a:buFont typeface="Arial" charset="0"/>
                        <a:buChar char="•"/>
                        <a:tabLst/>
                        <a:defRPr/>
                      </a:pPr>
                      <a:r>
                        <a:rPr lang="en-US" sz="1000" b="0" kern="1200" dirty="0">
                          <a:solidFill>
                            <a:schemeClr val="dk1"/>
                          </a:solidFill>
                          <a:latin typeface="+mn-lt"/>
                          <a:ea typeface="+mn-ea"/>
                          <a:cs typeface="+mn-cs"/>
                        </a:rPr>
                        <a:t>Customers building </a:t>
                      </a:r>
                      <a:r>
                        <a:rPr lang="en-US" sz="1000" b="1" kern="1200" baseline="0" dirty="0">
                          <a:solidFill>
                            <a:schemeClr val="dk1"/>
                          </a:solidFill>
                          <a:latin typeface="+mn-lt"/>
                          <a:ea typeface="+mn-ea"/>
                          <a:cs typeface="+mn-cs"/>
                        </a:rPr>
                        <a:t>microservices architectures</a:t>
                      </a:r>
                      <a:r>
                        <a:rPr lang="en-US" sz="1000" b="0" kern="1200" baseline="0" dirty="0">
                          <a:solidFill>
                            <a:schemeClr val="dk1"/>
                          </a:solidFill>
                          <a:latin typeface="+mn-lt"/>
                          <a:ea typeface="+mn-ea"/>
                          <a:cs typeface="+mn-cs"/>
                        </a:rPr>
                        <a:t> in the public cloud </a:t>
                      </a:r>
                      <a:endParaRPr lang="en-US" sz="1000" b="0" kern="1200" dirty="0">
                        <a:solidFill>
                          <a:schemeClr val="dk1"/>
                        </a:solidFill>
                        <a:latin typeface="+mn-lt"/>
                        <a:ea typeface="+mn-ea"/>
                        <a:cs typeface="+mn-cs"/>
                      </a:endParaRPr>
                    </a:p>
                    <a:p>
                      <a:pPr marL="171450" marR="0" indent="-171450" algn="l" defTabSz="932473" rtl="0" eaLnBrk="1" fontAlgn="auto" latinLnBrk="0" hangingPunct="1">
                        <a:lnSpc>
                          <a:spcPct val="90000"/>
                        </a:lnSpc>
                        <a:spcBef>
                          <a:spcPts val="0"/>
                        </a:spcBef>
                        <a:spcAft>
                          <a:spcPts val="400"/>
                        </a:spcAft>
                        <a:buClrTx/>
                        <a:buSzTx/>
                        <a:buFont typeface="Arial" charset="0"/>
                        <a:buChar char="•"/>
                        <a:tabLst/>
                        <a:defRPr/>
                      </a:pPr>
                      <a:r>
                        <a:rPr lang="en-US" sz="1000" b="0" kern="1200" dirty="0">
                          <a:solidFill>
                            <a:schemeClr val="dk1"/>
                          </a:solidFill>
                          <a:latin typeface="+mn-lt"/>
                          <a:ea typeface="+mn-ea"/>
                          <a:cs typeface="+mn-cs"/>
                        </a:rPr>
                        <a:t>Customers</a:t>
                      </a:r>
                      <a:r>
                        <a:rPr lang="en-US" sz="1000" b="0" kern="1200" baseline="0" dirty="0">
                          <a:solidFill>
                            <a:schemeClr val="dk1"/>
                          </a:solidFill>
                          <a:latin typeface="+mn-lt"/>
                          <a:ea typeface="+mn-ea"/>
                          <a:cs typeface="+mn-cs"/>
                        </a:rPr>
                        <a:t> using the hybrid cloud to develop business applications faster and accelerate time to market</a:t>
                      </a:r>
                    </a:p>
                  </a:txBody>
                  <a:tcPr marL="67232" marR="67232" marT="33616" marB="33616"/>
                </a:tc>
                <a:extLst>
                  <a:ext uri="{0D108BD9-81ED-4DB2-BD59-A6C34878D82A}">
                    <a16:rowId xmlns:a16="http://schemas.microsoft.com/office/drawing/2014/main" val="10001"/>
                  </a:ext>
                </a:extLst>
              </a:tr>
              <a:tr h="1256980">
                <a:tc>
                  <a:txBody>
                    <a:bodyPr/>
                    <a:lstStyle/>
                    <a:p>
                      <a:pPr marL="0" marR="0" lvl="0" indent="0" algn="l" defTabSz="932473"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Win by</a:t>
                      </a:r>
                      <a:endParaRPr kumimoji="0" lang="en-US" sz="1100" b="1" i="0" u="none" strike="noStrike" kern="1200" cap="none" spc="0" normalizeH="0" baseline="0" noProof="0" dirty="0">
                        <a:ln>
                          <a:noFill/>
                        </a:ln>
                        <a:solidFill>
                          <a:srgbClr val="505050"/>
                        </a:solidFill>
                        <a:effectLst/>
                        <a:uLnTx/>
                        <a:uFillTx/>
                        <a:latin typeface="+mn-lt"/>
                        <a:ea typeface="+mn-ea"/>
                        <a:cs typeface="+mn-cs"/>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40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Talking to developers about the </a:t>
                      </a:r>
                      <a:r>
                        <a:rPr kumimoji="0" lang="en-US" sz="1000" b="1" i="0" u="none" strike="noStrike" kern="1200" cap="none" spc="0" normalizeH="0" baseline="0" noProof="0" dirty="0">
                          <a:ln>
                            <a:noFill/>
                          </a:ln>
                          <a:solidFill>
                            <a:srgbClr val="505050"/>
                          </a:solidFill>
                          <a:effectLst/>
                          <a:uLnTx/>
                          <a:uFillTx/>
                          <a:latin typeface="+mn-lt"/>
                        </a:rPr>
                        <a:t>value of a common platform for building, deploying, and managing apps </a:t>
                      </a:r>
                      <a:r>
                        <a:rPr kumimoji="0" lang="en-US" sz="1000" b="0" i="0" u="none" strike="noStrike" kern="1200" cap="none" spc="0" normalizeH="0" baseline="0" noProof="0" dirty="0">
                          <a:ln>
                            <a:noFill/>
                          </a:ln>
                          <a:solidFill>
                            <a:srgbClr val="505050"/>
                          </a:solidFill>
                          <a:effectLst/>
                          <a:uLnTx/>
                          <a:uFillTx/>
                          <a:latin typeface="+mn-lt"/>
                        </a:rPr>
                        <a:t>across hybrid cloud environments</a:t>
                      </a:r>
                    </a:p>
                    <a:p>
                      <a:pPr marL="171450" marR="0" lvl="0" indent="-171450" algn="l" defTabSz="932419" rtl="0" eaLnBrk="1" fontAlgn="auto" latinLnBrk="0" hangingPunct="1">
                        <a:lnSpc>
                          <a:spcPct val="90000"/>
                        </a:lnSpc>
                        <a:spcBef>
                          <a:spcPts val="0"/>
                        </a:spcBef>
                        <a:spcAft>
                          <a:spcPts val="40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Promoting the integration of </a:t>
                      </a:r>
                      <a:r>
                        <a:rPr kumimoji="0" lang="en-US" sz="1000" b="1" i="0" u="none" strike="noStrike" kern="1200" cap="none" spc="0" normalizeH="0" baseline="0" noProof="0" dirty="0">
                          <a:ln>
                            <a:noFill/>
                          </a:ln>
                          <a:solidFill>
                            <a:srgbClr val="505050"/>
                          </a:solidFill>
                          <a:effectLst/>
                          <a:uLnTx/>
                          <a:uFillTx/>
                          <a:latin typeface="+mn-lt"/>
                        </a:rPr>
                        <a:t>Azure services and .NET within OpenShift and RHEL</a:t>
                      </a:r>
                      <a:r>
                        <a:rPr kumimoji="0" lang="en-US" sz="1000" b="0" i="0" u="none" strike="noStrike" kern="1200" cap="none" spc="0" normalizeH="0" baseline="0" noProof="0" dirty="0">
                          <a:ln>
                            <a:noFill/>
                          </a:ln>
                          <a:solidFill>
                            <a:srgbClr val="505050"/>
                          </a:solidFill>
                          <a:effectLst/>
                          <a:uLnTx/>
                          <a:uFillTx/>
                          <a:latin typeface="+mn-lt"/>
                        </a:rPr>
                        <a:t> enabling delivery of business value to </a:t>
                      </a:r>
                      <a:r>
                        <a:rPr kumimoji="0" lang="en-US" sz="1000" b="1" i="0" u="none" strike="noStrike" kern="1200" cap="none" spc="0" normalizeH="0" baseline="0" noProof="0" dirty="0">
                          <a:ln>
                            <a:noFill/>
                          </a:ln>
                          <a:solidFill>
                            <a:srgbClr val="505050"/>
                          </a:solidFill>
                          <a:effectLst/>
                          <a:uLnTx/>
                          <a:uFillTx/>
                          <a:latin typeface="+mn-lt"/>
                        </a:rPr>
                        <a:t>existing and next-gen applications</a:t>
                      </a:r>
                    </a:p>
                    <a:p>
                      <a:pPr marL="171450" marR="0" lvl="0" indent="-171450" algn="l" defTabSz="932419" rtl="0" eaLnBrk="1" fontAlgn="auto" latinLnBrk="0" hangingPunct="1">
                        <a:lnSpc>
                          <a:spcPct val="90000"/>
                        </a:lnSpc>
                        <a:spcBef>
                          <a:spcPts val="0"/>
                        </a:spcBef>
                        <a:spcAft>
                          <a:spcPts val="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Understanding the shift from monolithic application models to more agile, scalable, and resilient microservices</a:t>
                      </a:r>
                    </a:p>
                  </a:txBody>
                  <a:tcPr marL="67232" marR="67232" marT="33616" marB="33616"/>
                </a:tc>
                <a:extLst>
                  <a:ext uri="{0D108BD9-81ED-4DB2-BD59-A6C34878D82A}">
                    <a16:rowId xmlns:a16="http://schemas.microsoft.com/office/drawing/2014/main" val="10002"/>
                  </a:ext>
                </a:extLst>
              </a:tr>
              <a:tr h="1156867">
                <a:tc>
                  <a:txBody>
                    <a:bodyPr/>
                    <a:lstStyle/>
                    <a:p>
                      <a:r>
                        <a:rPr kumimoji="0" lang="en-US" sz="1100" u="none" strike="noStrike" kern="1200" cap="none" spc="0" normalizeH="0" baseline="0" noProof="0" dirty="0">
                          <a:ln>
                            <a:noFill/>
                          </a:ln>
                          <a:effectLst/>
                          <a:uLnTx/>
                          <a:uFillTx/>
                        </a:rPr>
                        <a:t>Don’t</a:t>
                      </a:r>
                      <a:endParaRPr lang="en-US" sz="1100" dirty="0">
                        <a:solidFill>
                          <a:schemeClr val="bg1"/>
                        </a:solidFill>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40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Don’t limit discussions to just .</a:t>
                      </a:r>
                      <a:r>
                        <a:rPr kumimoji="0" lang="en-US" sz="1000" b="1" i="0" u="none" strike="noStrike" kern="1200" cap="none" spc="0" normalizeH="0" baseline="0" noProof="0" dirty="0">
                          <a:ln>
                            <a:noFill/>
                          </a:ln>
                          <a:solidFill>
                            <a:srgbClr val="505050"/>
                          </a:solidFill>
                          <a:effectLst/>
                          <a:uLnTx/>
                          <a:uFillTx/>
                          <a:latin typeface="+mn-lt"/>
                        </a:rPr>
                        <a:t>NET applications on Windows or Java on Linux – both platforms are fully supported on Azure</a:t>
                      </a:r>
                    </a:p>
                    <a:p>
                      <a:pPr marL="171450" marR="0" lvl="0" indent="-171450" algn="l" defTabSz="932419" rtl="0" eaLnBrk="1" fontAlgn="auto" latinLnBrk="0" hangingPunct="1">
                        <a:lnSpc>
                          <a:spcPct val="90000"/>
                        </a:lnSpc>
                        <a:spcBef>
                          <a:spcPts val="0"/>
                        </a:spcBef>
                        <a:spcAft>
                          <a:spcPts val="40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Don’t forget to discuss the concepts and value </a:t>
                      </a:r>
                      <a:r>
                        <a:rPr kumimoji="0" lang="en-US" sz="1000" b="1" i="0" u="none" strike="noStrike" kern="1200" cap="none" spc="0" normalizeH="0" baseline="0" noProof="0" dirty="0">
                          <a:ln>
                            <a:noFill/>
                          </a:ln>
                          <a:solidFill>
                            <a:srgbClr val="505050"/>
                          </a:solidFill>
                          <a:effectLst/>
                          <a:uLnTx/>
                          <a:uFillTx/>
                          <a:latin typeface="+mn-lt"/>
                        </a:rPr>
                        <a:t>of Agile software development</a:t>
                      </a:r>
                      <a:r>
                        <a:rPr kumimoji="0" lang="en-US" sz="1000" b="0" i="0" u="none" strike="noStrike" kern="1200" cap="none" spc="0" normalizeH="0" baseline="0" noProof="0" dirty="0">
                          <a:ln>
                            <a:noFill/>
                          </a:ln>
                          <a:solidFill>
                            <a:srgbClr val="505050"/>
                          </a:solidFill>
                          <a:effectLst/>
                          <a:uLnTx/>
                          <a:uFillTx/>
                          <a:latin typeface="+mn-lt"/>
                        </a:rPr>
                        <a:t> – standardize, automate, continuous improvement</a:t>
                      </a:r>
                    </a:p>
                    <a:p>
                      <a:pPr marL="171450" marR="0" lvl="0" indent="-171450" algn="l" defTabSz="932419" rtl="0" eaLnBrk="1" fontAlgn="auto" latinLnBrk="0" hangingPunct="1">
                        <a:lnSpc>
                          <a:spcPct val="90000"/>
                        </a:lnSpc>
                        <a:spcBef>
                          <a:spcPts val="0"/>
                        </a:spcBef>
                        <a:spcAft>
                          <a:spcPts val="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Don’t forget that customers can use Red Hat CloudForms to manage OpenShift container environments in Azure</a:t>
                      </a:r>
                    </a:p>
                  </a:txBody>
                  <a:tcPr marL="67232" marR="67232" marT="33616" marB="33616"/>
                </a:tc>
                <a:extLst>
                  <a:ext uri="{0D108BD9-81ED-4DB2-BD59-A6C34878D82A}">
                    <a16:rowId xmlns:a16="http://schemas.microsoft.com/office/drawing/2014/main" val="10003"/>
                  </a:ext>
                </a:extLst>
              </a:tr>
            </a:tbl>
          </a:graphicData>
        </a:graphic>
      </p:graphicFrame>
      <p:sp>
        <p:nvSpPr>
          <p:cNvPr id="14" name="Pentagon 13"/>
          <p:cNvSpPr/>
          <p:nvPr/>
        </p:nvSpPr>
        <p:spPr bwMode="auto">
          <a:xfrm>
            <a:off x="367105" y="1939994"/>
            <a:ext cx="4354410" cy="1325443"/>
          </a:xfrm>
          <a:prstGeom prst="homePlate">
            <a:avLst>
              <a:gd name="adj" fmla="val 68301"/>
            </a:avLst>
          </a:prstGeom>
          <a:solidFill>
            <a:srgbClr val="8A0F01"/>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6" name="TextBox 15"/>
          <p:cNvSpPr txBox="1"/>
          <p:nvPr/>
        </p:nvSpPr>
        <p:spPr>
          <a:xfrm>
            <a:off x="992247" y="2107267"/>
            <a:ext cx="3795330" cy="990896"/>
          </a:xfrm>
          <a:prstGeom prst="rect">
            <a:avLst/>
          </a:prstGeom>
          <a:noFill/>
        </p:spPr>
        <p:txBody>
          <a:bodyPr wrap="square" lIns="134451" tIns="107561" rIns="134451" bIns="107561" rtlCol="0">
            <a:spAutoFit/>
          </a:bodyPr>
          <a:lstStyle/>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Built on an Enterprise Grade Platform </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Comprehensive suite of application services </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Natively integrated Docker containers</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05" y="2200897"/>
            <a:ext cx="856177" cy="641342"/>
          </a:xfrm>
          <a:prstGeom prst="rect">
            <a:avLst/>
          </a:prstGeom>
        </p:spPr>
      </p:pic>
    </p:spTree>
    <p:extLst>
      <p:ext uri="{BB962C8B-B14F-4D97-AF65-F5344CB8AC3E}">
        <p14:creationId xmlns:p14="http://schemas.microsoft.com/office/powerpoint/2010/main" val="29243832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 y="4013359"/>
            <a:ext cx="9144000" cy="7783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123" y="1471599"/>
            <a:ext cx="533373" cy="842639"/>
          </a:xfrm>
          <a:prstGeom prst="rect">
            <a:avLst/>
          </a:prstGeom>
        </p:spPr>
      </p:pic>
      <p:sp>
        <p:nvSpPr>
          <p:cNvPr id="4" name="Slide Number Placeholder 3"/>
          <p:cNvSpPr>
            <a:spLocks noGrp="1"/>
          </p:cNvSpPr>
          <p:nvPr>
            <p:ph type="sldNum" sz="quarter" idx="4"/>
          </p:nvPr>
        </p:nvSpPr>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36</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sp>
        <p:nvSpPr>
          <p:cNvPr id="11" name="Title 10"/>
          <p:cNvSpPr>
            <a:spLocks noGrp="1"/>
          </p:cNvSpPr>
          <p:nvPr>
            <p:ph type="title"/>
          </p:nvPr>
        </p:nvSpPr>
        <p:spPr>
          <a:xfrm>
            <a:off x="0" y="366"/>
            <a:ext cx="8741880" cy="460218"/>
          </a:xfrm>
        </p:spPr>
        <p:txBody>
          <a:bodyPr/>
          <a:lstStyle/>
          <a:p>
            <a:pPr marL="252062">
              <a:spcBef>
                <a:spcPts val="0"/>
              </a:spcBef>
              <a:spcAft>
                <a:spcPts val="441"/>
              </a:spcAft>
            </a:pPr>
            <a:r>
              <a:rPr lang="en-US" sz="2941" b="1" dirty="0">
                <a:gradFill>
                  <a:gsLst>
                    <a:gs pos="1250">
                      <a:srgbClr val="505050"/>
                    </a:gs>
                    <a:gs pos="100000">
                      <a:srgbClr val="505050"/>
                    </a:gs>
                  </a:gsLst>
                  <a:lin ang="5400000" scaled="0"/>
                </a:gradFill>
                <a:latin typeface="Segoe UI Light"/>
              </a:rPr>
              <a:t>Integrated Support</a:t>
            </a:r>
          </a:p>
        </p:txBody>
      </p:sp>
      <p:sp>
        <p:nvSpPr>
          <p:cNvPr id="5" name="Text Placeholder 1"/>
          <p:cNvSpPr>
            <a:spLocks noGrp="1"/>
          </p:cNvSpPr>
          <p:nvPr>
            <p:ph type="body" sz="quarter" idx="10"/>
          </p:nvPr>
        </p:nvSpPr>
        <p:spPr>
          <a:xfrm>
            <a:off x="270511" y="620640"/>
            <a:ext cx="8200859" cy="2980828"/>
          </a:xfrm>
        </p:spPr>
        <p:txBody>
          <a:bodyPr/>
          <a:lstStyle/>
          <a:p>
            <a:pPr marL="177378" lvl="1" indent="0">
              <a:lnSpc>
                <a:spcPct val="100000"/>
              </a:lnSpc>
              <a:spcBef>
                <a:spcPts val="882"/>
              </a:spcBef>
              <a:spcAft>
                <a:spcPts val="882"/>
              </a:spcAft>
              <a:buNone/>
            </a:pPr>
            <a:r>
              <a:rPr lang="en-US" sz="1471" dirty="0">
                <a:solidFill>
                  <a:schemeClr val="tx1"/>
                </a:solidFill>
              </a:rPr>
              <a:t>Red Hat and Microsoft have created an </a:t>
            </a:r>
            <a:r>
              <a:rPr lang="en-US" b="1" dirty="0">
                <a:solidFill>
                  <a:schemeClr val="tx1"/>
                </a:solidFill>
              </a:rPr>
              <a:t>industry-changing integrated support </a:t>
            </a:r>
            <a:r>
              <a:rPr lang="en-US" sz="1471" dirty="0">
                <a:solidFill>
                  <a:schemeClr val="tx1"/>
                </a:solidFill>
              </a:rPr>
              <a:t>model for customers using Red Hat solutions in Azure.  We are working side-by-side to solve common problems and to provide the </a:t>
            </a:r>
            <a:r>
              <a:rPr lang="en-US" b="1" dirty="0">
                <a:solidFill>
                  <a:schemeClr val="tx1"/>
                </a:solidFill>
              </a:rPr>
              <a:t>enterprise-grade </a:t>
            </a:r>
            <a:r>
              <a:rPr lang="en-US" sz="1471" dirty="0">
                <a:solidFill>
                  <a:schemeClr val="tx1"/>
                </a:solidFill>
              </a:rPr>
              <a:t>support that customers rely on in their datacenters.</a:t>
            </a:r>
          </a:p>
          <a:p>
            <a:pPr marL="177378" lvl="1" indent="0">
              <a:spcBef>
                <a:spcPts val="441"/>
              </a:spcBef>
              <a:spcAft>
                <a:spcPts val="441"/>
              </a:spcAft>
              <a:buNone/>
            </a:pPr>
            <a:r>
              <a:rPr lang="en-US" sz="1324" b="1" dirty="0">
                <a:solidFill>
                  <a:schemeClr val="tx1"/>
                </a:solidFill>
              </a:rPr>
              <a:t>Highlights</a:t>
            </a:r>
            <a:r>
              <a:rPr lang="en-US" sz="1471" dirty="0">
                <a:solidFill>
                  <a:schemeClr val="tx1"/>
                </a:solidFill>
              </a:rPr>
              <a:t>:</a:t>
            </a:r>
          </a:p>
          <a:p>
            <a:pPr marL="546195" lvl="2" indent="-210112">
              <a:spcBef>
                <a:spcPts val="441"/>
              </a:spcBef>
              <a:spcAft>
                <a:spcPts val="441"/>
              </a:spcAft>
            </a:pPr>
            <a:r>
              <a:rPr lang="en-US" sz="1324" dirty="0">
                <a:solidFill>
                  <a:schemeClr val="tx1"/>
                </a:solidFill>
              </a:rPr>
              <a:t>Red Hat participation in Azure forums</a:t>
            </a:r>
          </a:p>
          <a:p>
            <a:pPr marL="546195" lvl="2" indent="-210112">
              <a:spcBef>
                <a:spcPts val="441"/>
              </a:spcBef>
              <a:spcAft>
                <a:spcPts val="441"/>
              </a:spcAft>
            </a:pPr>
            <a:r>
              <a:rPr lang="en-US" sz="1324" dirty="0">
                <a:solidFill>
                  <a:schemeClr val="tx1"/>
                </a:solidFill>
              </a:rPr>
              <a:t>Red Hat &amp; Microsoft security response team collaboration</a:t>
            </a:r>
          </a:p>
          <a:p>
            <a:pPr marL="546195" lvl="2" indent="-210112">
              <a:spcBef>
                <a:spcPts val="441"/>
              </a:spcBef>
              <a:spcAft>
                <a:spcPts val="441"/>
              </a:spcAft>
            </a:pPr>
            <a:r>
              <a:rPr lang="en-US" sz="1324" dirty="0">
                <a:solidFill>
                  <a:schemeClr val="tx1"/>
                </a:solidFill>
              </a:rPr>
              <a:t>Support staff from Red Hat &amp; Microsoft co-located @Redmond</a:t>
            </a:r>
          </a:p>
          <a:p>
            <a:pPr marL="546195" lvl="2" indent="-210112">
              <a:spcBef>
                <a:spcPts val="441"/>
              </a:spcBef>
              <a:spcAft>
                <a:spcPts val="441"/>
              </a:spcAft>
            </a:pPr>
            <a:r>
              <a:rPr lang="en-US" sz="1324" dirty="0">
                <a:solidFill>
                  <a:schemeClr val="tx1"/>
                </a:solidFill>
              </a:rPr>
              <a:t>Integrated ticketing systems </a:t>
            </a:r>
          </a:p>
          <a:p>
            <a:pPr marL="546195" lvl="2" indent="-210112">
              <a:spcBef>
                <a:spcPts val="441"/>
              </a:spcBef>
              <a:spcAft>
                <a:spcPts val="441"/>
              </a:spcAft>
            </a:pPr>
            <a:r>
              <a:rPr lang="en-US" sz="1324" dirty="0">
                <a:solidFill>
                  <a:schemeClr val="tx1"/>
                </a:solidFill>
              </a:rPr>
              <a:t>Red Hat Technical Account Management &amp; Microsoft Premier Services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623" y="1746025"/>
            <a:ext cx="533373" cy="8426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9146" y="2052974"/>
            <a:ext cx="528891" cy="860568"/>
          </a:xfrm>
          <a:prstGeom prst="rect">
            <a:avLst/>
          </a:prstGeom>
        </p:spPr>
      </p:pic>
      <p:sp>
        <p:nvSpPr>
          <p:cNvPr id="14" name="Rectangle 13"/>
          <p:cNvSpPr/>
          <p:nvPr/>
        </p:nvSpPr>
        <p:spPr bwMode="auto">
          <a:xfrm>
            <a:off x="1" y="4013360"/>
            <a:ext cx="9144000" cy="77834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16" name="Picture 15"/>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0511" y="3686669"/>
            <a:ext cx="1092802" cy="895491"/>
          </a:xfrm>
          <a:prstGeom prst="rect">
            <a:avLst/>
          </a:prstGeom>
        </p:spPr>
      </p:pic>
    </p:spTree>
    <p:extLst>
      <p:ext uri="{BB962C8B-B14F-4D97-AF65-F5344CB8AC3E}">
        <p14:creationId xmlns:p14="http://schemas.microsoft.com/office/powerpoint/2010/main" val="22494982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287711" y="-899606"/>
          <a:ext cx="1353" cy="1353"/>
        </p:xfrm>
        <a:graphic>
          <a:graphicData uri="http://schemas.openxmlformats.org/presentationml/2006/ole">
            <mc:AlternateContent xmlns:mc="http://schemas.openxmlformats.org/markup-compatibility/2006">
              <mc:Choice xmlns:v="urn:schemas-microsoft-com:vml" Requires="v">
                <p:oleObj spid="_x0000_s3097"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287711" y="-899606"/>
                        <a:ext cx="1353" cy="1353"/>
                      </a:xfrm>
                      <a:prstGeom prst="rect">
                        <a:avLst/>
                      </a:prstGeom>
                    </p:spPr>
                  </p:pic>
                </p:oleObj>
              </mc:Fallback>
            </mc:AlternateContent>
          </a:graphicData>
        </a:graphic>
      </p:graphicFrame>
      <p:cxnSp>
        <p:nvCxnSpPr>
          <p:cNvPr id="140" name="Straight Connector 139"/>
          <p:cNvCxnSpPr/>
          <p:nvPr/>
        </p:nvCxnSpPr>
        <p:spPr>
          <a:xfrm>
            <a:off x="4833704" y="1770942"/>
            <a:ext cx="0" cy="241639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708909" y="1696824"/>
            <a:ext cx="7888693" cy="656479"/>
            <a:chOff x="601047" y="2324703"/>
            <a:chExt cx="11221066" cy="933792"/>
          </a:xfrm>
        </p:grpSpPr>
        <p:sp>
          <p:nvSpPr>
            <p:cNvPr id="149" name="TextBox 148"/>
            <p:cNvSpPr txBox="1"/>
            <p:nvPr/>
          </p:nvSpPr>
          <p:spPr>
            <a:xfrm>
              <a:off x="1322748" y="2324703"/>
              <a:ext cx="4846319" cy="933792"/>
            </a:xfrm>
            <a:prstGeom prst="rect">
              <a:avLst/>
            </a:prstGeom>
            <a:noFill/>
            <a:ln w="3175">
              <a:noFill/>
            </a:ln>
          </p:spPr>
          <p:txBody>
            <a:bodyPr vert="horz" wrap="square" lIns="0" tIns="24837" rIns="0" bIns="24837" rtlCol="0" anchor="t">
              <a:spAutoFit/>
            </a:bodyPr>
            <a:lstStyle/>
            <a:p>
              <a:pPr defTabSz="553765">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Envision</a:t>
              </a:r>
            </a:p>
            <a:p>
              <a:pPr defTabSz="553765">
                <a:defRPr/>
              </a:pPr>
              <a:r>
                <a:rPr lang="en-IN" sz="985" kern="1200" dirty="0">
                  <a:solidFill>
                    <a:srgbClr val="505050"/>
                  </a:solidFill>
                  <a:latin typeface="Segoe UI"/>
                  <a:ea typeface="+mn-ea"/>
                  <a:cs typeface="+mn-cs"/>
                </a:rPr>
                <a:t>From straightforward projects to complex business transformations, we’ll help you reimagine your enterprise in this platform and device rich landscape.</a:t>
              </a:r>
            </a:p>
          </p:txBody>
        </p:sp>
        <p:pic>
          <p:nvPicPr>
            <p:cNvPr id="142" name="Picture 141"/>
            <p:cNvPicPr>
              <a:picLocks noChangeAspect="1"/>
            </p:cNvPicPr>
            <p:nvPr/>
          </p:nvPicPr>
          <p:blipFill>
            <a:blip r:embed="rId7"/>
            <a:stretch>
              <a:fillRect/>
            </a:stretch>
          </p:blipFill>
          <p:spPr>
            <a:xfrm>
              <a:off x="6686629" y="2404168"/>
              <a:ext cx="524256" cy="774192"/>
            </a:xfrm>
            <a:prstGeom prst="rect">
              <a:avLst/>
            </a:prstGeom>
          </p:spPr>
        </p:pic>
        <p:pic>
          <p:nvPicPr>
            <p:cNvPr id="150" name="Picture 149"/>
            <p:cNvPicPr>
              <a:picLocks noChangeAspect="1"/>
            </p:cNvPicPr>
            <p:nvPr/>
          </p:nvPicPr>
          <p:blipFill>
            <a:blip r:embed="rId8"/>
            <a:stretch>
              <a:fillRect/>
            </a:stretch>
          </p:blipFill>
          <p:spPr>
            <a:xfrm>
              <a:off x="601047" y="2430130"/>
              <a:ext cx="382755" cy="722269"/>
            </a:xfrm>
            <a:prstGeom prst="rect">
              <a:avLst/>
            </a:prstGeom>
          </p:spPr>
        </p:pic>
        <p:sp>
          <p:nvSpPr>
            <p:cNvPr id="141" name="TextBox 140"/>
            <p:cNvSpPr txBox="1"/>
            <p:nvPr/>
          </p:nvSpPr>
          <p:spPr>
            <a:xfrm>
              <a:off x="7435121" y="2324703"/>
              <a:ext cx="4386992" cy="933792"/>
            </a:xfrm>
            <a:prstGeom prst="rect">
              <a:avLst/>
            </a:prstGeom>
            <a:noFill/>
            <a:ln w="3175">
              <a:noFill/>
            </a:ln>
          </p:spPr>
          <p:txBody>
            <a:bodyPr vert="horz" wrap="square" lIns="0" tIns="24837" rIns="0" bIns="24837" rtlCol="0" anchor="t">
              <a:spAutoFit/>
            </a:bodyPr>
            <a:lstStyle/>
            <a:p>
              <a:pPr defTabSz="553765">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Differentiate</a:t>
              </a:r>
            </a:p>
            <a:p>
              <a:pPr defTabSz="553765">
                <a:defRPr/>
              </a:pPr>
              <a:r>
                <a:rPr lang="en-IN" sz="985" kern="1200" dirty="0">
                  <a:solidFill>
                    <a:srgbClr val="505050"/>
                  </a:solidFill>
                  <a:latin typeface="Segoe UI"/>
                  <a:ea typeface="+mn-ea"/>
                  <a:cs typeface="+mn-cs"/>
                </a:rPr>
                <a:t>Together we will explore your business challenges and evaluate potential technology solutions to help you compete and win in the digital age.</a:t>
              </a:r>
            </a:p>
          </p:txBody>
        </p:sp>
      </p:grpSp>
      <p:grpSp>
        <p:nvGrpSpPr>
          <p:cNvPr id="106" name="Group 105"/>
          <p:cNvGrpSpPr/>
          <p:nvPr/>
        </p:nvGrpSpPr>
        <p:grpSpPr>
          <a:xfrm>
            <a:off x="710036" y="2538340"/>
            <a:ext cx="7887567" cy="656479"/>
            <a:chOff x="602649" y="3353911"/>
            <a:chExt cx="11219464" cy="933792"/>
          </a:xfrm>
        </p:grpSpPr>
        <p:sp>
          <p:nvSpPr>
            <p:cNvPr id="147" name="TextBox 146"/>
            <p:cNvSpPr txBox="1"/>
            <p:nvPr/>
          </p:nvSpPr>
          <p:spPr>
            <a:xfrm>
              <a:off x="1322748" y="3353911"/>
              <a:ext cx="4846321" cy="933792"/>
            </a:xfrm>
            <a:prstGeom prst="rect">
              <a:avLst/>
            </a:prstGeom>
            <a:noFill/>
            <a:ln w="3175">
              <a:noFill/>
            </a:ln>
          </p:spPr>
          <p:txBody>
            <a:bodyPr vert="horz" wrap="square" lIns="0" tIns="24837" rIns="0" bIns="24837" rtlCol="0" anchor="t">
              <a:spAutoFit/>
            </a:bodyPr>
            <a:lstStyle/>
            <a:p>
              <a:pPr defTabSz="553765">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Design</a:t>
              </a:r>
            </a:p>
            <a:p>
              <a:pPr defTabSz="553765">
                <a:defRPr/>
              </a:pPr>
              <a:r>
                <a:rPr lang="en-IN" sz="985" kern="1200" dirty="0">
                  <a:solidFill>
                    <a:srgbClr val="505050"/>
                  </a:solidFill>
                  <a:latin typeface="Segoe UI"/>
                  <a:ea typeface="+mn-ea"/>
                  <a:cs typeface="+mn-cs"/>
                </a:rPr>
                <a:t>We’ll help you architect secure, reliable solutions that align with your business processes, scale to meet your needs and integrate with your existing technologies.</a:t>
              </a:r>
            </a:p>
          </p:txBody>
        </p:sp>
        <p:pic>
          <p:nvPicPr>
            <p:cNvPr id="146" name="Picture 145"/>
            <p:cNvPicPr>
              <a:picLocks noChangeAspect="1"/>
            </p:cNvPicPr>
            <p:nvPr/>
          </p:nvPicPr>
          <p:blipFill>
            <a:blip r:embed="rId9"/>
            <a:stretch>
              <a:fillRect/>
            </a:stretch>
          </p:blipFill>
          <p:spPr>
            <a:xfrm>
              <a:off x="6714941" y="3505781"/>
              <a:ext cx="467633" cy="629383"/>
            </a:xfrm>
            <a:prstGeom prst="rect">
              <a:avLst/>
            </a:prstGeom>
          </p:spPr>
        </p:pic>
        <p:pic>
          <p:nvPicPr>
            <p:cNvPr id="148" name="Picture 147"/>
            <p:cNvPicPr>
              <a:picLocks noChangeAspect="1"/>
            </p:cNvPicPr>
            <p:nvPr/>
          </p:nvPicPr>
          <p:blipFill>
            <a:blip r:embed="rId10"/>
            <a:stretch>
              <a:fillRect/>
            </a:stretch>
          </p:blipFill>
          <p:spPr>
            <a:xfrm>
              <a:off x="602649" y="3492168"/>
              <a:ext cx="379551" cy="656608"/>
            </a:xfrm>
            <a:prstGeom prst="rect">
              <a:avLst/>
            </a:prstGeom>
          </p:spPr>
        </p:pic>
        <p:sp>
          <p:nvSpPr>
            <p:cNvPr id="145" name="TextBox 144"/>
            <p:cNvSpPr txBox="1"/>
            <p:nvPr/>
          </p:nvSpPr>
          <p:spPr>
            <a:xfrm>
              <a:off x="7435121" y="3353911"/>
              <a:ext cx="4386992" cy="933792"/>
            </a:xfrm>
            <a:prstGeom prst="rect">
              <a:avLst/>
            </a:prstGeom>
            <a:noFill/>
            <a:ln w="3175">
              <a:noFill/>
            </a:ln>
          </p:spPr>
          <p:txBody>
            <a:bodyPr vert="horz" wrap="square" lIns="0" tIns="24837" rIns="0" bIns="24837" rtlCol="0" anchor="t">
              <a:spAutoFit/>
            </a:bodyPr>
            <a:lstStyle/>
            <a:p>
              <a:pPr defTabSz="553765">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Incubate &amp; Accelerate</a:t>
              </a:r>
            </a:p>
            <a:p>
              <a:pPr defTabSz="553765">
                <a:defRPr/>
              </a:pPr>
              <a:r>
                <a:rPr lang="en-IN" sz="985" kern="1200" dirty="0">
                  <a:solidFill>
                    <a:srgbClr val="505050"/>
                  </a:solidFill>
                  <a:latin typeface="Segoe UI"/>
                  <a:ea typeface="+mn-ea"/>
                  <a:cs typeface="+mn-cs"/>
                </a:rPr>
                <a:t>Whether it’s incubating a new idea, experimenting with new technology or proving out a solution we have the process, and people to get you there faster.</a:t>
              </a:r>
            </a:p>
          </p:txBody>
        </p:sp>
      </p:grpSp>
      <p:grpSp>
        <p:nvGrpSpPr>
          <p:cNvPr id="107" name="Group 106"/>
          <p:cNvGrpSpPr/>
          <p:nvPr/>
        </p:nvGrpSpPr>
        <p:grpSpPr>
          <a:xfrm>
            <a:off x="575601" y="3379861"/>
            <a:ext cx="8022003" cy="808059"/>
            <a:chOff x="411424" y="4393285"/>
            <a:chExt cx="11410689" cy="1149403"/>
          </a:xfrm>
        </p:grpSpPr>
        <p:sp>
          <p:nvSpPr>
            <p:cNvPr id="143" name="TextBox 142"/>
            <p:cNvSpPr txBox="1"/>
            <p:nvPr/>
          </p:nvSpPr>
          <p:spPr>
            <a:xfrm>
              <a:off x="1322747" y="4393285"/>
              <a:ext cx="4965625" cy="1149403"/>
            </a:xfrm>
            <a:prstGeom prst="rect">
              <a:avLst/>
            </a:prstGeom>
            <a:noFill/>
            <a:ln w="3175">
              <a:noFill/>
            </a:ln>
          </p:spPr>
          <p:txBody>
            <a:bodyPr vert="horz" wrap="square" lIns="0" tIns="24837" rIns="0" bIns="24837" rtlCol="0" anchor="t">
              <a:spAutoFit/>
            </a:bodyPr>
            <a:lstStyle/>
            <a:p>
              <a:pPr defTabSz="553765">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Immerse</a:t>
              </a:r>
            </a:p>
            <a:p>
              <a:pPr defTabSz="553765">
                <a:defRPr/>
              </a:pPr>
              <a:r>
                <a:rPr lang="en-IN" sz="985" kern="1200" dirty="0">
                  <a:solidFill>
                    <a:srgbClr val="505050"/>
                  </a:solidFill>
                  <a:latin typeface="Segoe UI"/>
                  <a:ea typeface="+mn-ea"/>
                  <a:cs typeface="+mn-cs"/>
                </a:rPr>
                <a:t>The rate of return on technology is the rate that your employees and customers adopt it. Interact with our technology to experience first hand how we can empower your people to be more responsive, agile and customer obsessed.</a:t>
              </a:r>
            </a:p>
          </p:txBody>
        </p:sp>
        <p:pic>
          <p:nvPicPr>
            <p:cNvPr id="144" name="Picture 143"/>
            <p:cNvPicPr>
              <a:picLocks noChangeAspect="1"/>
            </p:cNvPicPr>
            <p:nvPr/>
          </p:nvPicPr>
          <p:blipFill>
            <a:blip r:embed="rId11"/>
            <a:stretch>
              <a:fillRect/>
            </a:stretch>
          </p:blipFill>
          <p:spPr>
            <a:xfrm>
              <a:off x="411424" y="4690200"/>
              <a:ext cx="762000" cy="554736"/>
            </a:xfrm>
            <a:prstGeom prst="rect">
              <a:avLst/>
            </a:prstGeom>
          </p:spPr>
        </p:pic>
        <p:sp>
          <p:nvSpPr>
            <p:cNvPr id="151" name="TextBox 150"/>
            <p:cNvSpPr txBox="1"/>
            <p:nvPr/>
          </p:nvSpPr>
          <p:spPr>
            <a:xfrm>
              <a:off x="7435121" y="4393285"/>
              <a:ext cx="4386992" cy="1149403"/>
            </a:xfrm>
            <a:prstGeom prst="rect">
              <a:avLst/>
            </a:prstGeom>
            <a:noFill/>
            <a:ln w="3175">
              <a:noFill/>
            </a:ln>
          </p:spPr>
          <p:txBody>
            <a:bodyPr vert="horz" wrap="square" lIns="0" tIns="24837" rIns="0" bIns="24837" rtlCol="0" anchor="t">
              <a:spAutoFit/>
            </a:bodyPr>
            <a:lstStyle/>
            <a:p>
              <a:pPr defTabSz="553765">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Virtual </a:t>
              </a:r>
            </a:p>
            <a:p>
              <a:pPr defTabSz="553765">
                <a:defRPr/>
              </a:pPr>
              <a:r>
                <a:rPr lang="en-IN" sz="985" kern="1200" dirty="0">
                  <a:solidFill>
                    <a:srgbClr val="505050"/>
                  </a:solidFill>
                  <a:latin typeface="Segoe UI"/>
                  <a:ea typeface="+mn-ea"/>
                  <a:cs typeface="+mn-cs"/>
                </a:rPr>
                <a:t>Augment your in-person experience with live webinars and on-demand content delivered by MTC experts. Stay current on technology topics at your convenience, your place on your device. </a:t>
              </a:r>
            </a:p>
          </p:txBody>
        </p:sp>
        <p:grpSp>
          <p:nvGrpSpPr>
            <p:cNvPr id="152" name="Group 151"/>
            <p:cNvGrpSpPr/>
            <p:nvPr/>
          </p:nvGrpSpPr>
          <p:grpSpPr>
            <a:xfrm>
              <a:off x="6670978" y="4783071"/>
              <a:ext cx="555558" cy="368994"/>
              <a:chOff x="-3178175" y="5257800"/>
              <a:chExt cx="1919287" cy="1274763"/>
            </a:xfrm>
          </p:grpSpPr>
          <p:sp>
            <p:nvSpPr>
              <p:cNvPr id="153" name="Freeform 5"/>
              <p:cNvSpPr>
                <a:spLocks/>
              </p:cNvSpPr>
              <p:nvPr/>
            </p:nvSpPr>
            <p:spPr bwMode="auto">
              <a:xfrm>
                <a:off x="-3178175" y="5257800"/>
                <a:ext cx="1919287" cy="1274762"/>
              </a:xfrm>
              <a:custGeom>
                <a:avLst/>
                <a:gdLst>
                  <a:gd name="T0" fmla="*/ 968 w 1209"/>
                  <a:gd name="T1" fmla="*/ 0 h 803"/>
                  <a:gd name="T2" fmla="*/ 726 w 1209"/>
                  <a:gd name="T3" fmla="*/ 44 h 803"/>
                  <a:gd name="T4" fmla="*/ 653 w 1209"/>
                  <a:gd name="T5" fmla="*/ 32 h 803"/>
                  <a:gd name="T6" fmla="*/ 484 w 1209"/>
                  <a:gd name="T7" fmla="*/ 0 h 803"/>
                  <a:gd name="T8" fmla="*/ 242 w 1209"/>
                  <a:gd name="T9" fmla="*/ 44 h 803"/>
                  <a:gd name="T10" fmla="*/ 0 w 1209"/>
                  <a:gd name="T11" fmla="*/ 0 h 803"/>
                  <a:gd name="T12" fmla="*/ 0 w 1209"/>
                  <a:gd name="T13" fmla="*/ 759 h 803"/>
                  <a:gd name="T14" fmla="*/ 242 w 1209"/>
                  <a:gd name="T15" fmla="*/ 803 h 803"/>
                  <a:gd name="T16" fmla="*/ 484 w 1209"/>
                  <a:gd name="T17" fmla="*/ 759 h 803"/>
                  <a:gd name="T18" fmla="*/ 726 w 1209"/>
                  <a:gd name="T19" fmla="*/ 803 h 803"/>
                  <a:gd name="T20" fmla="*/ 968 w 1209"/>
                  <a:gd name="T21" fmla="*/ 759 h 803"/>
                  <a:gd name="T22" fmla="*/ 1209 w 1209"/>
                  <a:gd name="T23" fmla="*/ 803 h 803"/>
                  <a:gd name="T24" fmla="*/ 1209 w 1209"/>
                  <a:gd name="T25" fmla="*/ 504 h 803"/>
                  <a:gd name="T26" fmla="*/ 1209 w 1209"/>
                  <a:gd name="T27" fmla="*/ 44 h 803"/>
                  <a:gd name="T28" fmla="*/ 968 w 1209"/>
                  <a:gd name="T29"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9" h="803">
                    <a:moveTo>
                      <a:pt x="968" y="0"/>
                    </a:moveTo>
                    <a:lnTo>
                      <a:pt x="726" y="44"/>
                    </a:lnTo>
                    <a:lnTo>
                      <a:pt x="653" y="32"/>
                    </a:lnTo>
                    <a:lnTo>
                      <a:pt x="484" y="0"/>
                    </a:lnTo>
                    <a:lnTo>
                      <a:pt x="242" y="44"/>
                    </a:lnTo>
                    <a:lnTo>
                      <a:pt x="0" y="0"/>
                    </a:lnTo>
                    <a:lnTo>
                      <a:pt x="0" y="759"/>
                    </a:lnTo>
                    <a:lnTo>
                      <a:pt x="242" y="803"/>
                    </a:lnTo>
                    <a:lnTo>
                      <a:pt x="484" y="759"/>
                    </a:lnTo>
                    <a:lnTo>
                      <a:pt x="726" y="803"/>
                    </a:lnTo>
                    <a:lnTo>
                      <a:pt x="968" y="759"/>
                    </a:lnTo>
                    <a:lnTo>
                      <a:pt x="1209" y="803"/>
                    </a:lnTo>
                    <a:lnTo>
                      <a:pt x="1209" y="504"/>
                    </a:lnTo>
                    <a:lnTo>
                      <a:pt x="1209" y="44"/>
                    </a:lnTo>
                    <a:lnTo>
                      <a:pt x="968"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54" name="Freeform 6"/>
              <p:cNvSpPr>
                <a:spLocks/>
              </p:cNvSpPr>
              <p:nvPr/>
            </p:nvSpPr>
            <p:spPr bwMode="auto">
              <a:xfrm>
                <a:off x="-3178175" y="5257800"/>
                <a:ext cx="1919287" cy="1274762"/>
              </a:xfrm>
              <a:custGeom>
                <a:avLst/>
                <a:gdLst>
                  <a:gd name="T0" fmla="*/ 968 w 1209"/>
                  <a:gd name="T1" fmla="*/ 0 h 803"/>
                  <a:gd name="T2" fmla="*/ 726 w 1209"/>
                  <a:gd name="T3" fmla="*/ 44 h 803"/>
                  <a:gd name="T4" fmla="*/ 653 w 1209"/>
                  <a:gd name="T5" fmla="*/ 32 h 803"/>
                  <a:gd name="T6" fmla="*/ 484 w 1209"/>
                  <a:gd name="T7" fmla="*/ 0 h 803"/>
                  <a:gd name="T8" fmla="*/ 242 w 1209"/>
                  <a:gd name="T9" fmla="*/ 44 h 803"/>
                  <a:gd name="T10" fmla="*/ 0 w 1209"/>
                  <a:gd name="T11" fmla="*/ 0 h 803"/>
                  <a:gd name="T12" fmla="*/ 0 w 1209"/>
                  <a:gd name="T13" fmla="*/ 759 h 803"/>
                  <a:gd name="T14" fmla="*/ 242 w 1209"/>
                  <a:gd name="T15" fmla="*/ 803 h 803"/>
                  <a:gd name="T16" fmla="*/ 484 w 1209"/>
                  <a:gd name="T17" fmla="*/ 759 h 803"/>
                  <a:gd name="T18" fmla="*/ 726 w 1209"/>
                  <a:gd name="T19" fmla="*/ 803 h 803"/>
                  <a:gd name="T20" fmla="*/ 968 w 1209"/>
                  <a:gd name="T21" fmla="*/ 759 h 803"/>
                  <a:gd name="T22" fmla="*/ 1209 w 1209"/>
                  <a:gd name="T23" fmla="*/ 803 h 803"/>
                  <a:gd name="T24" fmla="*/ 1209 w 1209"/>
                  <a:gd name="T25" fmla="*/ 504 h 803"/>
                  <a:gd name="T26" fmla="*/ 1209 w 1209"/>
                  <a:gd name="T27" fmla="*/ 44 h 803"/>
                  <a:gd name="T28" fmla="*/ 968 w 1209"/>
                  <a:gd name="T29"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9" h="803">
                    <a:moveTo>
                      <a:pt x="968" y="0"/>
                    </a:moveTo>
                    <a:lnTo>
                      <a:pt x="726" y="44"/>
                    </a:lnTo>
                    <a:lnTo>
                      <a:pt x="653" y="32"/>
                    </a:lnTo>
                    <a:lnTo>
                      <a:pt x="484" y="0"/>
                    </a:lnTo>
                    <a:lnTo>
                      <a:pt x="242" y="44"/>
                    </a:lnTo>
                    <a:lnTo>
                      <a:pt x="0" y="0"/>
                    </a:lnTo>
                    <a:lnTo>
                      <a:pt x="0" y="759"/>
                    </a:lnTo>
                    <a:lnTo>
                      <a:pt x="242" y="803"/>
                    </a:lnTo>
                    <a:lnTo>
                      <a:pt x="484" y="759"/>
                    </a:lnTo>
                    <a:lnTo>
                      <a:pt x="726" y="803"/>
                    </a:lnTo>
                    <a:lnTo>
                      <a:pt x="968" y="759"/>
                    </a:lnTo>
                    <a:lnTo>
                      <a:pt x="1209" y="803"/>
                    </a:lnTo>
                    <a:lnTo>
                      <a:pt x="1209" y="504"/>
                    </a:lnTo>
                    <a:lnTo>
                      <a:pt x="1209" y="44"/>
                    </a:lnTo>
                    <a:lnTo>
                      <a:pt x="9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55" name="Freeform 7"/>
              <p:cNvSpPr>
                <a:spLocks/>
              </p:cNvSpPr>
              <p:nvPr/>
            </p:nvSpPr>
            <p:spPr bwMode="auto">
              <a:xfrm>
                <a:off x="-2794000" y="5421313"/>
                <a:ext cx="384175" cy="742950"/>
              </a:xfrm>
              <a:custGeom>
                <a:avLst/>
                <a:gdLst>
                  <a:gd name="T0" fmla="*/ 173 w 173"/>
                  <a:gd name="T1" fmla="*/ 0 h 334"/>
                  <a:gd name="T2" fmla="*/ 16 w 173"/>
                  <a:gd name="T3" fmla="*/ 33 h 334"/>
                  <a:gd name="T4" fmla="*/ 0 w 173"/>
                  <a:gd name="T5" fmla="*/ 35 h 334"/>
                  <a:gd name="T6" fmla="*/ 0 w 173"/>
                  <a:gd name="T7" fmla="*/ 121 h 334"/>
                  <a:gd name="T8" fmla="*/ 0 w 173"/>
                  <a:gd name="T9" fmla="*/ 275 h 334"/>
                  <a:gd name="T10" fmla="*/ 63 w 173"/>
                  <a:gd name="T11" fmla="*/ 282 h 334"/>
                  <a:gd name="T12" fmla="*/ 163 w 173"/>
                  <a:gd name="T13" fmla="*/ 329 h 334"/>
                  <a:gd name="T14" fmla="*/ 173 w 173"/>
                  <a:gd name="T15" fmla="*/ 334 h 334"/>
                  <a:gd name="T16" fmla="*/ 173 w 173"/>
                  <a:gd name="T17" fmla="*/ 48 h 334"/>
                  <a:gd name="T18" fmla="*/ 173 w 173"/>
                  <a:gd name="T19"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334">
                    <a:moveTo>
                      <a:pt x="173" y="0"/>
                    </a:moveTo>
                    <a:cubicBezTo>
                      <a:pt x="122" y="16"/>
                      <a:pt x="69" y="27"/>
                      <a:pt x="16" y="33"/>
                    </a:cubicBezTo>
                    <a:cubicBezTo>
                      <a:pt x="11" y="33"/>
                      <a:pt x="5" y="34"/>
                      <a:pt x="0" y="35"/>
                    </a:cubicBezTo>
                    <a:cubicBezTo>
                      <a:pt x="0" y="121"/>
                      <a:pt x="0" y="121"/>
                      <a:pt x="0" y="121"/>
                    </a:cubicBezTo>
                    <a:cubicBezTo>
                      <a:pt x="0" y="275"/>
                      <a:pt x="0" y="275"/>
                      <a:pt x="0" y="275"/>
                    </a:cubicBezTo>
                    <a:cubicBezTo>
                      <a:pt x="21" y="277"/>
                      <a:pt x="44" y="275"/>
                      <a:pt x="63" y="282"/>
                    </a:cubicBezTo>
                    <a:cubicBezTo>
                      <a:pt x="96" y="295"/>
                      <a:pt x="132" y="313"/>
                      <a:pt x="163" y="329"/>
                    </a:cubicBezTo>
                    <a:cubicBezTo>
                      <a:pt x="166" y="331"/>
                      <a:pt x="170" y="333"/>
                      <a:pt x="173" y="334"/>
                    </a:cubicBezTo>
                    <a:cubicBezTo>
                      <a:pt x="173" y="48"/>
                      <a:pt x="173" y="48"/>
                      <a:pt x="173" y="48"/>
                    </a:cubicBezTo>
                    <a:lnTo>
                      <a:pt x="173"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56" name="Freeform 8"/>
              <p:cNvSpPr>
                <a:spLocks/>
              </p:cNvSpPr>
              <p:nvPr/>
            </p:nvSpPr>
            <p:spPr bwMode="auto">
              <a:xfrm>
                <a:off x="-2794000" y="5257800"/>
                <a:ext cx="384175" cy="241300"/>
              </a:xfrm>
              <a:custGeom>
                <a:avLst/>
                <a:gdLst>
                  <a:gd name="T0" fmla="*/ 16 w 173"/>
                  <a:gd name="T1" fmla="*/ 107 h 109"/>
                  <a:gd name="T2" fmla="*/ 173 w 173"/>
                  <a:gd name="T3" fmla="*/ 74 h 109"/>
                  <a:gd name="T4" fmla="*/ 173 w 173"/>
                  <a:gd name="T5" fmla="*/ 0 h 109"/>
                  <a:gd name="T6" fmla="*/ 0 w 173"/>
                  <a:gd name="T7" fmla="*/ 32 h 109"/>
                  <a:gd name="T8" fmla="*/ 0 w 173"/>
                  <a:gd name="T9" fmla="*/ 109 h 109"/>
                  <a:gd name="T10" fmla="*/ 16 w 173"/>
                  <a:gd name="T11" fmla="*/ 107 h 109"/>
                </a:gdLst>
                <a:ahLst/>
                <a:cxnLst>
                  <a:cxn ang="0">
                    <a:pos x="T0" y="T1"/>
                  </a:cxn>
                  <a:cxn ang="0">
                    <a:pos x="T2" y="T3"/>
                  </a:cxn>
                  <a:cxn ang="0">
                    <a:pos x="T4" y="T5"/>
                  </a:cxn>
                  <a:cxn ang="0">
                    <a:pos x="T6" y="T7"/>
                  </a:cxn>
                  <a:cxn ang="0">
                    <a:pos x="T8" y="T9"/>
                  </a:cxn>
                  <a:cxn ang="0">
                    <a:pos x="T10" y="T11"/>
                  </a:cxn>
                </a:cxnLst>
                <a:rect l="0" t="0" r="r" b="b"/>
                <a:pathLst>
                  <a:path w="173" h="109">
                    <a:moveTo>
                      <a:pt x="16" y="107"/>
                    </a:moveTo>
                    <a:cubicBezTo>
                      <a:pt x="69" y="101"/>
                      <a:pt x="122" y="90"/>
                      <a:pt x="173" y="74"/>
                    </a:cubicBezTo>
                    <a:cubicBezTo>
                      <a:pt x="173" y="0"/>
                      <a:pt x="173" y="0"/>
                      <a:pt x="173" y="0"/>
                    </a:cubicBezTo>
                    <a:cubicBezTo>
                      <a:pt x="0" y="32"/>
                      <a:pt x="0" y="32"/>
                      <a:pt x="0" y="32"/>
                    </a:cubicBezTo>
                    <a:cubicBezTo>
                      <a:pt x="0" y="109"/>
                      <a:pt x="0" y="109"/>
                      <a:pt x="0" y="109"/>
                    </a:cubicBezTo>
                    <a:cubicBezTo>
                      <a:pt x="5" y="108"/>
                      <a:pt x="11" y="107"/>
                      <a:pt x="16" y="107"/>
                    </a:cubicBezTo>
                    <a:close/>
                  </a:path>
                </a:pathLst>
              </a:custGeom>
              <a:solidFill>
                <a:srgbClr val="00A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57" name="Freeform 9"/>
              <p:cNvSpPr>
                <a:spLocks/>
              </p:cNvSpPr>
              <p:nvPr/>
            </p:nvSpPr>
            <p:spPr bwMode="auto">
              <a:xfrm>
                <a:off x="-2794000" y="6032500"/>
                <a:ext cx="384175" cy="500062"/>
              </a:xfrm>
              <a:custGeom>
                <a:avLst/>
                <a:gdLst>
                  <a:gd name="T0" fmla="*/ 173 w 173"/>
                  <a:gd name="T1" fmla="*/ 59 h 225"/>
                  <a:gd name="T2" fmla="*/ 163 w 173"/>
                  <a:gd name="T3" fmla="*/ 54 h 225"/>
                  <a:gd name="T4" fmla="*/ 63 w 173"/>
                  <a:gd name="T5" fmla="*/ 7 h 225"/>
                  <a:gd name="T6" fmla="*/ 0 w 173"/>
                  <a:gd name="T7" fmla="*/ 0 h 225"/>
                  <a:gd name="T8" fmla="*/ 0 w 173"/>
                  <a:gd name="T9" fmla="*/ 43 h 225"/>
                  <a:gd name="T10" fmla="*/ 0 w 173"/>
                  <a:gd name="T11" fmla="*/ 225 h 225"/>
                  <a:gd name="T12" fmla="*/ 173 w 173"/>
                  <a:gd name="T13" fmla="*/ 193 h 225"/>
                  <a:gd name="T14" fmla="*/ 173 w 173"/>
                  <a:gd name="T15" fmla="*/ 109 h 225"/>
                  <a:gd name="T16" fmla="*/ 173 w 173"/>
                  <a:gd name="T17" fmla="*/ 5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25">
                    <a:moveTo>
                      <a:pt x="173" y="59"/>
                    </a:moveTo>
                    <a:cubicBezTo>
                      <a:pt x="170" y="58"/>
                      <a:pt x="166" y="56"/>
                      <a:pt x="163" y="54"/>
                    </a:cubicBezTo>
                    <a:cubicBezTo>
                      <a:pt x="132" y="38"/>
                      <a:pt x="96" y="20"/>
                      <a:pt x="63" y="7"/>
                    </a:cubicBezTo>
                    <a:cubicBezTo>
                      <a:pt x="44" y="0"/>
                      <a:pt x="21" y="2"/>
                      <a:pt x="0" y="0"/>
                    </a:cubicBezTo>
                    <a:cubicBezTo>
                      <a:pt x="0" y="43"/>
                      <a:pt x="0" y="43"/>
                      <a:pt x="0" y="43"/>
                    </a:cubicBezTo>
                    <a:cubicBezTo>
                      <a:pt x="0" y="225"/>
                      <a:pt x="0" y="225"/>
                      <a:pt x="0" y="225"/>
                    </a:cubicBezTo>
                    <a:cubicBezTo>
                      <a:pt x="173" y="193"/>
                      <a:pt x="173" y="193"/>
                      <a:pt x="173" y="193"/>
                    </a:cubicBezTo>
                    <a:cubicBezTo>
                      <a:pt x="173" y="109"/>
                      <a:pt x="173" y="109"/>
                      <a:pt x="173" y="109"/>
                    </a:cubicBezTo>
                    <a:lnTo>
                      <a:pt x="173" y="59"/>
                    </a:lnTo>
                    <a:close/>
                  </a:path>
                </a:pathLst>
              </a:custGeom>
              <a:solidFill>
                <a:srgbClr val="00A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58" name="Freeform 10"/>
              <p:cNvSpPr>
                <a:spLocks/>
              </p:cNvSpPr>
              <p:nvPr/>
            </p:nvSpPr>
            <p:spPr bwMode="auto">
              <a:xfrm>
                <a:off x="-2409825" y="5308600"/>
                <a:ext cx="384175" cy="1055687"/>
              </a:xfrm>
              <a:custGeom>
                <a:avLst/>
                <a:gdLst>
                  <a:gd name="T0" fmla="*/ 0 w 173"/>
                  <a:gd name="T1" fmla="*/ 99 h 475"/>
                  <a:gd name="T2" fmla="*/ 0 w 173"/>
                  <a:gd name="T3" fmla="*/ 385 h 475"/>
                  <a:gd name="T4" fmla="*/ 95 w 173"/>
                  <a:gd name="T5" fmla="*/ 413 h 475"/>
                  <a:gd name="T6" fmla="*/ 165 w 173"/>
                  <a:gd name="T7" fmla="*/ 468 h 475"/>
                  <a:gd name="T8" fmla="*/ 173 w 173"/>
                  <a:gd name="T9" fmla="*/ 475 h 475"/>
                  <a:gd name="T10" fmla="*/ 173 w 173"/>
                  <a:gd name="T11" fmla="*/ 352 h 475"/>
                  <a:gd name="T12" fmla="*/ 173 w 173"/>
                  <a:gd name="T13" fmla="*/ 127 h 475"/>
                  <a:gd name="T14" fmla="*/ 173 w 173"/>
                  <a:gd name="T15" fmla="*/ 9 h 475"/>
                  <a:gd name="T16" fmla="*/ 121 w 173"/>
                  <a:gd name="T17" fmla="*/ 0 h 475"/>
                  <a:gd name="T18" fmla="*/ 0 w 173"/>
                  <a:gd name="T19" fmla="*/ 51 h 475"/>
                  <a:gd name="T20" fmla="*/ 0 w 173"/>
                  <a:gd name="T21" fmla="*/ 99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475">
                    <a:moveTo>
                      <a:pt x="0" y="99"/>
                    </a:moveTo>
                    <a:cubicBezTo>
                      <a:pt x="0" y="385"/>
                      <a:pt x="0" y="385"/>
                      <a:pt x="0" y="385"/>
                    </a:cubicBezTo>
                    <a:cubicBezTo>
                      <a:pt x="32" y="399"/>
                      <a:pt x="63" y="400"/>
                      <a:pt x="95" y="413"/>
                    </a:cubicBezTo>
                    <a:cubicBezTo>
                      <a:pt x="119" y="423"/>
                      <a:pt x="145" y="450"/>
                      <a:pt x="165" y="468"/>
                    </a:cubicBezTo>
                    <a:cubicBezTo>
                      <a:pt x="168" y="470"/>
                      <a:pt x="170" y="473"/>
                      <a:pt x="173" y="475"/>
                    </a:cubicBezTo>
                    <a:cubicBezTo>
                      <a:pt x="173" y="352"/>
                      <a:pt x="173" y="352"/>
                      <a:pt x="173" y="352"/>
                    </a:cubicBezTo>
                    <a:cubicBezTo>
                      <a:pt x="173" y="127"/>
                      <a:pt x="173" y="127"/>
                      <a:pt x="173" y="127"/>
                    </a:cubicBezTo>
                    <a:cubicBezTo>
                      <a:pt x="173" y="9"/>
                      <a:pt x="173" y="9"/>
                      <a:pt x="173" y="9"/>
                    </a:cubicBezTo>
                    <a:cubicBezTo>
                      <a:pt x="121" y="0"/>
                      <a:pt x="121" y="0"/>
                      <a:pt x="121" y="0"/>
                    </a:cubicBezTo>
                    <a:cubicBezTo>
                      <a:pt x="82" y="21"/>
                      <a:pt x="42" y="38"/>
                      <a:pt x="0" y="51"/>
                    </a:cubicBezTo>
                    <a:cubicBezTo>
                      <a:pt x="0" y="99"/>
                      <a:pt x="0" y="99"/>
                      <a:pt x="0" y="99"/>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59" name="Freeform 11"/>
              <p:cNvSpPr>
                <a:spLocks/>
              </p:cNvSpPr>
              <p:nvPr/>
            </p:nvSpPr>
            <p:spPr bwMode="auto">
              <a:xfrm>
                <a:off x="-2409825" y="5257800"/>
                <a:ext cx="268287" cy="163512"/>
              </a:xfrm>
              <a:custGeom>
                <a:avLst/>
                <a:gdLst>
                  <a:gd name="T0" fmla="*/ 121 w 121"/>
                  <a:gd name="T1" fmla="*/ 23 h 74"/>
                  <a:gd name="T2" fmla="*/ 0 w 121"/>
                  <a:gd name="T3" fmla="*/ 0 h 74"/>
                  <a:gd name="T4" fmla="*/ 0 w 121"/>
                  <a:gd name="T5" fmla="*/ 74 h 74"/>
                  <a:gd name="T6" fmla="*/ 121 w 121"/>
                  <a:gd name="T7" fmla="*/ 23 h 74"/>
                </a:gdLst>
                <a:ahLst/>
                <a:cxnLst>
                  <a:cxn ang="0">
                    <a:pos x="T0" y="T1"/>
                  </a:cxn>
                  <a:cxn ang="0">
                    <a:pos x="T2" y="T3"/>
                  </a:cxn>
                  <a:cxn ang="0">
                    <a:pos x="T4" y="T5"/>
                  </a:cxn>
                  <a:cxn ang="0">
                    <a:pos x="T6" y="T7"/>
                  </a:cxn>
                </a:cxnLst>
                <a:rect l="0" t="0" r="r" b="b"/>
                <a:pathLst>
                  <a:path w="121" h="74">
                    <a:moveTo>
                      <a:pt x="121" y="23"/>
                    </a:moveTo>
                    <a:cubicBezTo>
                      <a:pt x="0" y="0"/>
                      <a:pt x="0" y="0"/>
                      <a:pt x="0" y="0"/>
                    </a:cubicBezTo>
                    <a:cubicBezTo>
                      <a:pt x="0" y="74"/>
                      <a:pt x="0" y="74"/>
                      <a:pt x="0" y="74"/>
                    </a:cubicBezTo>
                    <a:cubicBezTo>
                      <a:pt x="42" y="61"/>
                      <a:pt x="82" y="44"/>
                      <a:pt x="121" y="2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60" name="Freeform 12"/>
              <p:cNvSpPr>
                <a:spLocks/>
              </p:cNvSpPr>
              <p:nvPr/>
            </p:nvSpPr>
            <p:spPr bwMode="auto">
              <a:xfrm>
                <a:off x="-2409825" y="6164263"/>
                <a:ext cx="384175" cy="368300"/>
              </a:xfrm>
              <a:custGeom>
                <a:avLst/>
                <a:gdLst>
                  <a:gd name="T0" fmla="*/ 165 w 173"/>
                  <a:gd name="T1" fmla="*/ 83 h 166"/>
                  <a:gd name="T2" fmla="*/ 95 w 173"/>
                  <a:gd name="T3" fmla="*/ 28 h 166"/>
                  <a:gd name="T4" fmla="*/ 0 w 173"/>
                  <a:gd name="T5" fmla="*/ 0 h 166"/>
                  <a:gd name="T6" fmla="*/ 0 w 173"/>
                  <a:gd name="T7" fmla="*/ 50 h 166"/>
                  <a:gd name="T8" fmla="*/ 0 w 173"/>
                  <a:gd name="T9" fmla="*/ 134 h 166"/>
                  <a:gd name="T10" fmla="*/ 173 w 173"/>
                  <a:gd name="T11" fmla="*/ 166 h 166"/>
                  <a:gd name="T12" fmla="*/ 173 w 173"/>
                  <a:gd name="T13" fmla="*/ 90 h 166"/>
                  <a:gd name="T14" fmla="*/ 165 w 173"/>
                  <a:gd name="T15" fmla="*/ 83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66">
                    <a:moveTo>
                      <a:pt x="165" y="83"/>
                    </a:moveTo>
                    <a:cubicBezTo>
                      <a:pt x="145" y="65"/>
                      <a:pt x="119" y="38"/>
                      <a:pt x="95" y="28"/>
                    </a:cubicBezTo>
                    <a:cubicBezTo>
                      <a:pt x="63" y="15"/>
                      <a:pt x="32" y="14"/>
                      <a:pt x="0" y="0"/>
                    </a:cubicBezTo>
                    <a:cubicBezTo>
                      <a:pt x="0" y="50"/>
                      <a:pt x="0" y="50"/>
                      <a:pt x="0" y="50"/>
                    </a:cubicBezTo>
                    <a:cubicBezTo>
                      <a:pt x="0" y="134"/>
                      <a:pt x="0" y="134"/>
                      <a:pt x="0" y="134"/>
                    </a:cubicBezTo>
                    <a:cubicBezTo>
                      <a:pt x="173" y="166"/>
                      <a:pt x="173" y="166"/>
                      <a:pt x="173" y="166"/>
                    </a:cubicBezTo>
                    <a:cubicBezTo>
                      <a:pt x="173" y="90"/>
                      <a:pt x="173" y="90"/>
                      <a:pt x="173" y="90"/>
                    </a:cubicBezTo>
                    <a:cubicBezTo>
                      <a:pt x="170" y="88"/>
                      <a:pt x="168" y="85"/>
                      <a:pt x="165" y="8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61" name="Freeform 13"/>
              <p:cNvSpPr>
                <a:spLocks/>
              </p:cNvSpPr>
              <p:nvPr/>
            </p:nvSpPr>
            <p:spPr bwMode="auto">
              <a:xfrm>
                <a:off x="-2025650" y="5257800"/>
                <a:ext cx="384175" cy="1162050"/>
              </a:xfrm>
              <a:custGeom>
                <a:avLst/>
                <a:gdLst>
                  <a:gd name="T0" fmla="*/ 0 w 173"/>
                  <a:gd name="T1" fmla="*/ 375 h 523"/>
                  <a:gd name="T2" fmla="*/ 0 w 173"/>
                  <a:gd name="T3" fmla="*/ 498 h 523"/>
                  <a:gd name="T4" fmla="*/ 49 w 173"/>
                  <a:gd name="T5" fmla="*/ 506 h 523"/>
                  <a:gd name="T6" fmla="*/ 74 w 173"/>
                  <a:gd name="T7" fmla="*/ 471 h 523"/>
                  <a:gd name="T8" fmla="*/ 112 w 173"/>
                  <a:gd name="T9" fmla="*/ 436 h 523"/>
                  <a:gd name="T10" fmla="*/ 173 w 173"/>
                  <a:gd name="T11" fmla="*/ 353 h 523"/>
                  <a:gd name="T12" fmla="*/ 173 w 173"/>
                  <a:gd name="T13" fmla="*/ 72 h 523"/>
                  <a:gd name="T14" fmla="*/ 173 w 173"/>
                  <a:gd name="T15" fmla="*/ 0 h 523"/>
                  <a:gd name="T16" fmla="*/ 0 w 173"/>
                  <a:gd name="T17" fmla="*/ 32 h 523"/>
                  <a:gd name="T18" fmla="*/ 0 w 173"/>
                  <a:gd name="T19" fmla="*/ 150 h 523"/>
                  <a:gd name="T20" fmla="*/ 0 w 173"/>
                  <a:gd name="T21" fmla="*/ 375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523">
                    <a:moveTo>
                      <a:pt x="0" y="375"/>
                    </a:moveTo>
                    <a:cubicBezTo>
                      <a:pt x="0" y="498"/>
                      <a:pt x="0" y="498"/>
                      <a:pt x="0" y="498"/>
                    </a:cubicBezTo>
                    <a:cubicBezTo>
                      <a:pt x="16" y="513"/>
                      <a:pt x="28" y="523"/>
                      <a:pt x="49" y="506"/>
                    </a:cubicBezTo>
                    <a:cubicBezTo>
                      <a:pt x="59" y="498"/>
                      <a:pt x="65" y="481"/>
                      <a:pt x="74" y="471"/>
                    </a:cubicBezTo>
                    <a:cubicBezTo>
                      <a:pt x="87" y="458"/>
                      <a:pt x="100" y="451"/>
                      <a:pt x="112" y="436"/>
                    </a:cubicBezTo>
                    <a:cubicBezTo>
                      <a:pt x="132" y="408"/>
                      <a:pt x="143" y="373"/>
                      <a:pt x="173" y="353"/>
                    </a:cubicBezTo>
                    <a:cubicBezTo>
                      <a:pt x="173" y="72"/>
                      <a:pt x="173" y="72"/>
                      <a:pt x="173" y="72"/>
                    </a:cubicBezTo>
                    <a:cubicBezTo>
                      <a:pt x="173" y="0"/>
                      <a:pt x="173" y="0"/>
                      <a:pt x="173" y="0"/>
                    </a:cubicBezTo>
                    <a:cubicBezTo>
                      <a:pt x="0" y="32"/>
                      <a:pt x="0" y="32"/>
                      <a:pt x="0" y="32"/>
                    </a:cubicBezTo>
                    <a:cubicBezTo>
                      <a:pt x="0" y="150"/>
                      <a:pt x="0" y="150"/>
                      <a:pt x="0" y="150"/>
                    </a:cubicBezTo>
                    <a:cubicBezTo>
                      <a:pt x="0" y="375"/>
                      <a:pt x="0" y="375"/>
                      <a:pt x="0" y="375"/>
                    </a:cubicBezTo>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62" name="Freeform 14"/>
              <p:cNvSpPr>
                <a:spLocks/>
              </p:cNvSpPr>
              <p:nvPr/>
            </p:nvSpPr>
            <p:spPr bwMode="auto">
              <a:xfrm>
                <a:off x="-2025650" y="6042025"/>
                <a:ext cx="384175" cy="490537"/>
              </a:xfrm>
              <a:custGeom>
                <a:avLst/>
                <a:gdLst>
                  <a:gd name="T0" fmla="*/ 173 w 173"/>
                  <a:gd name="T1" fmla="*/ 0 h 221"/>
                  <a:gd name="T2" fmla="*/ 112 w 173"/>
                  <a:gd name="T3" fmla="*/ 83 h 221"/>
                  <a:gd name="T4" fmla="*/ 74 w 173"/>
                  <a:gd name="T5" fmla="*/ 118 h 221"/>
                  <a:gd name="T6" fmla="*/ 49 w 173"/>
                  <a:gd name="T7" fmla="*/ 153 h 221"/>
                  <a:gd name="T8" fmla="*/ 0 w 173"/>
                  <a:gd name="T9" fmla="*/ 145 h 221"/>
                  <a:gd name="T10" fmla="*/ 0 w 173"/>
                  <a:gd name="T11" fmla="*/ 221 h 221"/>
                  <a:gd name="T12" fmla="*/ 173 w 173"/>
                  <a:gd name="T13" fmla="*/ 189 h 221"/>
                  <a:gd name="T14" fmla="*/ 173 w 173"/>
                  <a:gd name="T15" fmla="*/ 20 h 221"/>
                  <a:gd name="T16" fmla="*/ 173 w 173"/>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21">
                    <a:moveTo>
                      <a:pt x="173" y="0"/>
                    </a:moveTo>
                    <a:cubicBezTo>
                      <a:pt x="143" y="20"/>
                      <a:pt x="132" y="55"/>
                      <a:pt x="112" y="83"/>
                    </a:cubicBezTo>
                    <a:cubicBezTo>
                      <a:pt x="100" y="98"/>
                      <a:pt x="87" y="105"/>
                      <a:pt x="74" y="118"/>
                    </a:cubicBezTo>
                    <a:cubicBezTo>
                      <a:pt x="65" y="128"/>
                      <a:pt x="59" y="145"/>
                      <a:pt x="49" y="153"/>
                    </a:cubicBezTo>
                    <a:cubicBezTo>
                      <a:pt x="28" y="170"/>
                      <a:pt x="16" y="160"/>
                      <a:pt x="0" y="145"/>
                    </a:cubicBezTo>
                    <a:cubicBezTo>
                      <a:pt x="0" y="221"/>
                      <a:pt x="0" y="221"/>
                      <a:pt x="0" y="221"/>
                    </a:cubicBezTo>
                    <a:cubicBezTo>
                      <a:pt x="173" y="189"/>
                      <a:pt x="173" y="189"/>
                      <a:pt x="173" y="189"/>
                    </a:cubicBezTo>
                    <a:cubicBezTo>
                      <a:pt x="173" y="20"/>
                      <a:pt x="173" y="20"/>
                      <a:pt x="173" y="20"/>
                    </a:cubicBezTo>
                    <a:lnTo>
                      <a:pt x="173" y="0"/>
                    </a:lnTo>
                    <a:close/>
                  </a:path>
                </a:pathLst>
              </a:custGeom>
              <a:solidFill>
                <a:srgbClr val="00A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63" name="Freeform 15"/>
              <p:cNvSpPr>
                <a:spLocks/>
              </p:cNvSpPr>
              <p:nvPr/>
            </p:nvSpPr>
            <p:spPr bwMode="auto">
              <a:xfrm>
                <a:off x="-1641475" y="5257800"/>
                <a:ext cx="382587" cy="800100"/>
              </a:xfrm>
              <a:custGeom>
                <a:avLst/>
                <a:gdLst>
                  <a:gd name="T0" fmla="*/ 0 w 172"/>
                  <a:gd name="T1" fmla="*/ 0 h 360"/>
                  <a:gd name="T2" fmla="*/ 0 w 172"/>
                  <a:gd name="T3" fmla="*/ 72 h 360"/>
                  <a:gd name="T4" fmla="*/ 0 w 172"/>
                  <a:gd name="T5" fmla="*/ 353 h 360"/>
                  <a:gd name="T6" fmla="*/ 2 w 172"/>
                  <a:gd name="T7" fmla="*/ 352 h 360"/>
                  <a:gd name="T8" fmla="*/ 91 w 172"/>
                  <a:gd name="T9" fmla="*/ 328 h 360"/>
                  <a:gd name="T10" fmla="*/ 172 w 172"/>
                  <a:gd name="T11" fmla="*/ 360 h 360"/>
                  <a:gd name="T12" fmla="*/ 172 w 172"/>
                  <a:gd name="T13" fmla="*/ 32 h 360"/>
                  <a:gd name="T14" fmla="*/ 0 w 172"/>
                  <a:gd name="T15" fmla="*/ 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360">
                    <a:moveTo>
                      <a:pt x="0" y="0"/>
                    </a:moveTo>
                    <a:cubicBezTo>
                      <a:pt x="0" y="72"/>
                      <a:pt x="0" y="72"/>
                      <a:pt x="0" y="72"/>
                    </a:cubicBezTo>
                    <a:cubicBezTo>
                      <a:pt x="0" y="353"/>
                      <a:pt x="0" y="353"/>
                      <a:pt x="0" y="353"/>
                    </a:cubicBezTo>
                    <a:cubicBezTo>
                      <a:pt x="1" y="353"/>
                      <a:pt x="1" y="352"/>
                      <a:pt x="2" y="352"/>
                    </a:cubicBezTo>
                    <a:cubicBezTo>
                      <a:pt x="21" y="341"/>
                      <a:pt x="70" y="325"/>
                      <a:pt x="91" y="328"/>
                    </a:cubicBezTo>
                    <a:cubicBezTo>
                      <a:pt x="120" y="331"/>
                      <a:pt x="147" y="346"/>
                      <a:pt x="172" y="360"/>
                    </a:cubicBezTo>
                    <a:cubicBezTo>
                      <a:pt x="172" y="32"/>
                      <a:pt x="172" y="32"/>
                      <a:pt x="172" y="32"/>
                    </a:cubicBezTo>
                    <a:lnTo>
                      <a:pt x="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64" name="Freeform 16"/>
              <p:cNvSpPr>
                <a:spLocks/>
              </p:cNvSpPr>
              <p:nvPr/>
            </p:nvSpPr>
            <p:spPr bwMode="auto">
              <a:xfrm>
                <a:off x="-1641475" y="5980113"/>
                <a:ext cx="382587" cy="552450"/>
              </a:xfrm>
              <a:custGeom>
                <a:avLst/>
                <a:gdLst>
                  <a:gd name="T0" fmla="*/ 2 w 172"/>
                  <a:gd name="T1" fmla="*/ 27 h 249"/>
                  <a:gd name="T2" fmla="*/ 0 w 172"/>
                  <a:gd name="T3" fmla="*/ 28 h 249"/>
                  <a:gd name="T4" fmla="*/ 0 w 172"/>
                  <a:gd name="T5" fmla="*/ 48 h 249"/>
                  <a:gd name="T6" fmla="*/ 0 w 172"/>
                  <a:gd name="T7" fmla="*/ 217 h 249"/>
                  <a:gd name="T8" fmla="*/ 172 w 172"/>
                  <a:gd name="T9" fmla="*/ 249 h 249"/>
                  <a:gd name="T10" fmla="*/ 172 w 172"/>
                  <a:gd name="T11" fmla="*/ 35 h 249"/>
                  <a:gd name="T12" fmla="*/ 91 w 172"/>
                  <a:gd name="T13" fmla="*/ 3 h 249"/>
                  <a:gd name="T14" fmla="*/ 2 w 172"/>
                  <a:gd name="T15" fmla="*/ 27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49">
                    <a:moveTo>
                      <a:pt x="2" y="27"/>
                    </a:moveTo>
                    <a:cubicBezTo>
                      <a:pt x="1" y="27"/>
                      <a:pt x="1" y="28"/>
                      <a:pt x="0" y="28"/>
                    </a:cubicBezTo>
                    <a:cubicBezTo>
                      <a:pt x="0" y="48"/>
                      <a:pt x="0" y="48"/>
                      <a:pt x="0" y="48"/>
                    </a:cubicBezTo>
                    <a:cubicBezTo>
                      <a:pt x="0" y="217"/>
                      <a:pt x="0" y="217"/>
                      <a:pt x="0" y="217"/>
                    </a:cubicBezTo>
                    <a:cubicBezTo>
                      <a:pt x="172" y="249"/>
                      <a:pt x="172" y="249"/>
                      <a:pt x="172" y="249"/>
                    </a:cubicBezTo>
                    <a:cubicBezTo>
                      <a:pt x="172" y="35"/>
                      <a:pt x="172" y="35"/>
                      <a:pt x="172" y="35"/>
                    </a:cubicBezTo>
                    <a:cubicBezTo>
                      <a:pt x="147" y="21"/>
                      <a:pt x="120" y="6"/>
                      <a:pt x="91" y="3"/>
                    </a:cubicBezTo>
                    <a:cubicBezTo>
                      <a:pt x="70" y="0"/>
                      <a:pt x="21" y="16"/>
                      <a:pt x="2" y="2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65" name="Freeform 17"/>
              <p:cNvSpPr>
                <a:spLocks/>
              </p:cNvSpPr>
              <p:nvPr/>
            </p:nvSpPr>
            <p:spPr bwMode="auto">
              <a:xfrm>
                <a:off x="-2219325" y="5581650"/>
                <a:ext cx="193675" cy="254000"/>
              </a:xfrm>
              <a:custGeom>
                <a:avLst/>
                <a:gdLst>
                  <a:gd name="T0" fmla="*/ 87 w 87"/>
                  <a:gd name="T1" fmla="*/ 0 h 114"/>
                  <a:gd name="T2" fmla="*/ 48 w 87"/>
                  <a:gd name="T3" fmla="*/ 27 h 114"/>
                  <a:gd name="T4" fmla="*/ 40 w 87"/>
                  <a:gd name="T5" fmla="*/ 36 h 114"/>
                  <a:gd name="T6" fmla="*/ 36 w 87"/>
                  <a:gd name="T7" fmla="*/ 42 h 114"/>
                  <a:gd name="T8" fmla="*/ 34 w 87"/>
                  <a:gd name="T9" fmla="*/ 47 h 114"/>
                  <a:gd name="T10" fmla="*/ 0 w 87"/>
                  <a:gd name="T11" fmla="*/ 114 h 114"/>
                  <a:gd name="T12" fmla="*/ 87 w 87"/>
                  <a:gd name="T13" fmla="*/ 57 h 114"/>
                  <a:gd name="T14" fmla="*/ 87 w 87"/>
                  <a:gd name="T15" fmla="*/ 39 h 114"/>
                  <a:gd name="T16" fmla="*/ 71 w 87"/>
                  <a:gd name="T17" fmla="*/ 44 h 114"/>
                  <a:gd name="T18" fmla="*/ 65 w 87"/>
                  <a:gd name="T19" fmla="*/ 36 h 114"/>
                  <a:gd name="T20" fmla="*/ 66 w 87"/>
                  <a:gd name="T21" fmla="*/ 34 h 114"/>
                  <a:gd name="T22" fmla="*/ 68 w 87"/>
                  <a:gd name="T23" fmla="*/ 31 h 114"/>
                  <a:gd name="T24" fmla="*/ 71 w 87"/>
                  <a:gd name="T25" fmla="*/ 27 h 114"/>
                  <a:gd name="T26" fmla="*/ 87 w 87"/>
                  <a:gd name="T27" fmla="*/ 16 h 114"/>
                  <a:gd name="T28" fmla="*/ 87 w 87"/>
                  <a:gd name="T29" fmla="*/ 4 h 114"/>
                  <a:gd name="T30" fmla="*/ 87 w 87"/>
                  <a:gd name="T3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114">
                    <a:moveTo>
                      <a:pt x="87" y="0"/>
                    </a:moveTo>
                    <a:cubicBezTo>
                      <a:pt x="73" y="7"/>
                      <a:pt x="59" y="17"/>
                      <a:pt x="48" y="27"/>
                    </a:cubicBezTo>
                    <a:cubicBezTo>
                      <a:pt x="45" y="31"/>
                      <a:pt x="43" y="34"/>
                      <a:pt x="40" y="36"/>
                    </a:cubicBezTo>
                    <a:cubicBezTo>
                      <a:pt x="39" y="38"/>
                      <a:pt x="38" y="40"/>
                      <a:pt x="36" y="42"/>
                    </a:cubicBezTo>
                    <a:cubicBezTo>
                      <a:pt x="35" y="44"/>
                      <a:pt x="34" y="46"/>
                      <a:pt x="34" y="47"/>
                    </a:cubicBezTo>
                    <a:cubicBezTo>
                      <a:pt x="0" y="114"/>
                      <a:pt x="0" y="114"/>
                      <a:pt x="0" y="114"/>
                    </a:cubicBezTo>
                    <a:cubicBezTo>
                      <a:pt x="87" y="57"/>
                      <a:pt x="87" y="57"/>
                      <a:pt x="87" y="57"/>
                    </a:cubicBezTo>
                    <a:cubicBezTo>
                      <a:pt x="87" y="39"/>
                      <a:pt x="87" y="39"/>
                      <a:pt x="87" y="39"/>
                    </a:cubicBezTo>
                    <a:cubicBezTo>
                      <a:pt x="81" y="42"/>
                      <a:pt x="75" y="44"/>
                      <a:pt x="71" y="44"/>
                    </a:cubicBezTo>
                    <a:cubicBezTo>
                      <a:pt x="65" y="44"/>
                      <a:pt x="63" y="40"/>
                      <a:pt x="65" y="36"/>
                    </a:cubicBezTo>
                    <a:cubicBezTo>
                      <a:pt x="66" y="34"/>
                      <a:pt x="66" y="34"/>
                      <a:pt x="66" y="34"/>
                    </a:cubicBezTo>
                    <a:cubicBezTo>
                      <a:pt x="67" y="33"/>
                      <a:pt x="67" y="32"/>
                      <a:pt x="68" y="31"/>
                    </a:cubicBezTo>
                    <a:cubicBezTo>
                      <a:pt x="69" y="30"/>
                      <a:pt x="70" y="29"/>
                      <a:pt x="71" y="27"/>
                    </a:cubicBezTo>
                    <a:cubicBezTo>
                      <a:pt x="75" y="23"/>
                      <a:pt x="81" y="19"/>
                      <a:pt x="87" y="16"/>
                    </a:cubicBezTo>
                    <a:cubicBezTo>
                      <a:pt x="87" y="4"/>
                      <a:pt x="87" y="4"/>
                      <a:pt x="87" y="4"/>
                    </a:cubicBezTo>
                    <a:cubicBezTo>
                      <a:pt x="87" y="0"/>
                      <a:pt x="87" y="0"/>
                      <a:pt x="87" y="0"/>
                    </a:cubicBezTo>
                  </a:path>
                </a:pathLst>
              </a:custGeom>
              <a:solidFill>
                <a:srgbClr val="5DA5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66" name="Freeform 18"/>
              <p:cNvSpPr>
                <a:spLocks/>
              </p:cNvSpPr>
              <p:nvPr/>
            </p:nvSpPr>
            <p:spPr bwMode="auto">
              <a:xfrm>
                <a:off x="-2025650" y="5557838"/>
                <a:ext cx="136525" cy="150812"/>
              </a:xfrm>
              <a:custGeom>
                <a:avLst/>
                <a:gdLst>
                  <a:gd name="T0" fmla="*/ 39 w 61"/>
                  <a:gd name="T1" fmla="*/ 0 h 68"/>
                  <a:gd name="T2" fmla="*/ 0 w 61"/>
                  <a:gd name="T3" fmla="*/ 11 h 68"/>
                  <a:gd name="T4" fmla="*/ 0 w 61"/>
                  <a:gd name="T5" fmla="*/ 15 h 68"/>
                  <a:gd name="T6" fmla="*/ 0 w 61"/>
                  <a:gd name="T7" fmla="*/ 27 h 68"/>
                  <a:gd name="T8" fmla="*/ 16 w 61"/>
                  <a:gd name="T9" fmla="*/ 22 h 68"/>
                  <a:gd name="T10" fmla="*/ 16 w 61"/>
                  <a:gd name="T11" fmla="*/ 38 h 68"/>
                  <a:gd name="T12" fmla="*/ 12 w 61"/>
                  <a:gd name="T13" fmla="*/ 42 h 68"/>
                  <a:gd name="T14" fmla="*/ 9 w 61"/>
                  <a:gd name="T15" fmla="*/ 45 h 68"/>
                  <a:gd name="T16" fmla="*/ 6 w 61"/>
                  <a:gd name="T17" fmla="*/ 47 h 68"/>
                  <a:gd name="T18" fmla="*/ 0 w 61"/>
                  <a:gd name="T19" fmla="*/ 50 h 68"/>
                  <a:gd name="T20" fmla="*/ 0 w 61"/>
                  <a:gd name="T21" fmla="*/ 68 h 68"/>
                  <a:gd name="T22" fmla="*/ 14 w 61"/>
                  <a:gd name="T23" fmla="*/ 58 h 68"/>
                  <a:gd name="T24" fmla="*/ 22 w 61"/>
                  <a:gd name="T25" fmla="*/ 53 h 68"/>
                  <a:gd name="T26" fmla="*/ 29 w 61"/>
                  <a:gd name="T27" fmla="*/ 47 h 68"/>
                  <a:gd name="T28" fmla="*/ 39 w 61"/>
                  <a:gd name="T29" fmla="*/ 38 h 68"/>
                  <a:gd name="T30" fmla="*/ 39 w 61"/>
                  <a:gd name="T3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8">
                    <a:moveTo>
                      <a:pt x="39" y="0"/>
                    </a:moveTo>
                    <a:cubicBezTo>
                      <a:pt x="28" y="0"/>
                      <a:pt x="14" y="4"/>
                      <a:pt x="0" y="11"/>
                    </a:cubicBezTo>
                    <a:cubicBezTo>
                      <a:pt x="0" y="15"/>
                      <a:pt x="0" y="15"/>
                      <a:pt x="0" y="15"/>
                    </a:cubicBezTo>
                    <a:cubicBezTo>
                      <a:pt x="0" y="27"/>
                      <a:pt x="0" y="27"/>
                      <a:pt x="0" y="27"/>
                    </a:cubicBezTo>
                    <a:cubicBezTo>
                      <a:pt x="6" y="24"/>
                      <a:pt x="12" y="22"/>
                      <a:pt x="16" y="22"/>
                    </a:cubicBezTo>
                    <a:cubicBezTo>
                      <a:pt x="25" y="22"/>
                      <a:pt x="25" y="30"/>
                      <a:pt x="16" y="38"/>
                    </a:cubicBezTo>
                    <a:cubicBezTo>
                      <a:pt x="15" y="40"/>
                      <a:pt x="14" y="41"/>
                      <a:pt x="12" y="42"/>
                    </a:cubicBezTo>
                    <a:cubicBezTo>
                      <a:pt x="11" y="43"/>
                      <a:pt x="10" y="44"/>
                      <a:pt x="9" y="45"/>
                    </a:cubicBezTo>
                    <a:cubicBezTo>
                      <a:pt x="6" y="47"/>
                      <a:pt x="6" y="47"/>
                      <a:pt x="6" y="47"/>
                    </a:cubicBezTo>
                    <a:cubicBezTo>
                      <a:pt x="4" y="48"/>
                      <a:pt x="2" y="49"/>
                      <a:pt x="0" y="50"/>
                    </a:cubicBezTo>
                    <a:cubicBezTo>
                      <a:pt x="0" y="68"/>
                      <a:pt x="0" y="68"/>
                      <a:pt x="0" y="68"/>
                    </a:cubicBezTo>
                    <a:cubicBezTo>
                      <a:pt x="14" y="58"/>
                      <a:pt x="14" y="58"/>
                      <a:pt x="14" y="58"/>
                    </a:cubicBezTo>
                    <a:cubicBezTo>
                      <a:pt x="16" y="57"/>
                      <a:pt x="19" y="55"/>
                      <a:pt x="22" y="53"/>
                    </a:cubicBezTo>
                    <a:cubicBezTo>
                      <a:pt x="24" y="51"/>
                      <a:pt x="27" y="49"/>
                      <a:pt x="29" y="47"/>
                    </a:cubicBezTo>
                    <a:cubicBezTo>
                      <a:pt x="33" y="45"/>
                      <a:pt x="36" y="42"/>
                      <a:pt x="39" y="38"/>
                    </a:cubicBezTo>
                    <a:cubicBezTo>
                      <a:pt x="61" y="17"/>
                      <a:pt x="61" y="0"/>
                      <a:pt x="39" y="0"/>
                    </a:cubicBezTo>
                  </a:path>
                </a:pathLst>
              </a:custGeom>
              <a:solidFill>
                <a:srgbClr val="3F96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167" name="Freeform 19"/>
              <p:cNvSpPr>
                <a:spLocks noEditPoints="1"/>
              </p:cNvSpPr>
              <p:nvPr/>
            </p:nvSpPr>
            <p:spPr bwMode="auto">
              <a:xfrm>
                <a:off x="-2344738" y="5426075"/>
                <a:ext cx="255587" cy="409575"/>
              </a:xfrm>
              <a:custGeom>
                <a:avLst/>
                <a:gdLst>
                  <a:gd name="T0" fmla="*/ 57 w 115"/>
                  <a:gd name="T1" fmla="*/ 0 h 184"/>
                  <a:gd name="T2" fmla="*/ 0 w 115"/>
                  <a:gd name="T3" fmla="*/ 57 h 184"/>
                  <a:gd name="T4" fmla="*/ 2 w 115"/>
                  <a:gd name="T5" fmla="*/ 70 h 184"/>
                  <a:gd name="T6" fmla="*/ 5 w 115"/>
                  <a:gd name="T7" fmla="*/ 78 h 184"/>
                  <a:gd name="T8" fmla="*/ 8 w 115"/>
                  <a:gd name="T9" fmla="*/ 86 h 184"/>
                  <a:gd name="T10" fmla="*/ 57 w 115"/>
                  <a:gd name="T11" fmla="*/ 184 h 184"/>
                  <a:gd name="T12" fmla="*/ 106 w 115"/>
                  <a:gd name="T13" fmla="*/ 86 h 184"/>
                  <a:gd name="T14" fmla="*/ 110 w 115"/>
                  <a:gd name="T15" fmla="*/ 78 h 184"/>
                  <a:gd name="T16" fmla="*/ 113 w 115"/>
                  <a:gd name="T17" fmla="*/ 70 h 184"/>
                  <a:gd name="T18" fmla="*/ 115 w 115"/>
                  <a:gd name="T19" fmla="*/ 57 h 184"/>
                  <a:gd name="T20" fmla="*/ 57 w 115"/>
                  <a:gd name="T21" fmla="*/ 0 h 184"/>
                  <a:gd name="T22" fmla="*/ 57 w 115"/>
                  <a:gd name="T23" fmla="*/ 33 h 184"/>
                  <a:gd name="T24" fmla="*/ 81 w 115"/>
                  <a:gd name="T25" fmla="*/ 57 h 184"/>
                  <a:gd name="T26" fmla="*/ 80 w 115"/>
                  <a:gd name="T27" fmla="*/ 62 h 184"/>
                  <a:gd name="T28" fmla="*/ 79 w 115"/>
                  <a:gd name="T29" fmla="*/ 66 h 184"/>
                  <a:gd name="T30" fmla="*/ 78 w 115"/>
                  <a:gd name="T31" fmla="*/ 69 h 184"/>
                  <a:gd name="T32" fmla="*/ 57 w 115"/>
                  <a:gd name="T33" fmla="*/ 80 h 184"/>
                  <a:gd name="T34" fmla="*/ 37 w 115"/>
                  <a:gd name="T35" fmla="*/ 69 h 184"/>
                  <a:gd name="T36" fmla="*/ 36 w 115"/>
                  <a:gd name="T37" fmla="*/ 66 h 184"/>
                  <a:gd name="T38" fmla="*/ 34 w 115"/>
                  <a:gd name="T39" fmla="*/ 62 h 184"/>
                  <a:gd name="T40" fmla="*/ 34 w 115"/>
                  <a:gd name="T41" fmla="*/ 57 h 184"/>
                  <a:gd name="T42" fmla="*/ 57 w 115"/>
                  <a:gd name="T43" fmla="*/ 3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84">
                    <a:moveTo>
                      <a:pt x="57" y="0"/>
                    </a:moveTo>
                    <a:cubicBezTo>
                      <a:pt x="26" y="0"/>
                      <a:pt x="0" y="25"/>
                      <a:pt x="0" y="57"/>
                    </a:cubicBezTo>
                    <a:cubicBezTo>
                      <a:pt x="0" y="61"/>
                      <a:pt x="1" y="66"/>
                      <a:pt x="2" y="70"/>
                    </a:cubicBezTo>
                    <a:cubicBezTo>
                      <a:pt x="3" y="73"/>
                      <a:pt x="3" y="76"/>
                      <a:pt x="5" y="78"/>
                    </a:cubicBezTo>
                    <a:cubicBezTo>
                      <a:pt x="6" y="81"/>
                      <a:pt x="7" y="84"/>
                      <a:pt x="8" y="86"/>
                    </a:cubicBezTo>
                    <a:cubicBezTo>
                      <a:pt x="57" y="184"/>
                      <a:pt x="57" y="184"/>
                      <a:pt x="57" y="184"/>
                    </a:cubicBezTo>
                    <a:cubicBezTo>
                      <a:pt x="106" y="86"/>
                      <a:pt x="106" y="86"/>
                      <a:pt x="106" y="86"/>
                    </a:cubicBezTo>
                    <a:cubicBezTo>
                      <a:pt x="108" y="84"/>
                      <a:pt x="109" y="81"/>
                      <a:pt x="110" y="78"/>
                    </a:cubicBezTo>
                    <a:cubicBezTo>
                      <a:pt x="111" y="76"/>
                      <a:pt x="112" y="73"/>
                      <a:pt x="113" y="70"/>
                    </a:cubicBezTo>
                    <a:cubicBezTo>
                      <a:pt x="114" y="66"/>
                      <a:pt x="115" y="61"/>
                      <a:pt x="115" y="57"/>
                    </a:cubicBezTo>
                    <a:cubicBezTo>
                      <a:pt x="115" y="25"/>
                      <a:pt x="89" y="0"/>
                      <a:pt x="57" y="0"/>
                    </a:cubicBezTo>
                    <a:close/>
                    <a:moveTo>
                      <a:pt x="57" y="33"/>
                    </a:moveTo>
                    <a:cubicBezTo>
                      <a:pt x="70" y="33"/>
                      <a:pt x="81" y="44"/>
                      <a:pt x="81" y="57"/>
                    </a:cubicBezTo>
                    <a:cubicBezTo>
                      <a:pt x="81" y="59"/>
                      <a:pt x="81" y="60"/>
                      <a:pt x="80" y="62"/>
                    </a:cubicBezTo>
                    <a:cubicBezTo>
                      <a:pt x="80" y="63"/>
                      <a:pt x="80" y="65"/>
                      <a:pt x="79" y="66"/>
                    </a:cubicBezTo>
                    <a:cubicBezTo>
                      <a:pt x="78" y="69"/>
                      <a:pt x="78" y="69"/>
                      <a:pt x="78" y="69"/>
                    </a:cubicBezTo>
                    <a:cubicBezTo>
                      <a:pt x="74" y="76"/>
                      <a:pt x="66" y="80"/>
                      <a:pt x="57" y="80"/>
                    </a:cubicBezTo>
                    <a:cubicBezTo>
                      <a:pt x="49" y="80"/>
                      <a:pt x="41" y="76"/>
                      <a:pt x="37" y="69"/>
                    </a:cubicBezTo>
                    <a:cubicBezTo>
                      <a:pt x="36" y="66"/>
                      <a:pt x="36" y="66"/>
                      <a:pt x="36" y="66"/>
                    </a:cubicBezTo>
                    <a:cubicBezTo>
                      <a:pt x="35" y="65"/>
                      <a:pt x="35" y="63"/>
                      <a:pt x="34" y="62"/>
                    </a:cubicBezTo>
                    <a:cubicBezTo>
                      <a:pt x="34" y="60"/>
                      <a:pt x="34" y="59"/>
                      <a:pt x="34" y="57"/>
                    </a:cubicBezTo>
                    <a:cubicBezTo>
                      <a:pt x="34" y="44"/>
                      <a:pt x="44" y="33"/>
                      <a:pt x="57" y="33"/>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grpSp>
      </p:grpSp>
      <p:grpSp>
        <p:nvGrpSpPr>
          <p:cNvPr id="3" name="Group 2"/>
          <p:cNvGrpSpPr/>
          <p:nvPr/>
        </p:nvGrpSpPr>
        <p:grpSpPr>
          <a:xfrm>
            <a:off x="0" y="364"/>
            <a:ext cx="9144000" cy="1632961"/>
            <a:chOff x="3744" y="228600"/>
            <a:chExt cx="12184514" cy="2322762"/>
          </a:xfrm>
        </p:grpSpPr>
        <p:sp>
          <p:nvSpPr>
            <p:cNvPr id="71" name="Rectangle 70"/>
            <p:cNvSpPr/>
            <p:nvPr/>
          </p:nvSpPr>
          <p:spPr>
            <a:xfrm>
              <a:off x="3745" y="228600"/>
              <a:ext cx="12184513" cy="1874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08" tIns="128569" rIns="64285" bIns="64285" numCol="1" spcCol="0" rtlCol="0" fromWordArt="0" anchor="t" anchorCtr="0" forceAA="0" compatLnSpc="1">
              <a:prstTxWarp prst="textNoShape">
                <a:avLst/>
              </a:prstTxWarp>
              <a:noAutofit/>
            </a:bodyPr>
            <a:lstStyle/>
            <a:p>
              <a:pPr defTabSz="553765">
                <a:defRPr/>
              </a:pPr>
              <a:r>
                <a:rPr lang="en-US" sz="2531" kern="1200" dirty="0">
                  <a:solidFill>
                    <a:srgbClr val="FFFFFF"/>
                  </a:solidFill>
                  <a:latin typeface="Segoe UI Light"/>
                </a:rPr>
                <a:t>Microsoft Technology Centers</a:t>
              </a:r>
            </a:p>
            <a:p>
              <a:pPr defTabSz="553765">
                <a:spcBef>
                  <a:spcPts val="422"/>
                </a:spcBef>
                <a:defRPr/>
              </a:pPr>
              <a:r>
                <a:rPr lang="en-IN" sz="985" kern="1200" dirty="0">
                  <a:solidFill>
                    <a:srgbClr val="FFFFFF"/>
                  </a:solidFill>
                  <a:latin typeface="Segoe UI"/>
                  <a:cs typeface="Segoe UI Semibold" panose="020B0702040204020203" pitchFamily="34" charset="0"/>
                </a:rPr>
                <a:t>Technology initiatives can transform your business, but they can also stall or end in disaster.</a:t>
              </a:r>
              <a:br>
                <a:rPr lang="en-IN" sz="985" kern="1200" dirty="0">
                  <a:solidFill>
                    <a:srgbClr val="FFFFFF"/>
                  </a:solidFill>
                  <a:latin typeface="Segoe UI"/>
                  <a:cs typeface="Segoe UI Semibold" panose="020B0702040204020203" pitchFamily="34" charset="0"/>
                </a:rPr>
              </a:br>
              <a:r>
                <a:rPr lang="en-IN" sz="985" kern="1200" dirty="0">
                  <a:solidFill>
                    <a:srgbClr val="FFFFFF"/>
                  </a:solidFill>
                  <a:latin typeface="Segoe UI"/>
                  <a:cs typeface="Segoe UI Semibold" panose="020B0702040204020203" pitchFamily="34" charset="0"/>
                </a:rPr>
                <a:t>How can you ensure your technology investments payoff by creating new businesses, enabling your</a:t>
              </a:r>
              <a:br>
                <a:rPr lang="en-IN" sz="985" kern="1200" dirty="0">
                  <a:solidFill>
                    <a:srgbClr val="FFFFFF"/>
                  </a:solidFill>
                  <a:latin typeface="Segoe UI"/>
                  <a:cs typeface="Segoe UI Semibold" panose="020B0702040204020203" pitchFamily="34" charset="0"/>
                </a:rPr>
              </a:br>
              <a:r>
                <a:rPr lang="en-IN" sz="985" kern="1200" dirty="0">
                  <a:solidFill>
                    <a:srgbClr val="FFFFFF"/>
                  </a:solidFill>
                  <a:latin typeface="Segoe UI"/>
                  <a:cs typeface="Segoe UI Semibold" panose="020B0702040204020203" pitchFamily="34" charset="0"/>
                </a:rPr>
                <a:t>employees to be more productive or open new channels to engage with your customers?</a:t>
              </a:r>
            </a:p>
            <a:p>
              <a:pPr defTabSz="553765">
                <a:spcBef>
                  <a:spcPts val="422"/>
                </a:spcBef>
                <a:defRPr/>
              </a:pPr>
              <a:r>
                <a:rPr lang="en-IN" sz="985" kern="1200" dirty="0">
                  <a:solidFill>
                    <a:srgbClr val="FFFFFF"/>
                  </a:solidFill>
                  <a:latin typeface="Segoe UI Semibold" panose="020B0702040204020203" pitchFamily="34" charset="0"/>
                  <a:cs typeface="Segoe UI Semibold" panose="020B0702040204020203" pitchFamily="34" charset="0"/>
                </a:rPr>
                <a:t>There are over 30 MTCs across the globe to help you transform your business in a mobile-first, cloud-first world.</a:t>
              </a:r>
            </a:p>
          </p:txBody>
        </p:sp>
        <p:grpSp>
          <p:nvGrpSpPr>
            <p:cNvPr id="62" name="Group 61"/>
            <p:cNvGrpSpPr/>
            <p:nvPr/>
          </p:nvGrpSpPr>
          <p:grpSpPr>
            <a:xfrm>
              <a:off x="8979108" y="394822"/>
              <a:ext cx="2827130" cy="1603632"/>
              <a:chOff x="8613776" y="239490"/>
              <a:chExt cx="2559050" cy="1451569"/>
            </a:xfrm>
          </p:grpSpPr>
          <p:sp>
            <p:nvSpPr>
              <p:cNvPr id="7" name="Freeform 199"/>
              <p:cNvSpPr>
                <a:spLocks noEditPoints="1"/>
              </p:cNvSpPr>
              <p:nvPr/>
            </p:nvSpPr>
            <p:spPr bwMode="auto">
              <a:xfrm>
                <a:off x="9636125" y="620713"/>
                <a:ext cx="709613" cy="841375"/>
              </a:xfrm>
              <a:custGeom>
                <a:avLst/>
                <a:gdLst>
                  <a:gd name="T0" fmla="*/ 577 w 893"/>
                  <a:gd name="T1" fmla="*/ 20 h 1059"/>
                  <a:gd name="T2" fmla="*/ 730 w 893"/>
                  <a:gd name="T3" fmla="*/ 101 h 1059"/>
                  <a:gd name="T4" fmla="*/ 839 w 893"/>
                  <a:gd name="T5" fmla="*/ 231 h 1059"/>
                  <a:gd name="T6" fmla="*/ 890 w 893"/>
                  <a:gd name="T7" fmla="*/ 397 h 1059"/>
                  <a:gd name="T8" fmla="*/ 893 w 893"/>
                  <a:gd name="T9" fmla="*/ 600 h 1059"/>
                  <a:gd name="T10" fmla="*/ 893 w 893"/>
                  <a:gd name="T11" fmla="*/ 765 h 1059"/>
                  <a:gd name="T12" fmla="*/ 893 w 893"/>
                  <a:gd name="T13" fmla="*/ 885 h 1059"/>
                  <a:gd name="T14" fmla="*/ 893 w 893"/>
                  <a:gd name="T15" fmla="*/ 966 h 1059"/>
                  <a:gd name="T16" fmla="*/ 893 w 893"/>
                  <a:gd name="T17" fmla="*/ 1026 h 1059"/>
                  <a:gd name="T18" fmla="*/ 893 w 893"/>
                  <a:gd name="T19" fmla="*/ 1058 h 1059"/>
                  <a:gd name="T20" fmla="*/ 763 w 893"/>
                  <a:gd name="T21" fmla="*/ 1059 h 1059"/>
                  <a:gd name="T22" fmla="*/ 548 w 893"/>
                  <a:gd name="T23" fmla="*/ 1059 h 1059"/>
                  <a:gd name="T24" fmla="*/ 392 w 893"/>
                  <a:gd name="T25" fmla="*/ 1059 h 1059"/>
                  <a:gd name="T26" fmla="*/ 283 w 893"/>
                  <a:gd name="T27" fmla="*/ 1059 h 1059"/>
                  <a:gd name="T28" fmla="*/ 211 w 893"/>
                  <a:gd name="T29" fmla="*/ 1059 h 1059"/>
                  <a:gd name="T30" fmla="*/ 162 w 893"/>
                  <a:gd name="T31" fmla="*/ 1059 h 1059"/>
                  <a:gd name="T32" fmla="*/ 150 w 893"/>
                  <a:gd name="T33" fmla="*/ 1059 h 1059"/>
                  <a:gd name="T34" fmla="*/ 150 w 893"/>
                  <a:gd name="T35" fmla="*/ 975 h 1059"/>
                  <a:gd name="T36" fmla="*/ 150 w 893"/>
                  <a:gd name="T37" fmla="*/ 931 h 1059"/>
                  <a:gd name="T38" fmla="*/ 150 w 893"/>
                  <a:gd name="T39" fmla="*/ 913 h 1059"/>
                  <a:gd name="T40" fmla="*/ 182 w 893"/>
                  <a:gd name="T41" fmla="*/ 911 h 1059"/>
                  <a:gd name="T42" fmla="*/ 263 w 893"/>
                  <a:gd name="T43" fmla="*/ 878 h 1059"/>
                  <a:gd name="T44" fmla="*/ 278 w 893"/>
                  <a:gd name="T45" fmla="*/ 829 h 1059"/>
                  <a:gd name="T46" fmla="*/ 200 w 893"/>
                  <a:gd name="T47" fmla="*/ 829 h 1059"/>
                  <a:gd name="T48" fmla="*/ 163 w 893"/>
                  <a:gd name="T49" fmla="*/ 829 h 1059"/>
                  <a:gd name="T50" fmla="*/ 150 w 893"/>
                  <a:gd name="T51" fmla="*/ 829 h 1059"/>
                  <a:gd name="T52" fmla="*/ 150 w 893"/>
                  <a:gd name="T53" fmla="*/ 756 h 1059"/>
                  <a:gd name="T54" fmla="*/ 150 w 893"/>
                  <a:gd name="T55" fmla="*/ 720 h 1059"/>
                  <a:gd name="T56" fmla="*/ 150 w 893"/>
                  <a:gd name="T57" fmla="*/ 704 h 1059"/>
                  <a:gd name="T58" fmla="*/ 63 w 893"/>
                  <a:gd name="T59" fmla="*/ 704 h 1059"/>
                  <a:gd name="T60" fmla="*/ 18 w 893"/>
                  <a:gd name="T61" fmla="*/ 704 h 1059"/>
                  <a:gd name="T62" fmla="*/ 0 w 893"/>
                  <a:gd name="T63" fmla="*/ 704 h 1059"/>
                  <a:gd name="T64" fmla="*/ 0 w 893"/>
                  <a:gd name="T65" fmla="*/ 583 h 1059"/>
                  <a:gd name="T66" fmla="*/ 0 w 893"/>
                  <a:gd name="T67" fmla="*/ 489 h 1059"/>
                  <a:gd name="T68" fmla="*/ 0 w 893"/>
                  <a:gd name="T69" fmla="*/ 450 h 1059"/>
                  <a:gd name="T70" fmla="*/ 1 w 893"/>
                  <a:gd name="T71" fmla="*/ 397 h 1059"/>
                  <a:gd name="T72" fmla="*/ 53 w 893"/>
                  <a:gd name="T73" fmla="*/ 231 h 1059"/>
                  <a:gd name="T74" fmla="*/ 160 w 893"/>
                  <a:gd name="T75" fmla="*/ 101 h 1059"/>
                  <a:gd name="T76" fmla="*/ 312 w 893"/>
                  <a:gd name="T77" fmla="*/ 20 h 1059"/>
                  <a:gd name="T78" fmla="*/ 445 w 893"/>
                  <a:gd name="T79" fmla="*/ 0 h 1059"/>
                  <a:gd name="T80" fmla="*/ 321 w 893"/>
                  <a:gd name="T81" fmla="*/ 542 h 1059"/>
                  <a:gd name="T82" fmla="*/ 342 w 893"/>
                  <a:gd name="T83" fmla="*/ 509 h 1059"/>
                  <a:gd name="T84" fmla="*/ 336 w 893"/>
                  <a:gd name="T85" fmla="*/ 470 h 1059"/>
                  <a:gd name="T86" fmla="*/ 303 w 893"/>
                  <a:gd name="T87" fmla="*/ 448 h 1059"/>
                  <a:gd name="T88" fmla="*/ 261 w 893"/>
                  <a:gd name="T89" fmla="*/ 456 h 1059"/>
                  <a:gd name="T90" fmla="*/ 240 w 893"/>
                  <a:gd name="T91" fmla="*/ 489 h 1059"/>
                  <a:gd name="T92" fmla="*/ 248 w 893"/>
                  <a:gd name="T93" fmla="*/ 527 h 1059"/>
                  <a:gd name="T94" fmla="*/ 281 w 893"/>
                  <a:gd name="T95" fmla="*/ 55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3" h="1059">
                    <a:moveTo>
                      <a:pt x="445" y="0"/>
                    </a:moveTo>
                    <a:lnTo>
                      <a:pt x="490" y="2"/>
                    </a:lnTo>
                    <a:lnTo>
                      <a:pt x="534" y="8"/>
                    </a:lnTo>
                    <a:lnTo>
                      <a:pt x="577" y="20"/>
                    </a:lnTo>
                    <a:lnTo>
                      <a:pt x="619" y="35"/>
                    </a:lnTo>
                    <a:lnTo>
                      <a:pt x="658" y="53"/>
                    </a:lnTo>
                    <a:lnTo>
                      <a:pt x="695" y="74"/>
                    </a:lnTo>
                    <a:lnTo>
                      <a:pt x="730" y="101"/>
                    </a:lnTo>
                    <a:lnTo>
                      <a:pt x="761" y="129"/>
                    </a:lnTo>
                    <a:lnTo>
                      <a:pt x="791" y="160"/>
                    </a:lnTo>
                    <a:lnTo>
                      <a:pt x="816" y="194"/>
                    </a:lnTo>
                    <a:lnTo>
                      <a:pt x="839" y="231"/>
                    </a:lnTo>
                    <a:lnTo>
                      <a:pt x="857" y="270"/>
                    </a:lnTo>
                    <a:lnTo>
                      <a:pt x="872" y="310"/>
                    </a:lnTo>
                    <a:lnTo>
                      <a:pt x="884" y="353"/>
                    </a:lnTo>
                    <a:lnTo>
                      <a:pt x="890" y="397"/>
                    </a:lnTo>
                    <a:lnTo>
                      <a:pt x="893" y="443"/>
                    </a:lnTo>
                    <a:lnTo>
                      <a:pt x="893" y="499"/>
                    </a:lnTo>
                    <a:lnTo>
                      <a:pt x="893" y="550"/>
                    </a:lnTo>
                    <a:lnTo>
                      <a:pt x="893" y="600"/>
                    </a:lnTo>
                    <a:lnTo>
                      <a:pt x="893" y="646"/>
                    </a:lnTo>
                    <a:lnTo>
                      <a:pt x="893" y="689"/>
                    </a:lnTo>
                    <a:lnTo>
                      <a:pt x="893" y="728"/>
                    </a:lnTo>
                    <a:lnTo>
                      <a:pt x="893" y="765"/>
                    </a:lnTo>
                    <a:lnTo>
                      <a:pt x="893" y="799"/>
                    </a:lnTo>
                    <a:lnTo>
                      <a:pt x="893" y="830"/>
                    </a:lnTo>
                    <a:lnTo>
                      <a:pt x="893" y="858"/>
                    </a:lnTo>
                    <a:lnTo>
                      <a:pt x="893" y="885"/>
                    </a:lnTo>
                    <a:lnTo>
                      <a:pt x="893" y="908"/>
                    </a:lnTo>
                    <a:lnTo>
                      <a:pt x="893" y="929"/>
                    </a:lnTo>
                    <a:lnTo>
                      <a:pt x="893" y="949"/>
                    </a:lnTo>
                    <a:lnTo>
                      <a:pt x="893" y="966"/>
                    </a:lnTo>
                    <a:lnTo>
                      <a:pt x="893" y="982"/>
                    </a:lnTo>
                    <a:lnTo>
                      <a:pt x="893" y="995"/>
                    </a:lnTo>
                    <a:lnTo>
                      <a:pt x="893" y="1007"/>
                    </a:lnTo>
                    <a:lnTo>
                      <a:pt x="893" y="1026"/>
                    </a:lnTo>
                    <a:lnTo>
                      <a:pt x="893" y="1040"/>
                    </a:lnTo>
                    <a:lnTo>
                      <a:pt x="893" y="1050"/>
                    </a:lnTo>
                    <a:lnTo>
                      <a:pt x="893" y="1055"/>
                    </a:lnTo>
                    <a:lnTo>
                      <a:pt x="893" y="1058"/>
                    </a:lnTo>
                    <a:lnTo>
                      <a:pt x="893" y="1058"/>
                    </a:lnTo>
                    <a:lnTo>
                      <a:pt x="893" y="1059"/>
                    </a:lnTo>
                    <a:lnTo>
                      <a:pt x="826" y="1059"/>
                    </a:lnTo>
                    <a:lnTo>
                      <a:pt x="763" y="1059"/>
                    </a:lnTo>
                    <a:lnTo>
                      <a:pt x="703" y="1059"/>
                    </a:lnTo>
                    <a:lnTo>
                      <a:pt x="647" y="1059"/>
                    </a:lnTo>
                    <a:lnTo>
                      <a:pt x="596" y="1059"/>
                    </a:lnTo>
                    <a:lnTo>
                      <a:pt x="548" y="1059"/>
                    </a:lnTo>
                    <a:lnTo>
                      <a:pt x="504" y="1059"/>
                    </a:lnTo>
                    <a:lnTo>
                      <a:pt x="463" y="1059"/>
                    </a:lnTo>
                    <a:lnTo>
                      <a:pt x="425" y="1059"/>
                    </a:lnTo>
                    <a:lnTo>
                      <a:pt x="392" y="1059"/>
                    </a:lnTo>
                    <a:lnTo>
                      <a:pt x="360" y="1059"/>
                    </a:lnTo>
                    <a:lnTo>
                      <a:pt x="331" y="1059"/>
                    </a:lnTo>
                    <a:lnTo>
                      <a:pt x="306" y="1059"/>
                    </a:lnTo>
                    <a:lnTo>
                      <a:pt x="283" y="1059"/>
                    </a:lnTo>
                    <a:lnTo>
                      <a:pt x="261" y="1059"/>
                    </a:lnTo>
                    <a:lnTo>
                      <a:pt x="243" y="1059"/>
                    </a:lnTo>
                    <a:lnTo>
                      <a:pt x="226" y="1059"/>
                    </a:lnTo>
                    <a:lnTo>
                      <a:pt x="211" y="1059"/>
                    </a:lnTo>
                    <a:lnTo>
                      <a:pt x="200" y="1059"/>
                    </a:lnTo>
                    <a:lnTo>
                      <a:pt x="188" y="1059"/>
                    </a:lnTo>
                    <a:lnTo>
                      <a:pt x="172" y="1059"/>
                    </a:lnTo>
                    <a:lnTo>
                      <a:pt x="162" y="1059"/>
                    </a:lnTo>
                    <a:lnTo>
                      <a:pt x="155" y="1059"/>
                    </a:lnTo>
                    <a:lnTo>
                      <a:pt x="152" y="1059"/>
                    </a:lnTo>
                    <a:lnTo>
                      <a:pt x="150" y="1059"/>
                    </a:lnTo>
                    <a:lnTo>
                      <a:pt x="150" y="1059"/>
                    </a:lnTo>
                    <a:lnTo>
                      <a:pt x="150" y="1033"/>
                    </a:lnTo>
                    <a:lnTo>
                      <a:pt x="150" y="1010"/>
                    </a:lnTo>
                    <a:lnTo>
                      <a:pt x="150" y="992"/>
                    </a:lnTo>
                    <a:lnTo>
                      <a:pt x="150" y="975"/>
                    </a:lnTo>
                    <a:lnTo>
                      <a:pt x="150" y="961"/>
                    </a:lnTo>
                    <a:lnTo>
                      <a:pt x="150" y="949"/>
                    </a:lnTo>
                    <a:lnTo>
                      <a:pt x="150" y="939"/>
                    </a:lnTo>
                    <a:lnTo>
                      <a:pt x="150" y="931"/>
                    </a:lnTo>
                    <a:lnTo>
                      <a:pt x="150" y="926"/>
                    </a:lnTo>
                    <a:lnTo>
                      <a:pt x="150" y="921"/>
                    </a:lnTo>
                    <a:lnTo>
                      <a:pt x="150" y="916"/>
                    </a:lnTo>
                    <a:lnTo>
                      <a:pt x="150" y="913"/>
                    </a:lnTo>
                    <a:lnTo>
                      <a:pt x="150" y="913"/>
                    </a:lnTo>
                    <a:lnTo>
                      <a:pt x="155" y="913"/>
                    </a:lnTo>
                    <a:lnTo>
                      <a:pt x="159" y="913"/>
                    </a:lnTo>
                    <a:lnTo>
                      <a:pt x="182" y="911"/>
                    </a:lnTo>
                    <a:lnTo>
                      <a:pt x="205" y="908"/>
                    </a:lnTo>
                    <a:lnTo>
                      <a:pt x="225" y="900"/>
                    </a:lnTo>
                    <a:lnTo>
                      <a:pt x="245" y="890"/>
                    </a:lnTo>
                    <a:lnTo>
                      <a:pt x="263" y="878"/>
                    </a:lnTo>
                    <a:lnTo>
                      <a:pt x="279" y="863"/>
                    </a:lnTo>
                    <a:lnTo>
                      <a:pt x="293" y="847"/>
                    </a:lnTo>
                    <a:lnTo>
                      <a:pt x="306" y="829"/>
                    </a:lnTo>
                    <a:lnTo>
                      <a:pt x="278" y="829"/>
                    </a:lnTo>
                    <a:lnTo>
                      <a:pt x="255" y="829"/>
                    </a:lnTo>
                    <a:lnTo>
                      <a:pt x="233" y="829"/>
                    </a:lnTo>
                    <a:lnTo>
                      <a:pt x="215" y="829"/>
                    </a:lnTo>
                    <a:lnTo>
                      <a:pt x="200" y="829"/>
                    </a:lnTo>
                    <a:lnTo>
                      <a:pt x="188" y="829"/>
                    </a:lnTo>
                    <a:lnTo>
                      <a:pt x="177" y="829"/>
                    </a:lnTo>
                    <a:lnTo>
                      <a:pt x="168" y="829"/>
                    </a:lnTo>
                    <a:lnTo>
                      <a:pt x="163" y="829"/>
                    </a:lnTo>
                    <a:lnTo>
                      <a:pt x="159" y="829"/>
                    </a:lnTo>
                    <a:lnTo>
                      <a:pt x="152" y="829"/>
                    </a:lnTo>
                    <a:lnTo>
                      <a:pt x="150" y="829"/>
                    </a:lnTo>
                    <a:lnTo>
                      <a:pt x="150" y="829"/>
                    </a:lnTo>
                    <a:lnTo>
                      <a:pt x="150" y="807"/>
                    </a:lnTo>
                    <a:lnTo>
                      <a:pt x="150" y="788"/>
                    </a:lnTo>
                    <a:lnTo>
                      <a:pt x="150" y="771"/>
                    </a:lnTo>
                    <a:lnTo>
                      <a:pt x="150" y="756"/>
                    </a:lnTo>
                    <a:lnTo>
                      <a:pt x="150" y="745"/>
                    </a:lnTo>
                    <a:lnTo>
                      <a:pt x="150" y="735"/>
                    </a:lnTo>
                    <a:lnTo>
                      <a:pt x="150" y="727"/>
                    </a:lnTo>
                    <a:lnTo>
                      <a:pt x="150" y="720"/>
                    </a:lnTo>
                    <a:lnTo>
                      <a:pt x="150" y="710"/>
                    </a:lnTo>
                    <a:lnTo>
                      <a:pt x="150" y="705"/>
                    </a:lnTo>
                    <a:lnTo>
                      <a:pt x="150" y="704"/>
                    </a:lnTo>
                    <a:lnTo>
                      <a:pt x="150" y="704"/>
                    </a:lnTo>
                    <a:lnTo>
                      <a:pt x="124" y="704"/>
                    </a:lnTo>
                    <a:lnTo>
                      <a:pt x="101" y="704"/>
                    </a:lnTo>
                    <a:lnTo>
                      <a:pt x="79" y="704"/>
                    </a:lnTo>
                    <a:lnTo>
                      <a:pt x="63" y="704"/>
                    </a:lnTo>
                    <a:lnTo>
                      <a:pt x="48" y="704"/>
                    </a:lnTo>
                    <a:lnTo>
                      <a:pt x="36" y="704"/>
                    </a:lnTo>
                    <a:lnTo>
                      <a:pt x="26" y="704"/>
                    </a:lnTo>
                    <a:lnTo>
                      <a:pt x="18" y="704"/>
                    </a:lnTo>
                    <a:lnTo>
                      <a:pt x="11" y="704"/>
                    </a:lnTo>
                    <a:lnTo>
                      <a:pt x="6" y="704"/>
                    </a:lnTo>
                    <a:lnTo>
                      <a:pt x="1" y="704"/>
                    </a:lnTo>
                    <a:lnTo>
                      <a:pt x="0" y="704"/>
                    </a:lnTo>
                    <a:lnTo>
                      <a:pt x="0" y="704"/>
                    </a:lnTo>
                    <a:lnTo>
                      <a:pt x="0" y="657"/>
                    </a:lnTo>
                    <a:lnTo>
                      <a:pt x="0" y="618"/>
                    </a:lnTo>
                    <a:lnTo>
                      <a:pt x="0" y="583"/>
                    </a:lnTo>
                    <a:lnTo>
                      <a:pt x="0" y="554"/>
                    </a:lnTo>
                    <a:lnTo>
                      <a:pt x="0" y="527"/>
                    </a:lnTo>
                    <a:lnTo>
                      <a:pt x="0" y="506"/>
                    </a:lnTo>
                    <a:lnTo>
                      <a:pt x="0" y="489"/>
                    </a:lnTo>
                    <a:lnTo>
                      <a:pt x="0" y="475"/>
                    </a:lnTo>
                    <a:lnTo>
                      <a:pt x="0" y="465"/>
                    </a:lnTo>
                    <a:lnTo>
                      <a:pt x="0" y="456"/>
                    </a:lnTo>
                    <a:lnTo>
                      <a:pt x="0" y="450"/>
                    </a:lnTo>
                    <a:lnTo>
                      <a:pt x="0" y="447"/>
                    </a:lnTo>
                    <a:lnTo>
                      <a:pt x="0" y="443"/>
                    </a:lnTo>
                    <a:lnTo>
                      <a:pt x="0" y="443"/>
                    </a:lnTo>
                    <a:lnTo>
                      <a:pt x="1" y="397"/>
                    </a:lnTo>
                    <a:lnTo>
                      <a:pt x="8" y="353"/>
                    </a:lnTo>
                    <a:lnTo>
                      <a:pt x="19" y="310"/>
                    </a:lnTo>
                    <a:lnTo>
                      <a:pt x="34" y="270"/>
                    </a:lnTo>
                    <a:lnTo>
                      <a:pt x="53" y="231"/>
                    </a:lnTo>
                    <a:lnTo>
                      <a:pt x="74" y="194"/>
                    </a:lnTo>
                    <a:lnTo>
                      <a:pt x="101" y="160"/>
                    </a:lnTo>
                    <a:lnTo>
                      <a:pt x="129" y="129"/>
                    </a:lnTo>
                    <a:lnTo>
                      <a:pt x="160" y="101"/>
                    </a:lnTo>
                    <a:lnTo>
                      <a:pt x="195" y="74"/>
                    </a:lnTo>
                    <a:lnTo>
                      <a:pt x="231" y="53"/>
                    </a:lnTo>
                    <a:lnTo>
                      <a:pt x="271" y="35"/>
                    </a:lnTo>
                    <a:lnTo>
                      <a:pt x="312" y="20"/>
                    </a:lnTo>
                    <a:lnTo>
                      <a:pt x="354" y="8"/>
                    </a:lnTo>
                    <a:lnTo>
                      <a:pt x="399" y="2"/>
                    </a:lnTo>
                    <a:lnTo>
                      <a:pt x="445" y="0"/>
                    </a:lnTo>
                    <a:lnTo>
                      <a:pt x="445" y="0"/>
                    </a:lnTo>
                    <a:close/>
                    <a:moveTo>
                      <a:pt x="291" y="552"/>
                    </a:moveTo>
                    <a:lnTo>
                      <a:pt x="303" y="550"/>
                    </a:lnTo>
                    <a:lnTo>
                      <a:pt x="312" y="547"/>
                    </a:lnTo>
                    <a:lnTo>
                      <a:pt x="321" y="542"/>
                    </a:lnTo>
                    <a:lnTo>
                      <a:pt x="329" y="535"/>
                    </a:lnTo>
                    <a:lnTo>
                      <a:pt x="336" y="527"/>
                    </a:lnTo>
                    <a:lnTo>
                      <a:pt x="341" y="519"/>
                    </a:lnTo>
                    <a:lnTo>
                      <a:pt x="342" y="509"/>
                    </a:lnTo>
                    <a:lnTo>
                      <a:pt x="344" y="499"/>
                    </a:lnTo>
                    <a:lnTo>
                      <a:pt x="342" y="489"/>
                    </a:lnTo>
                    <a:lnTo>
                      <a:pt x="341" y="479"/>
                    </a:lnTo>
                    <a:lnTo>
                      <a:pt x="336" y="470"/>
                    </a:lnTo>
                    <a:lnTo>
                      <a:pt x="329" y="463"/>
                    </a:lnTo>
                    <a:lnTo>
                      <a:pt x="321" y="456"/>
                    </a:lnTo>
                    <a:lnTo>
                      <a:pt x="312" y="451"/>
                    </a:lnTo>
                    <a:lnTo>
                      <a:pt x="303" y="448"/>
                    </a:lnTo>
                    <a:lnTo>
                      <a:pt x="291" y="447"/>
                    </a:lnTo>
                    <a:lnTo>
                      <a:pt x="281" y="448"/>
                    </a:lnTo>
                    <a:lnTo>
                      <a:pt x="271" y="451"/>
                    </a:lnTo>
                    <a:lnTo>
                      <a:pt x="261" y="456"/>
                    </a:lnTo>
                    <a:lnTo>
                      <a:pt x="255" y="463"/>
                    </a:lnTo>
                    <a:lnTo>
                      <a:pt x="248" y="470"/>
                    </a:lnTo>
                    <a:lnTo>
                      <a:pt x="243" y="479"/>
                    </a:lnTo>
                    <a:lnTo>
                      <a:pt x="240" y="489"/>
                    </a:lnTo>
                    <a:lnTo>
                      <a:pt x="240" y="499"/>
                    </a:lnTo>
                    <a:lnTo>
                      <a:pt x="240" y="509"/>
                    </a:lnTo>
                    <a:lnTo>
                      <a:pt x="243" y="519"/>
                    </a:lnTo>
                    <a:lnTo>
                      <a:pt x="248" y="527"/>
                    </a:lnTo>
                    <a:lnTo>
                      <a:pt x="255" y="535"/>
                    </a:lnTo>
                    <a:lnTo>
                      <a:pt x="261" y="542"/>
                    </a:lnTo>
                    <a:lnTo>
                      <a:pt x="271" y="547"/>
                    </a:lnTo>
                    <a:lnTo>
                      <a:pt x="281" y="550"/>
                    </a:lnTo>
                    <a:lnTo>
                      <a:pt x="291" y="552"/>
                    </a:lnTo>
                    <a:lnTo>
                      <a:pt x="291" y="55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8" name="Freeform 200"/>
              <p:cNvSpPr>
                <a:spLocks noEditPoints="1"/>
              </p:cNvSpPr>
              <p:nvPr/>
            </p:nvSpPr>
            <p:spPr bwMode="auto">
              <a:xfrm>
                <a:off x="9809163" y="641350"/>
                <a:ext cx="198438" cy="196850"/>
              </a:xfrm>
              <a:custGeom>
                <a:avLst/>
                <a:gdLst>
                  <a:gd name="T0" fmla="*/ 200 w 250"/>
                  <a:gd name="T1" fmla="*/ 58 h 248"/>
                  <a:gd name="T2" fmla="*/ 199 w 250"/>
                  <a:gd name="T3" fmla="*/ 75 h 248"/>
                  <a:gd name="T4" fmla="*/ 207 w 250"/>
                  <a:gd name="T5" fmla="*/ 91 h 248"/>
                  <a:gd name="T6" fmla="*/ 235 w 250"/>
                  <a:gd name="T7" fmla="*/ 91 h 248"/>
                  <a:gd name="T8" fmla="*/ 247 w 250"/>
                  <a:gd name="T9" fmla="*/ 98 h 248"/>
                  <a:gd name="T10" fmla="*/ 250 w 250"/>
                  <a:gd name="T11" fmla="*/ 117 h 248"/>
                  <a:gd name="T12" fmla="*/ 235 w 250"/>
                  <a:gd name="T13" fmla="*/ 127 h 248"/>
                  <a:gd name="T14" fmla="*/ 222 w 250"/>
                  <a:gd name="T15" fmla="*/ 129 h 248"/>
                  <a:gd name="T16" fmla="*/ 209 w 250"/>
                  <a:gd name="T17" fmla="*/ 147 h 248"/>
                  <a:gd name="T18" fmla="*/ 220 w 250"/>
                  <a:gd name="T19" fmla="*/ 173 h 248"/>
                  <a:gd name="T20" fmla="*/ 230 w 250"/>
                  <a:gd name="T21" fmla="*/ 187 h 248"/>
                  <a:gd name="T22" fmla="*/ 217 w 250"/>
                  <a:gd name="T23" fmla="*/ 205 h 248"/>
                  <a:gd name="T24" fmla="*/ 200 w 250"/>
                  <a:gd name="T25" fmla="*/ 203 h 248"/>
                  <a:gd name="T26" fmla="*/ 187 w 250"/>
                  <a:gd name="T27" fmla="*/ 195 h 248"/>
                  <a:gd name="T28" fmla="*/ 169 w 250"/>
                  <a:gd name="T29" fmla="*/ 198 h 248"/>
                  <a:gd name="T30" fmla="*/ 156 w 250"/>
                  <a:gd name="T31" fmla="*/ 213 h 248"/>
                  <a:gd name="T32" fmla="*/ 156 w 250"/>
                  <a:gd name="T33" fmla="*/ 236 h 248"/>
                  <a:gd name="T34" fmla="*/ 144 w 250"/>
                  <a:gd name="T35" fmla="*/ 246 h 248"/>
                  <a:gd name="T36" fmla="*/ 131 w 250"/>
                  <a:gd name="T37" fmla="*/ 248 h 248"/>
                  <a:gd name="T38" fmla="*/ 121 w 250"/>
                  <a:gd name="T39" fmla="*/ 228 h 248"/>
                  <a:gd name="T40" fmla="*/ 116 w 250"/>
                  <a:gd name="T41" fmla="*/ 215 h 248"/>
                  <a:gd name="T42" fmla="*/ 103 w 250"/>
                  <a:gd name="T43" fmla="*/ 206 h 248"/>
                  <a:gd name="T44" fmla="*/ 86 w 250"/>
                  <a:gd name="T45" fmla="*/ 205 h 248"/>
                  <a:gd name="T46" fmla="*/ 68 w 250"/>
                  <a:gd name="T47" fmla="*/ 223 h 248"/>
                  <a:gd name="T48" fmla="*/ 48 w 250"/>
                  <a:gd name="T49" fmla="*/ 219 h 248"/>
                  <a:gd name="T50" fmla="*/ 40 w 250"/>
                  <a:gd name="T51" fmla="*/ 211 h 248"/>
                  <a:gd name="T52" fmla="*/ 51 w 250"/>
                  <a:gd name="T53" fmla="*/ 188 h 248"/>
                  <a:gd name="T54" fmla="*/ 55 w 250"/>
                  <a:gd name="T55" fmla="*/ 178 h 248"/>
                  <a:gd name="T56" fmla="*/ 46 w 250"/>
                  <a:gd name="T57" fmla="*/ 160 h 248"/>
                  <a:gd name="T58" fmla="*/ 33 w 250"/>
                  <a:gd name="T59" fmla="*/ 152 h 248"/>
                  <a:gd name="T60" fmla="*/ 10 w 250"/>
                  <a:gd name="T61" fmla="*/ 155 h 248"/>
                  <a:gd name="T62" fmla="*/ 2 w 250"/>
                  <a:gd name="T63" fmla="*/ 142 h 248"/>
                  <a:gd name="T64" fmla="*/ 0 w 250"/>
                  <a:gd name="T65" fmla="*/ 129 h 248"/>
                  <a:gd name="T66" fmla="*/ 18 w 250"/>
                  <a:gd name="T67" fmla="*/ 119 h 248"/>
                  <a:gd name="T68" fmla="*/ 32 w 250"/>
                  <a:gd name="T69" fmla="*/ 116 h 248"/>
                  <a:gd name="T70" fmla="*/ 41 w 250"/>
                  <a:gd name="T71" fmla="*/ 101 h 248"/>
                  <a:gd name="T72" fmla="*/ 41 w 250"/>
                  <a:gd name="T73" fmla="*/ 84 h 248"/>
                  <a:gd name="T74" fmla="*/ 23 w 250"/>
                  <a:gd name="T75" fmla="*/ 65 h 248"/>
                  <a:gd name="T76" fmla="*/ 27 w 250"/>
                  <a:gd name="T77" fmla="*/ 46 h 248"/>
                  <a:gd name="T78" fmla="*/ 35 w 250"/>
                  <a:gd name="T79" fmla="*/ 38 h 248"/>
                  <a:gd name="T80" fmla="*/ 58 w 250"/>
                  <a:gd name="T81" fmla="*/ 48 h 248"/>
                  <a:gd name="T82" fmla="*/ 76 w 250"/>
                  <a:gd name="T83" fmla="*/ 51 h 248"/>
                  <a:gd name="T84" fmla="*/ 86 w 250"/>
                  <a:gd name="T85" fmla="*/ 46 h 248"/>
                  <a:gd name="T86" fmla="*/ 94 w 250"/>
                  <a:gd name="T87" fmla="*/ 25 h 248"/>
                  <a:gd name="T88" fmla="*/ 93 w 250"/>
                  <a:gd name="T89" fmla="*/ 10 h 248"/>
                  <a:gd name="T90" fmla="*/ 109 w 250"/>
                  <a:gd name="T91" fmla="*/ 0 h 248"/>
                  <a:gd name="T92" fmla="*/ 123 w 250"/>
                  <a:gd name="T93" fmla="*/ 2 h 248"/>
                  <a:gd name="T94" fmla="*/ 131 w 250"/>
                  <a:gd name="T95" fmla="*/ 25 h 248"/>
                  <a:gd name="T96" fmla="*/ 136 w 250"/>
                  <a:gd name="T97" fmla="*/ 35 h 248"/>
                  <a:gd name="T98" fmla="*/ 154 w 250"/>
                  <a:gd name="T99" fmla="*/ 42 h 248"/>
                  <a:gd name="T100" fmla="*/ 169 w 250"/>
                  <a:gd name="T101" fmla="*/ 37 h 248"/>
                  <a:gd name="T102" fmla="*/ 184 w 250"/>
                  <a:gd name="T103" fmla="*/ 20 h 248"/>
                  <a:gd name="T104" fmla="*/ 207 w 250"/>
                  <a:gd name="T105" fmla="*/ 30 h 248"/>
                  <a:gd name="T106" fmla="*/ 209 w 250"/>
                  <a:gd name="T107" fmla="*/ 42 h 248"/>
                  <a:gd name="T108" fmla="*/ 81 w 250"/>
                  <a:gd name="T109" fmla="*/ 112 h 248"/>
                  <a:gd name="T110" fmla="*/ 96 w 250"/>
                  <a:gd name="T111" fmla="*/ 159 h 248"/>
                  <a:gd name="T112" fmla="*/ 131 w 250"/>
                  <a:gd name="T113" fmla="*/ 167 h 248"/>
                  <a:gd name="T114" fmla="*/ 169 w 250"/>
                  <a:gd name="T115" fmla="*/ 135 h 248"/>
                  <a:gd name="T116" fmla="*/ 164 w 250"/>
                  <a:gd name="T117" fmla="*/ 101 h 248"/>
                  <a:gd name="T118" fmla="*/ 128 w 250"/>
                  <a:gd name="T119" fmla="*/ 78 h 248"/>
                  <a:gd name="T120" fmla="*/ 94 w 250"/>
                  <a:gd name="T121" fmla="*/ 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0" h="248">
                    <a:moveTo>
                      <a:pt x="209" y="42"/>
                    </a:moveTo>
                    <a:lnTo>
                      <a:pt x="205" y="48"/>
                    </a:lnTo>
                    <a:lnTo>
                      <a:pt x="204" y="53"/>
                    </a:lnTo>
                    <a:lnTo>
                      <a:pt x="200" y="58"/>
                    </a:lnTo>
                    <a:lnTo>
                      <a:pt x="199" y="60"/>
                    </a:lnTo>
                    <a:lnTo>
                      <a:pt x="199" y="60"/>
                    </a:lnTo>
                    <a:lnTo>
                      <a:pt x="195" y="68"/>
                    </a:lnTo>
                    <a:lnTo>
                      <a:pt x="199" y="75"/>
                    </a:lnTo>
                    <a:lnTo>
                      <a:pt x="199" y="75"/>
                    </a:lnTo>
                    <a:lnTo>
                      <a:pt x="202" y="81"/>
                    </a:lnTo>
                    <a:lnTo>
                      <a:pt x="202" y="86"/>
                    </a:lnTo>
                    <a:lnTo>
                      <a:pt x="207" y="91"/>
                    </a:lnTo>
                    <a:lnTo>
                      <a:pt x="215" y="91"/>
                    </a:lnTo>
                    <a:lnTo>
                      <a:pt x="224" y="91"/>
                    </a:lnTo>
                    <a:lnTo>
                      <a:pt x="229" y="91"/>
                    </a:lnTo>
                    <a:lnTo>
                      <a:pt x="235" y="91"/>
                    </a:lnTo>
                    <a:lnTo>
                      <a:pt x="238" y="91"/>
                    </a:lnTo>
                    <a:lnTo>
                      <a:pt x="238" y="91"/>
                    </a:lnTo>
                    <a:lnTo>
                      <a:pt x="245" y="94"/>
                    </a:lnTo>
                    <a:lnTo>
                      <a:pt x="247" y="98"/>
                    </a:lnTo>
                    <a:lnTo>
                      <a:pt x="248" y="104"/>
                    </a:lnTo>
                    <a:lnTo>
                      <a:pt x="248" y="109"/>
                    </a:lnTo>
                    <a:lnTo>
                      <a:pt x="248" y="114"/>
                    </a:lnTo>
                    <a:lnTo>
                      <a:pt x="250" y="117"/>
                    </a:lnTo>
                    <a:lnTo>
                      <a:pt x="250" y="117"/>
                    </a:lnTo>
                    <a:lnTo>
                      <a:pt x="248" y="121"/>
                    </a:lnTo>
                    <a:lnTo>
                      <a:pt x="243" y="126"/>
                    </a:lnTo>
                    <a:lnTo>
                      <a:pt x="235" y="127"/>
                    </a:lnTo>
                    <a:lnTo>
                      <a:pt x="230" y="127"/>
                    </a:lnTo>
                    <a:lnTo>
                      <a:pt x="225" y="129"/>
                    </a:lnTo>
                    <a:lnTo>
                      <a:pt x="222" y="129"/>
                    </a:lnTo>
                    <a:lnTo>
                      <a:pt x="222" y="129"/>
                    </a:lnTo>
                    <a:lnTo>
                      <a:pt x="217" y="132"/>
                    </a:lnTo>
                    <a:lnTo>
                      <a:pt x="214" y="134"/>
                    </a:lnTo>
                    <a:lnTo>
                      <a:pt x="212" y="140"/>
                    </a:lnTo>
                    <a:lnTo>
                      <a:pt x="209" y="147"/>
                    </a:lnTo>
                    <a:lnTo>
                      <a:pt x="207" y="152"/>
                    </a:lnTo>
                    <a:lnTo>
                      <a:pt x="207" y="159"/>
                    </a:lnTo>
                    <a:lnTo>
                      <a:pt x="212" y="165"/>
                    </a:lnTo>
                    <a:lnTo>
                      <a:pt x="220" y="173"/>
                    </a:lnTo>
                    <a:lnTo>
                      <a:pt x="227" y="178"/>
                    </a:lnTo>
                    <a:lnTo>
                      <a:pt x="229" y="180"/>
                    </a:lnTo>
                    <a:lnTo>
                      <a:pt x="229" y="180"/>
                    </a:lnTo>
                    <a:lnTo>
                      <a:pt x="230" y="187"/>
                    </a:lnTo>
                    <a:lnTo>
                      <a:pt x="229" y="190"/>
                    </a:lnTo>
                    <a:lnTo>
                      <a:pt x="222" y="198"/>
                    </a:lnTo>
                    <a:lnTo>
                      <a:pt x="219" y="203"/>
                    </a:lnTo>
                    <a:lnTo>
                      <a:pt x="217" y="205"/>
                    </a:lnTo>
                    <a:lnTo>
                      <a:pt x="217" y="205"/>
                    </a:lnTo>
                    <a:lnTo>
                      <a:pt x="214" y="208"/>
                    </a:lnTo>
                    <a:lnTo>
                      <a:pt x="207" y="206"/>
                    </a:lnTo>
                    <a:lnTo>
                      <a:pt x="200" y="203"/>
                    </a:lnTo>
                    <a:lnTo>
                      <a:pt x="195" y="200"/>
                    </a:lnTo>
                    <a:lnTo>
                      <a:pt x="190" y="196"/>
                    </a:lnTo>
                    <a:lnTo>
                      <a:pt x="189" y="195"/>
                    </a:lnTo>
                    <a:lnTo>
                      <a:pt x="187" y="195"/>
                    </a:lnTo>
                    <a:lnTo>
                      <a:pt x="184" y="193"/>
                    </a:lnTo>
                    <a:lnTo>
                      <a:pt x="179" y="191"/>
                    </a:lnTo>
                    <a:lnTo>
                      <a:pt x="172" y="195"/>
                    </a:lnTo>
                    <a:lnTo>
                      <a:pt x="169" y="198"/>
                    </a:lnTo>
                    <a:lnTo>
                      <a:pt x="162" y="201"/>
                    </a:lnTo>
                    <a:lnTo>
                      <a:pt x="157" y="205"/>
                    </a:lnTo>
                    <a:lnTo>
                      <a:pt x="157" y="208"/>
                    </a:lnTo>
                    <a:lnTo>
                      <a:pt x="156" y="213"/>
                    </a:lnTo>
                    <a:lnTo>
                      <a:pt x="156" y="221"/>
                    </a:lnTo>
                    <a:lnTo>
                      <a:pt x="156" y="226"/>
                    </a:lnTo>
                    <a:lnTo>
                      <a:pt x="156" y="233"/>
                    </a:lnTo>
                    <a:lnTo>
                      <a:pt x="156" y="236"/>
                    </a:lnTo>
                    <a:lnTo>
                      <a:pt x="156" y="236"/>
                    </a:lnTo>
                    <a:lnTo>
                      <a:pt x="154" y="241"/>
                    </a:lnTo>
                    <a:lnTo>
                      <a:pt x="149" y="244"/>
                    </a:lnTo>
                    <a:lnTo>
                      <a:pt x="144" y="246"/>
                    </a:lnTo>
                    <a:lnTo>
                      <a:pt x="139" y="246"/>
                    </a:lnTo>
                    <a:lnTo>
                      <a:pt x="133" y="246"/>
                    </a:lnTo>
                    <a:lnTo>
                      <a:pt x="131" y="248"/>
                    </a:lnTo>
                    <a:lnTo>
                      <a:pt x="131" y="248"/>
                    </a:lnTo>
                    <a:lnTo>
                      <a:pt x="126" y="246"/>
                    </a:lnTo>
                    <a:lnTo>
                      <a:pt x="124" y="241"/>
                    </a:lnTo>
                    <a:lnTo>
                      <a:pt x="123" y="234"/>
                    </a:lnTo>
                    <a:lnTo>
                      <a:pt x="121" y="228"/>
                    </a:lnTo>
                    <a:lnTo>
                      <a:pt x="119" y="223"/>
                    </a:lnTo>
                    <a:lnTo>
                      <a:pt x="118" y="219"/>
                    </a:lnTo>
                    <a:lnTo>
                      <a:pt x="118" y="219"/>
                    </a:lnTo>
                    <a:lnTo>
                      <a:pt x="116" y="215"/>
                    </a:lnTo>
                    <a:lnTo>
                      <a:pt x="114" y="211"/>
                    </a:lnTo>
                    <a:lnTo>
                      <a:pt x="108" y="206"/>
                    </a:lnTo>
                    <a:lnTo>
                      <a:pt x="108" y="206"/>
                    </a:lnTo>
                    <a:lnTo>
                      <a:pt x="103" y="206"/>
                    </a:lnTo>
                    <a:lnTo>
                      <a:pt x="96" y="205"/>
                    </a:lnTo>
                    <a:lnTo>
                      <a:pt x="96" y="205"/>
                    </a:lnTo>
                    <a:lnTo>
                      <a:pt x="89" y="203"/>
                    </a:lnTo>
                    <a:lnTo>
                      <a:pt x="86" y="205"/>
                    </a:lnTo>
                    <a:lnTo>
                      <a:pt x="81" y="210"/>
                    </a:lnTo>
                    <a:lnTo>
                      <a:pt x="73" y="218"/>
                    </a:lnTo>
                    <a:lnTo>
                      <a:pt x="70" y="221"/>
                    </a:lnTo>
                    <a:lnTo>
                      <a:pt x="68" y="223"/>
                    </a:lnTo>
                    <a:lnTo>
                      <a:pt x="68" y="224"/>
                    </a:lnTo>
                    <a:lnTo>
                      <a:pt x="61" y="228"/>
                    </a:lnTo>
                    <a:lnTo>
                      <a:pt x="56" y="226"/>
                    </a:lnTo>
                    <a:lnTo>
                      <a:pt x="48" y="219"/>
                    </a:lnTo>
                    <a:lnTo>
                      <a:pt x="43" y="216"/>
                    </a:lnTo>
                    <a:lnTo>
                      <a:pt x="41" y="216"/>
                    </a:lnTo>
                    <a:lnTo>
                      <a:pt x="41" y="215"/>
                    </a:lnTo>
                    <a:lnTo>
                      <a:pt x="40" y="211"/>
                    </a:lnTo>
                    <a:lnTo>
                      <a:pt x="40" y="205"/>
                    </a:lnTo>
                    <a:lnTo>
                      <a:pt x="43" y="198"/>
                    </a:lnTo>
                    <a:lnTo>
                      <a:pt x="46" y="195"/>
                    </a:lnTo>
                    <a:lnTo>
                      <a:pt x="51" y="188"/>
                    </a:lnTo>
                    <a:lnTo>
                      <a:pt x="51" y="187"/>
                    </a:lnTo>
                    <a:lnTo>
                      <a:pt x="53" y="187"/>
                    </a:lnTo>
                    <a:lnTo>
                      <a:pt x="55" y="182"/>
                    </a:lnTo>
                    <a:lnTo>
                      <a:pt x="55" y="178"/>
                    </a:lnTo>
                    <a:lnTo>
                      <a:pt x="53" y="172"/>
                    </a:lnTo>
                    <a:lnTo>
                      <a:pt x="53" y="172"/>
                    </a:lnTo>
                    <a:lnTo>
                      <a:pt x="50" y="167"/>
                    </a:lnTo>
                    <a:lnTo>
                      <a:pt x="46" y="160"/>
                    </a:lnTo>
                    <a:lnTo>
                      <a:pt x="46" y="160"/>
                    </a:lnTo>
                    <a:lnTo>
                      <a:pt x="41" y="155"/>
                    </a:lnTo>
                    <a:lnTo>
                      <a:pt x="38" y="154"/>
                    </a:lnTo>
                    <a:lnTo>
                      <a:pt x="33" y="152"/>
                    </a:lnTo>
                    <a:lnTo>
                      <a:pt x="25" y="154"/>
                    </a:lnTo>
                    <a:lnTo>
                      <a:pt x="20" y="154"/>
                    </a:lnTo>
                    <a:lnTo>
                      <a:pt x="13" y="154"/>
                    </a:lnTo>
                    <a:lnTo>
                      <a:pt x="10" y="155"/>
                    </a:lnTo>
                    <a:lnTo>
                      <a:pt x="10" y="155"/>
                    </a:lnTo>
                    <a:lnTo>
                      <a:pt x="5" y="152"/>
                    </a:lnTo>
                    <a:lnTo>
                      <a:pt x="3" y="149"/>
                    </a:lnTo>
                    <a:lnTo>
                      <a:pt x="2" y="142"/>
                    </a:lnTo>
                    <a:lnTo>
                      <a:pt x="2" y="137"/>
                    </a:lnTo>
                    <a:lnTo>
                      <a:pt x="0" y="132"/>
                    </a:lnTo>
                    <a:lnTo>
                      <a:pt x="0" y="131"/>
                    </a:lnTo>
                    <a:lnTo>
                      <a:pt x="0" y="129"/>
                    </a:lnTo>
                    <a:lnTo>
                      <a:pt x="2" y="126"/>
                    </a:lnTo>
                    <a:lnTo>
                      <a:pt x="5" y="121"/>
                    </a:lnTo>
                    <a:lnTo>
                      <a:pt x="13" y="119"/>
                    </a:lnTo>
                    <a:lnTo>
                      <a:pt x="18" y="119"/>
                    </a:lnTo>
                    <a:lnTo>
                      <a:pt x="25" y="117"/>
                    </a:lnTo>
                    <a:lnTo>
                      <a:pt x="27" y="117"/>
                    </a:lnTo>
                    <a:lnTo>
                      <a:pt x="27" y="117"/>
                    </a:lnTo>
                    <a:lnTo>
                      <a:pt x="32" y="116"/>
                    </a:lnTo>
                    <a:lnTo>
                      <a:pt x="35" y="112"/>
                    </a:lnTo>
                    <a:lnTo>
                      <a:pt x="40" y="106"/>
                    </a:lnTo>
                    <a:lnTo>
                      <a:pt x="40" y="106"/>
                    </a:lnTo>
                    <a:lnTo>
                      <a:pt x="41" y="101"/>
                    </a:lnTo>
                    <a:lnTo>
                      <a:pt x="41" y="96"/>
                    </a:lnTo>
                    <a:lnTo>
                      <a:pt x="41" y="96"/>
                    </a:lnTo>
                    <a:lnTo>
                      <a:pt x="43" y="88"/>
                    </a:lnTo>
                    <a:lnTo>
                      <a:pt x="41" y="84"/>
                    </a:lnTo>
                    <a:lnTo>
                      <a:pt x="38" y="81"/>
                    </a:lnTo>
                    <a:lnTo>
                      <a:pt x="28" y="71"/>
                    </a:lnTo>
                    <a:lnTo>
                      <a:pt x="25" y="66"/>
                    </a:lnTo>
                    <a:lnTo>
                      <a:pt x="23" y="65"/>
                    </a:lnTo>
                    <a:lnTo>
                      <a:pt x="23" y="65"/>
                    </a:lnTo>
                    <a:lnTo>
                      <a:pt x="20" y="60"/>
                    </a:lnTo>
                    <a:lnTo>
                      <a:pt x="20" y="55"/>
                    </a:lnTo>
                    <a:lnTo>
                      <a:pt x="27" y="46"/>
                    </a:lnTo>
                    <a:lnTo>
                      <a:pt x="30" y="43"/>
                    </a:lnTo>
                    <a:lnTo>
                      <a:pt x="32" y="42"/>
                    </a:lnTo>
                    <a:lnTo>
                      <a:pt x="32" y="42"/>
                    </a:lnTo>
                    <a:lnTo>
                      <a:pt x="35" y="38"/>
                    </a:lnTo>
                    <a:lnTo>
                      <a:pt x="41" y="40"/>
                    </a:lnTo>
                    <a:lnTo>
                      <a:pt x="48" y="43"/>
                    </a:lnTo>
                    <a:lnTo>
                      <a:pt x="53" y="45"/>
                    </a:lnTo>
                    <a:lnTo>
                      <a:pt x="58" y="48"/>
                    </a:lnTo>
                    <a:lnTo>
                      <a:pt x="60" y="50"/>
                    </a:lnTo>
                    <a:lnTo>
                      <a:pt x="61" y="50"/>
                    </a:lnTo>
                    <a:lnTo>
                      <a:pt x="70" y="53"/>
                    </a:lnTo>
                    <a:lnTo>
                      <a:pt x="76" y="51"/>
                    </a:lnTo>
                    <a:lnTo>
                      <a:pt x="76" y="51"/>
                    </a:lnTo>
                    <a:lnTo>
                      <a:pt x="78" y="50"/>
                    </a:lnTo>
                    <a:lnTo>
                      <a:pt x="81" y="48"/>
                    </a:lnTo>
                    <a:lnTo>
                      <a:pt x="86" y="46"/>
                    </a:lnTo>
                    <a:lnTo>
                      <a:pt x="86" y="46"/>
                    </a:lnTo>
                    <a:lnTo>
                      <a:pt x="93" y="42"/>
                    </a:lnTo>
                    <a:lnTo>
                      <a:pt x="94" y="33"/>
                    </a:lnTo>
                    <a:lnTo>
                      <a:pt x="94" y="25"/>
                    </a:lnTo>
                    <a:lnTo>
                      <a:pt x="93" y="20"/>
                    </a:lnTo>
                    <a:lnTo>
                      <a:pt x="93" y="14"/>
                    </a:lnTo>
                    <a:lnTo>
                      <a:pt x="93" y="10"/>
                    </a:lnTo>
                    <a:lnTo>
                      <a:pt x="93" y="10"/>
                    </a:lnTo>
                    <a:lnTo>
                      <a:pt x="94" y="4"/>
                    </a:lnTo>
                    <a:lnTo>
                      <a:pt x="99" y="2"/>
                    </a:lnTo>
                    <a:lnTo>
                      <a:pt x="106" y="0"/>
                    </a:lnTo>
                    <a:lnTo>
                      <a:pt x="109" y="0"/>
                    </a:lnTo>
                    <a:lnTo>
                      <a:pt x="116" y="0"/>
                    </a:lnTo>
                    <a:lnTo>
                      <a:pt x="118" y="0"/>
                    </a:lnTo>
                    <a:lnTo>
                      <a:pt x="118" y="0"/>
                    </a:lnTo>
                    <a:lnTo>
                      <a:pt x="123" y="2"/>
                    </a:lnTo>
                    <a:lnTo>
                      <a:pt x="126" y="5"/>
                    </a:lnTo>
                    <a:lnTo>
                      <a:pt x="128" y="14"/>
                    </a:lnTo>
                    <a:lnTo>
                      <a:pt x="129" y="18"/>
                    </a:lnTo>
                    <a:lnTo>
                      <a:pt x="131" y="25"/>
                    </a:lnTo>
                    <a:lnTo>
                      <a:pt x="131" y="27"/>
                    </a:lnTo>
                    <a:lnTo>
                      <a:pt x="131" y="27"/>
                    </a:lnTo>
                    <a:lnTo>
                      <a:pt x="133" y="32"/>
                    </a:lnTo>
                    <a:lnTo>
                      <a:pt x="136" y="35"/>
                    </a:lnTo>
                    <a:lnTo>
                      <a:pt x="141" y="37"/>
                    </a:lnTo>
                    <a:lnTo>
                      <a:pt x="141" y="37"/>
                    </a:lnTo>
                    <a:lnTo>
                      <a:pt x="147" y="40"/>
                    </a:lnTo>
                    <a:lnTo>
                      <a:pt x="154" y="42"/>
                    </a:lnTo>
                    <a:lnTo>
                      <a:pt x="154" y="42"/>
                    </a:lnTo>
                    <a:lnTo>
                      <a:pt x="161" y="43"/>
                    </a:lnTo>
                    <a:lnTo>
                      <a:pt x="164" y="42"/>
                    </a:lnTo>
                    <a:lnTo>
                      <a:pt x="169" y="37"/>
                    </a:lnTo>
                    <a:lnTo>
                      <a:pt x="177" y="28"/>
                    </a:lnTo>
                    <a:lnTo>
                      <a:pt x="182" y="23"/>
                    </a:lnTo>
                    <a:lnTo>
                      <a:pt x="184" y="20"/>
                    </a:lnTo>
                    <a:lnTo>
                      <a:pt x="184" y="20"/>
                    </a:lnTo>
                    <a:lnTo>
                      <a:pt x="189" y="18"/>
                    </a:lnTo>
                    <a:lnTo>
                      <a:pt x="194" y="20"/>
                    </a:lnTo>
                    <a:lnTo>
                      <a:pt x="202" y="27"/>
                    </a:lnTo>
                    <a:lnTo>
                      <a:pt x="207" y="30"/>
                    </a:lnTo>
                    <a:lnTo>
                      <a:pt x="209" y="32"/>
                    </a:lnTo>
                    <a:lnTo>
                      <a:pt x="209" y="32"/>
                    </a:lnTo>
                    <a:lnTo>
                      <a:pt x="210" y="35"/>
                    </a:lnTo>
                    <a:lnTo>
                      <a:pt x="209" y="42"/>
                    </a:lnTo>
                    <a:lnTo>
                      <a:pt x="209" y="42"/>
                    </a:lnTo>
                    <a:close/>
                    <a:moveTo>
                      <a:pt x="88" y="96"/>
                    </a:moveTo>
                    <a:lnTo>
                      <a:pt x="83" y="104"/>
                    </a:lnTo>
                    <a:lnTo>
                      <a:pt x="81" y="112"/>
                    </a:lnTo>
                    <a:lnTo>
                      <a:pt x="80" y="121"/>
                    </a:lnTo>
                    <a:lnTo>
                      <a:pt x="80" y="129"/>
                    </a:lnTo>
                    <a:lnTo>
                      <a:pt x="85" y="145"/>
                    </a:lnTo>
                    <a:lnTo>
                      <a:pt x="96" y="159"/>
                    </a:lnTo>
                    <a:lnTo>
                      <a:pt x="104" y="163"/>
                    </a:lnTo>
                    <a:lnTo>
                      <a:pt x="114" y="167"/>
                    </a:lnTo>
                    <a:lnTo>
                      <a:pt x="123" y="167"/>
                    </a:lnTo>
                    <a:lnTo>
                      <a:pt x="131" y="167"/>
                    </a:lnTo>
                    <a:lnTo>
                      <a:pt x="147" y="162"/>
                    </a:lnTo>
                    <a:lnTo>
                      <a:pt x="161" y="150"/>
                    </a:lnTo>
                    <a:lnTo>
                      <a:pt x="166" y="144"/>
                    </a:lnTo>
                    <a:lnTo>
                      <a:pt x="169" y="135"/>
                    </a:lnTo>
                    <a:lnTo>
                      <a:pt x="171" y="126"/>
                    </a:lnTo>
                    <a:lnTo>
                      <a:pt x="171" y="117"/>
                    </a:lnTo>
                    <a:lnTo>
                      <a:pt x="169" y="109"/>
                    </a:lnTo>
                    <a:lnTo>
                      <a:pt x="164" y="101"/>
                    </a:lnTo>
                    <a:lnTo>
                      <a:pt x="159" y="94"/>
                    </a:lnTo>
                    <a:lnTo>
                      <a:pt x="152" y="88"/>
                    </a:lnTo>
                    <a:lnTo>
                      <a:pt x="136" y="79"/>
                    </a:lnTo>
                    <a:lnTo>
                      <a:pt x="128" y="78"/>
                    </a:lnTo>
                    <a:lnTo>
                      <a:pt x="119" y="78"/>
                    </a:lnTo>
                    <a:lnTo>
                      <a:pt x="109" y="79"/>
                    </a:lnTo>
                    <a:lnTo>
                      <a:pt x="101" y="84"/>
                    </a:lnTo>
                    <a:lnTo>
                      <a:pt x="94" y="89"/>
                    </a:lnTo>
                    <a:lnTo>
                      <a:pt x="88" y="96"/>
                    </a:lnTo>
                    <a:lnTo>
                      <a:pt x="88" y="9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0" name="Freeform 201"/>
              <p:cNvSpPr>
                <a:spLocks noEditPoints="1"/>
              </p:cNvSpPr>
              <p:nvPr/>
            </p:nvSpPr>
            <p:spPr bwMode="auto">
              <a:xfrm>
                <a:off x="9675813" y="828675"/>
                <a:ext cx="376238" cy="374650"/>
              </a:xfrm>
              <a:custGeom>
                <a:avLst/>
                <a:gdLst>
                  <a:gd name="T0" fmla="*/ 38 w 475"/>
                  <a:gd name="T1" fmla="*/ 180 h 471"/>
                  <a:gd name="T2" fmla="*/ 22 w 475"/>
                  <a:gd name="T3" fmla="*/ 135 h 471"/>
                  <a:gd name="T4" fmla="*/ 73 w 475"/>
                  <a:gd name="T5" fmla="*/ 127 h 471"/>
                  <a:gd name="T6" fmla="*/ 76 w 475"/>
                  <a:gd name="T7" fmla="*/ 63 h 471"/>
                  <a:gd name="T8" fmla="*/ 128 w 475"/>
                  <a:gd name="T9" fmla="*/ 74 h 471"/>
                  <a:gd name="T10" fmla="*/ 141 w 475"/>
                  <a:gd name="T11" fmla="*/ 20 h 471"/>
                  <a:gd name="T12" fmla="*/ 186 w 475"/>
                  <a:gd name="T13" fmla="*/ 46 h 471"/>
                  <a:gd name="T14" fmla="*/ 219 w 475"/>
                  <a:gd name="T15" fmla="*/ 2 h 471"/>
                  <a:gd name="T16" fmla="*/ 262 w 475"/>
                  <a:gd name="T17" fmla="*/ 35 h 471"/>
                  <a:gd name="T18" fmla="*/ 303 w 475"/>
                  <a:gd name="T19" fmla="*/ 16 h 471"/>
                  <a:gd name="T20" fmla="*/ 341 w 475"/>
                  <a:gd name="T21" fmla="*/ 44 h 471"/>
                  <a:gd name="T22" fmla="*/ 381 w 475"/>
                  <a:gd name="T23" fmla="*/ 61 h 471"/>
                  <a:gd name="T24" fmla="*/ 406 w 475"/>
                  <a:gd name="T25" fmla="*/ 99 h 471"/>
                  <a:gd name="T26" fmla="*/ 439 w 475"/>
                  <a:gd name="T27" fmla="*/ 127 h 471"/>
                  <a:gd name="T28" fmla="*/ 457 w 475"/>
                  <a:gd name="T29" fmla="*/ 166 h 471"/>
                  <a:gd name="T30" fmla="*/ 457 w 475"/>
                  <a:gd name="T31" fmla="*/ 213 h 471"/>
                  <a:gd name="T32" fmla="*/ 475 w 475"/>
                  <a:gd name="T33" fmla="*/ 247 h 471"/>
                  <a:gd name="T34" fmla="*/ 426 w 475"/>
                  <a:gd name="T35" fmla="*/ 283 h 471"/>
                  <a:gd name="T36" fmla="*/ 452 w 475"/>
                  <a:gd name="T37" fmla="*/ 331 h 471"/>
                  <a:gd name="T38" fmla="*/ 407 w 475"/>
                  <a:gd name="T39" fmla="*/ 333 h 471"/>
                  <a:gd name="T40" fmla="*/ 404 w 475"/>
                  <a:gd name="T41" fmla="*/ 402 h 471"/>
                  <a:gd name="T42" fmla="*/ 356 w 475"/>
                  <a:gd name="T43" fmla="*/ 389 h 471"/>
                  <a:gd name="T44" fmla="*/ 340 w 475"/>
                  <a:gd name="T45" fmla="*/ 448 h 471"/>
                  <a:gd name="T46" fmla="*/ 292 w 475"/>
                  <a:gd name="T47" fmla="*/ 427 h 471"/>
                  <a:gd name="T48" fmla="*/ 258 w 475"/>
                  <a:gd name="T49" fmla="*/ 461 h 471"/>
                  <a:gd name="T50" fmla="*/ 212 w 475"/>
                  <a:gd name="T51" fmla="*/ 442 h 471"/>
                  <a:gd name="T52" fmla="*/ 172 w 475"/>
                  <a:gd name="T53" fmla="*/ 450 h 471"/>
                  <a:gd name="T54" fmla="*/ 133 w 475"/>
                  <a:gd name="T55" fmla="*/ 443 h 471"/>
                  <a:gd name="T56" fmla="*/ 101 w 475"/>
                  <a:gd name="T57" fmla="*/ 400 h 471"/>
                  <a:gd name="T58" fmla="*/ 62 w 475"/>
                  <a:gd name="T59" fmla="*/ 394 h 471"/>
                  <a:gd name="T60" fmla="*/ 57 w 475"/>
                  <a:gd name="T61" fmla="*/ 336 h 471"/>
                  <a:gd name="T62" fmla="*/ 15 w 475"/>
                  <a:gd name="T63" fmla="*/ 318 h 471"/>
                  <a:gd name="T64" fmla="*/ 45 w 475"/>
                  <a:gd name="T65" fmla="*/ 273 h 471"/>
                  <a:gd name="T66" fmla="*/ 0 w 475"/>
                  <a:gd name="T67" fmla="*/ 239 h 471"/>
                  <a:gd name="T68" fmla="*/ 103 w 475"/>
                  <a:gd name="T69" fmla="*/ 282 h 471"/>
                  <a:gd name="T70" fmla="*/ 172 w 475"/>
                  <a:gd name="T71" fmla="*/ 231 h 471"/>
                  <a:gd name="T72" fmla="*/ 95 w 475"/>
                  <a:gd name="T73" fmla="*/ 191 h 471"/>
                  <a:gd name="T74" fmla="*/ 90 w 475"/>
                  <a:gd name="T75" fmla="*/ 273 h 471"/>
                  <a:gd name="T76" fmla="*/ 179 w 475"/>
                  <a:gd name="T77" fmla="*/ 191 h 471"/>
                  <a:gd name="T78" fmla="*/ 179 w 475"/>
                  <a:gd name="T79" fmla="*/ 115 h 471"/>
                  <a:gd name="T80" fmla="*/ 121 w 475"/>
                  <a:gd name="T81" fmla="*/ 138 h 471"/>
                  <a:gd name="T82" fmla="*/ 224 w 475"/>
                  <a:gd name="T83" fmla="*/ 84 h 471"/>
                  <a:gd name="T84" fmla="*/ 220 w 475"/>
                  <a:gd name="T85" fmla="*/ 150 h 471"/>
                  <a:gd name="T86" fmla="*/ 273 w 475"/>
                  <a:gd name="T87" fmla="*/ 120 h 471"/>
                  <a:gd name="T88" fmla="*/ 204 w 475"/>
                  <a:gd name="T89" fmla="*/ 249 h 471"/>
                  <a:gd name="T90" fmla="*/ 239 w 475"/>
                  <a:gd name="T91" fmla="*/ 198 h 471"/>
                  <a:gd name="T92" fmla="*/ 292 w 475"/>
                  <a:gd name="T93" fmla="*/ 133 h 471"/>
                  <a:gd name="T94" fmla="*/ 313 w 475"/>
                  <a:gd name="T95" fmla="*/ 185 h 471"/>
                  <a:gd name="T96" fmla="*/ 368 w 475"/>
                  <a:gd name="T97" fmla="*/ 153 h 471"/>
                  <a:gd name="T98" fmla="*/ 386 w 475"/>
                  <a:gd name="T99" fmla="*/ 269 h 471"/>
                  <a:gd name="T100" fmla="*/ 373 w 475"/>
                  <a:gd name="T101" fmla="*/ 186 h 471"/>
                  <a:gd name="T102" fmla="*/ 303 w 475"/>
                  <a:gd name="T103" fmla="*/ 237 h 471"/>
                  <a:gd name="T104" fmla="*/ 383 w 475"/>
                  <a:gd name="T105" fmla="*/ 277 h 471"/>
                  <a:gd name="T106" fmla="*/ 302 w 475"/>
                  <a:gd name="T107" fmla="*/ 278 h 471"/>
                  <a:gd name="T108" fmla="*/ 295 w 475"/>
                  <a:gd name="T109" fmla="*/ 346 h 471"/>
                  <a:gd name="T110" fmla="*/ 346 w 475"/>
                  <a:gd name="T111" fmla="*/ 341 h 471"/>
                  <a:gd name="T112" fmla="*/ 239 w 475"/>
                  <a:gd name="T113" fmla="*/ 384 h 471"/>
                  <a:gd name="T114" fmla="*/ 262 w 475"/>
                  <a:gd name="T115" fmla="*/ 328 h 471"/>
                  <a:gd name="T116" fmla="*/ 209 w 475"/>
                  <a:gd name="T117" fmla="*/ 336 h 471"/>
                  <a:gd name="T118" fmla="*/ 162 w 475"/>
                  <a:gd name="T119" fmla="*/ 364 h 471"/>
                  <a:gd name="T120" fmla="*/ 196 w 475"/>
                  <a:gd name="T121" fmla="*/ 288 h 471"/>
                  <a:gd name="T122" fmla="*/ 116 w 475"/>
                  <a:gd name="T123" fmla="*/ 293 h 471"/>
                  <a:gd name="T124" fmla="*/ 159 w 475"/>
                  <a:gd name="T125" fmla="*/ 36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5" h="471">
                    <a:moveTo>
                      <a:pt x="9" y="213"/>
                    </a:moveTo>
                    <a:lnTo>
                      <a:pt x="20" y="211"/>
                    </a:lnTo>
                    <a:lnTo>
                      <a:pt x="28" y="211"/>
                    </a:lnTo>
                    <a:lnTo>
                      <a:pt x="35" y="209"/>
                    </a:lnTo>
                    <a:lnTo>
                      <a:pt x="40" y="209"/>
                    </a:lnTo>
                    <a:lnTo>
                      <a:pt x="42" y="209"/>
                    </a:lnTo>
                    <a:lnTo>
                      <a:pt x="43" y="209"/>
                    </a:lnTo>
                    <a:lnTo>
                      <a:pt x="43" y="209"/>
                    </a:lnTo>
                    <a:lnTo>
                      <a:pt x="45" y="198"/>
                    </a:lnTo>
                    <a:lnTo>
                      <a:pt x="48" y="186"/>
                    </a:lnTo>
                    <a:lnTo>
                      <a:pt x="38" y="180"/>
                    </a:lnTo>
                    <a:lnTo>
                      <a:pt x="30" y="176"/>
                    </a:lnTo>
                    <a:lnTo>
                      <a:pt x="23" y="173"/>
                    </a:lnTo>
                    <a:lnTo>
                      <a:pt x="20" y="171"/>
                    </a:lnTo>
                    <a:lnTo>
                      <a:pt x="17" y="170"/>
                    </a:lnTo>
                    <a:lnTo>
                      <a:pt x="17" y="170"/>
                    </a:lnTo>
                    <a:lnTo>
                      <a:pt x="12" y="163"/>
                    </a:lnTo>
                    <a:lnTo>
                      <a:pt x="12" y="157"/>
                    </a:lnTo>
                    <a:lnTo>
                      <a:pt x="15" y="150"/>
                    </a:lnTo>
                    <a:lnTo>
                      <a:pt x="18" y="145"/>
                    </a:lnTo>
                    <a:lnTo>
                      <a:pt x="22" y="138"/>
                    </a:lnTo>
                    <a:lnTo>
                      <a:pt x="22" y="135"/>
                    </a:lnTo>
                    <a:lnTo>
                      <a:pt x="23" y="135"/>
                    </a:lnTo>
                    <a:lnTo>
                      <a:pt x="23" y="133"/>
                    </a:lnTo>
                    <a:lnTo>
                      <a:pt x="27" y="130"/>
                    </a:lnTo>
                    <a:lnTo>
                      <a:pt x="33" y="128"/>
                    </a:lnTo>
                    <a:lnTo>
                      <a:pt x="45" y="132"/>
                    </a:lnTo>
                    <a:lnTo>
                      <a:pt x="53" y="133"/>
                    </a:lnTo>
                    <a:lnTo>
                      <a:pt x="58" y="135"/>
                    </a:lnTo>
                    <a:lnTo>
                      <a:pt x="63" y="137"/>
                    </a:lnTo>
                    <a:lnTo>
                      <a:pt x="66" y="137"/>
                    </a:lnTo>
                    <a:lnTo>
                      <a:pt x="66" y="137"/>
                    </a:lnTo>
                    <a:lnTo>
                      <a:pt x="73" y="127"/>
                    </a:lnTo>
                    <a:lnTo>
                      <a:pt x="81" y="117"/>
                    </a:lnTo>
                    <a:lnTo>
                      <a:pt x="75" y="107"/>
                    </a:lnTo>
                    <a:lnTo>
                      <a:pt x="70" y="100"/>
                    </a:lnTo>
                    <a:lnTo>
                      <a:pt x="66" y="96"/>
                    </a:lnTo>
                    <a:lnTo>
                      <a:pt x="63" y="92"/>
                    </a:lnTo>
                    <a:lnTo>
                      <a:pt x="62" y="89"/>
                    </a:lnTo>
                    <a:lnTo>
                      <a:pt x="62" y="89"/>
                    </a:lnTo>
                    <a:lnTo>
                      <a:pt x="58" y="82"/>
                    </a:lnTo>
                    <a:lnTo>
                      <a:pt x="62" y="77"/>
                    </a:lnTo>
                    <a:lnTo>
                      <a:pt x="70" y="68"/>
                    </a:lnTo>
                    <a:lnTo>
                      <a:pt x="76" y="63"/>
                    </a:lnTo>
                    <a:lnTo>
                      <a:pt x="78" y="61"/>
                    </a:lnTo>
                    <a:lnTo>
                      <a:pt x="78" y="59"/>
                    </a:lnTo>
                    <a:lnTo>
                      <a:pt x="83" y="56"/>
                    </a:lnTo>
                    <a:lnTo>
                      <a:pt x="90" y="58"/>
                    </a:lnTo>
                    <a:lnTo>
                      <a:pt x="100" y="66"/>
                    </a:lnTo>
                    <a:lnTo>
                      <a:pt x="106" y="71"/>
                    </a:lnTo>
                    <a:lnTo>
                      <a:pt x="111" y="76"/>
                    </a:lnTo>
                    <a:lnTo>
                      <a:pt x="114" y="77"/>
                    </a:lnTo>
                    <a:lnTo>
                      <a:pt x="118" y="81"/>
                    </a:lnTo>
                    <a:lnTo>
                      <a:pt x="118" y="81"/>
                    </a:lnTo>
                    <a:lnTo>
                      <a:pt x="128" y="74"/>
                    </a:lnTo>
                    <a:lnTo>
                      <a:pt x="136" y="69"/>
                    </a:lnTo>
                    <a:lnTo>
                      <a:pt x="134" y="56"/>
                    </a:lnTo>
                    <a:lnTo>
                      <a:pt x="133" y="48"/>
                    </a:lnTo>
                    <a:lnTo>
                      <a:pt x="131" y="41"/>
                    </a:lnTo>
                    <a:lnTo>
                      <a:pt x="129" y="38"/>
                    </a:lnTo>
                    <a:lnTo>
                      <a:pt x="129" y="35"/>
                    </a:lnTo>
                    <a:lnTo>
                      <a:pt x="128" y="33"/>
                    </a:lnTo>
                    <a:lnTo>
                      <a:pt x="128" y="33"/>
                    </a:lnTo>
                    <a:lnTo>
                      <a:pt x="129" y="26"/>
                    </a:lnTo>
                    <a:lnTo>
                      <a:pt x="134" y="23"/>
                    </a:lnTo>
                    <a:lnTo>
                      <a:pt x="141" y="20"/>
                    </a:lnTo>
                    <a:lnTo>
                      <a:pt x="148" y="18"/>
                    </a:lnTo>
                    <a:lnTo>
                      <a:pt x="153" y="15"/>
                    </a:lnTo>
                    <a:lnTo>
                      <a:pt x="156" y="15"/>
                    </a:lnTo>
                    <a:lnTo>
                      <a:pt x="156" y="13"/>
                    </a:lnTo>
                    <a:lnTo>
                      <a:pt x="162" y="13"/>
                    </a:lnTo>
                    <a:lnTo>
                      <a:pt x="169" y="16"/>
                    </a:lnTo>
                    <a:lnTo>
                      <a:pt x="174" y="26"/>
                    </a:lnTo>
                    <a:lnTo>
                      <a:pt x="177" y="35"/>
                    </a:lnTo>
                    <a:lnTo>
                      <a:pt x="181" y="40"/>
                    </a:lnTo>
                    <a:lnTo>
                      <a:pt x="184" y="43"/>
                    </a:lnTo>
                    <a:lnTo>
                      <a:pt x="186" y="46"/>
                    </a:lnTo>
                    <a:lnTo>
                      <a:pt x="186" y="48"/>
                    </a:lnTo>
                    <a:lnTo>
                      <a:pt x="197" y="44"/>
                    </a:lnTo>
                    <a:lnTo>
                      <a:pt x="210" y="43"/>
                    </a:lnTo>
                    <a:lnTo>
                      <a:pt x="212" y="31"/>
                    </a:lnTo>
                    <a:lnTo>
                      <a:pt x="214" y="23"/>
                    </a:lnTo>
                    <a:lnTo>
                      <a:pt x="214" y="16"/>
                    </a:lnTo>
                    <a:lnTo>
                      <a:pt x="214" y="12"/>
                    </a:lnTo>
                    <a:lnTo>
                      <a:pt x="215" y="10"/>
                    </a:lnTo>
                    <a:lnTo>
                      <a:pt x="215" y="8"/>
                    </a:lnTo>
                    <a:lnTo>
                      <a:pt x="215" y="8"/>
                    </a:lnTo>
                    <a:lnTo>
                      <a:pt x="219" y="2"/>
                    </a:lnTo>
                    <a:lnTo>
                      <a:pt x="225" y="0"/>
                    </a:lnTo>
                    <a:lnTo>
                      <a:pt x="234" y="0"/>
                    </a:lnTo>
                    <a:lnTo>
                      <a:pt x="239" y="0"/>
                    </a:lnTo>
                    <a:lnTo>
                      <a:pt x="245" y="0"/>
                    </a:lnTo>
                    <a:lnTo>
                      <a:pt x="249" y="0"/>
                    </a:lnTo>
                    <a:lnTo>
                      <a:pt x="249" y="0"/>
                    </a:lnTo>
                    <a:lnTo>
                      <a:pt x="255" y="2"/>
                    </a:lnTo>
                    <a:lnTo>
                      <a:pt x="258" y="8"/>
                    </a:lnTo>
                    <a:lnTo>
                      <a:pt x="260" y="20"/>
                    </a:lnTo>
                    <a:lnTo>
                      <a:pt x="262" y="28"/>
                    </a:lnTo>
                    <a:lnTo>
                      <a:pt x="262" y="35"/>
                    </a:lnTo>
                    <a:lnTo>
                      <a:pt x="263" y="40"/>
                    </a:lnTo>
                    <a:lnTo>
                      <a:pt x="263" y="41"/>
                    </a:lnTo>
                    <a:lnTo>
                      <a:pt x="263" y="43"/>
                    </a:lnTo>
                    <a:lnTo>
                      <a:pt x="263" y="43"/>
                    </a:lnTo>
                    <a:lnTo>
                      <a:pt x="275" y="44"/>
                    </a:lnTo>
                    <a:lnTo>
                      <a:pt x="287" y="48"/>
                    </a:lnTo>
                    <a:lnTo>
                      <a:pt x="292" y="36"/>
                    </a:lnTo>
                    <a:lnTo>
                      <a:pt x="297" y="30"/>
                    </a:lnTo>
                    <a:lnTo>
                      <a:pt x="300" y="23"/>
                    </a:lnTo>
                    <a:lnTo>
                      <a:pt x="302" y="20"/>
                    </a:lnTo>
                    <a:lnTo>
                      <a:pt x="303" y="16"/>
                    </a:lnTo>
                    <a:lnTo>
                      <a:pt x="303" y="16"/>
                    </a:lnTo>
                    <a:lnTo>
                      <a:pt x="310" y="12"/>
                    </a:lnTo>
                    <a:lnTo>
                      <a:pt x="316" y="12"/>
                    </a:lnTo>
                    <a:lnTo>
                      <a:pt x="323" y="15"/>
                    </a:lnTo>
                    <a:lnTo>
                      <a:pt x="328" y="16"/>
                    </a:lnTo>
                    <a:lnTo>
                      <a:pt x="335" y="20"/>
                    </a:lnTo>
                    <a:lnTo>
                      <a:pt x="336" y="20"/>
                    </a:lnTo>
                    <a:lnTo>
                      <a:pt x="338" y="20"/>
                    </a:lnTo>
                    <a:lnTo>
                      <a:pt x="343" y="26"/>
                    </a:lnTo>
                    <a:lnTo>
                      <a:pt x="343" y="33"/>
                    </a:lnTo>
                    <a:lnTo>
                      <a:pt x="341" y="44"/>
                    </a:lnTo>
                    <a:lnTo>
                      <a:pt x="340" y="53"/>
                    </a:lnTo>
                    <a:lnTo>
                      <a:pt x="338" y="58"/>
                    </a:lnTo>
                    <a:lnTo>
                      <a:pt x="336" y="63"/>
                    </a:lnTo>
                    <a:lnTo>
                      <a:pt x="335" y="66"/>
                    </a:lnTo>
                    <a:lnTo>
                      <a:pt x="335" y="66"/>
                    </a:lnTo>
                    <a:lnTo>
                      <a:pt x="345" y="72"/>
                    </a:lnTo>
                    <a:lnTo>
                      <a:pt x="356" y="81"/>
                    </a:lnTo>
                    <a:lnTo>
                      <a:pt x="366" y="74"/>
                    </a:lnTo>
                    <a:lnTo>
                      <a:pt x="373" y="68"/>
                    </a:lnTo>
                    <a:lnTo>
                      <a:pt x="378" y="64"/>
                    </a:lnTo>
                    <a:lnTo>
                      <a:pt x="381" y="61"/>
                    </a:lnTo>
                    <a:lnTo>
                      <a:pt x="383" y="58"/>
                    </a:lnTo>
                    <a:lnTo>
                      <a:pt x="384" y="58"/>
                    </a:lnTo>
                    <a:lnTo>
                      <a:pt x="391" y="56"/>
                    </a:lnTo>
                    <a:lnTo>
                      <a:pt x="396" y="59"/>
                    </a:lnTo>
                    <a:lnTo>
                      <a:pt x="406" y="69"/>
                    </a:lnTo>
                    <a:lnTo>
                      <a:pt x="411" y="74"/>
                    </a:lnTo>
                    <a:lnTo>
                      <a:pt x="412" y="76"/>
                    </a:lnTo>
                    <a:lnTo>
                      <a:pt x="414" y="77"/>
                    </a:lnTo>
                    <a:lnTo>
                      <a:pt x="416" y="82"/>
                    </a:lnTo>
                    <a:lnTo>
                      <a:pt x="414" y="89"/>
                    </a:lnTo>
                    <a:lnTo>
                      <a:pt x="406" y="99"/>
                    </a:lnTo>
                    <a:lnTo>
                      <a:pt x="401" y="105"/>
                    </a:lnTo>
                    <a:lnTo>
                      <a:pt x="398" y="110"/>
                    </a:lnTo>
                    <a:lnTo>
                      <a:pt x="394" y="114"/>
                    </a:lnTo>
                    <a:lnTo>
                      <a:pt x="393" y="115"/>
                    </a:lnTo>
                    <a:lnTo>
                      <a:pt x="393" y="117"/>
                    </a:lnTo>
                    <a:lnTo>
                      <a:pt x="404" y="135"/>
                    </a:lnTo>
                    <a:lnTo>
                      <a:pt x="417" y="132"/>
                    </a:lnTo>
                    <a:lnTo>
                      <a:pt x="426" y="130"/>
                    </a:lnTo>
                    <a:lnTo>
                      <a:pt x="432" y="128"/>
                    </a:lnTo>
                    <a:lnTo>
                      <a:pt x="436" y="128"/>
                    </a:lnTo>
                    <a:lnTo>
                      <a:pt x="439" y="127"/>
                    </a:lnTo>
                    <a:lnTo>
                      <a:pt x="441" y="127"/>
                    </a:lnTo>
                    <a:lnTo>
                      <a:pt x="441" y="127"/>
                    </a:lnTo>
                    <a:lnTo>
                      <a:pt x="447" y="128"/>
                    </a:lnTo>
                    <a:lnTo>
                      <a:pt x="452" y="133"/>
                    </a:lnTo>
                    <a:lnTo>
                      <a:pt x="454" y="140"/>
                    </a:lnTo>
                    <a:lnTo>
                      <a:pt x="455" y="145"/>
                    </a:lnTo>
                    <a:lnTo>
                      <a:pt x="459" y="152"/>
                    </a:lnTo>
                    <a:lnTo>
                      <a:pt x="460" y="153"/>
                    </a:lnTo>
                    <a:lnTo>
                      <a:pt x="460" y="155"/>
                    </a:lnTo>
                    <a:lnTo>
                      <a:pt x="460" y="161"/>
                    </a:lnTo>
                    <a:lnTo>
                      <a:pt x="457" y="166"/>
                    </a:lnTo>
                    <a:lnTo>
                      <a:pt x="447" y="173"/>
                    </a:lnTo>
                    <a:lnTo>
                      <a:pt x="439" y="176"/>
                    </a:lnTo>
                    <a:lnTo>
                      <a:pt x="434" y="180"/>
                    </a:lnTo>
                    <a:lnTo>
                      <a:pt x="431" y="181"/>
                    </a:lnTo>
                    <a:lnTo>
                      <a:pt x="427" y="183"/>
                    </a:lnTo>
                    <a:lnTo>
                      <a:pt x="426" y="183"/>
                    </a:lnTo>
                    <a:lnTo>
                      <a:pt x="429" y="196"/>
                    </a:lnTo>
                    <a:lnTo>
                      <a:pt x="431" y="209"/>
                    </a:lnTo>
                    <a:lnTo>
                      <a:pt x="442" y="211"/>
                    </a:lnTo>
                    <a:lnTo>
                      <a:pt x="451" y="211"/>
                    </a:lnTo>
                    <a:lnTo>
                      <a:pt x="457" y="213"/>
                    </a:lnTo>
                    <a:lnTo>
                      <a:pt x="462" y="213"/>
                    </a:lnTo>
                    <a:lnTo>
                      <a:pt x="464" y="213"/>
                    </a:lnTo>
                    <a:lnTo>
                      <a:pt x="465" y="213"/>
                    </a:lnTo>
                    <a:lnTo>
                      <a:pt x="465" y="213"/>
                    </a:lnTo>
                    <a:lnTo>
                      <a:pt x="472" y="217"/>
                    </a:lnTo>
                    <a:lnTo>
                      <a:pt x="475" y="224"/>
                    </a:lnTo>
                    <a:lnTo>
                      <a:pt x="475" y="231"/>
                    </a:lnTo>
                    <a:lnTo>
                      <a:pt x="475" y="237"/>
                    </a:lnTo>
                    <a:lnTo>
                      <a:pt x="475" y="244"/>
                    </a:lnTo>
                    <a:lnTo>
                      <a:pt x="475" y="245"/>
                    </a:lnTo>
                    <a:lnTo>
                      <a:pt x="475" y="247"/>
                    </a:lnTo>
                    <a:lnTo>
                      <a:pt x="472" y="252"/>
                    </a:lnTo>
                    <a:lnTo>
                      <a:pt x="465" y="255"/>
                    </a:lnTo>
                    <a:lnTo>
                      <a:pt x="454" y="257"/>
                    </a:lnTo>
                    <a:lnTo>
                      <a:pt x="446" y="259"/>
                    </a:lnTo>
                    <a:lnTo>
                      <a:pt x="439" y="260"/>
                    </a:lnTo>
                    <a:lnTo>
                      <a:pt x="434" y="260"/>
                    </a:lnTo>
                    <a:lnTo>
                      <a:pt x="432" y="260"/>
                    </a:lnTo>
                    <a:lnTo>
                      <a:pt x="431" y="260"/>
                    </a:lnTo>
                    <a:lnTo>
                      <a:pt x="431" y="260"/>
                    </a:lnTo>
                    <a:lnTo>
                      <a:pt x="429" y="272"/>
                    </a:lnTo>
                    <a:lnTo>
                      <a:pt x="426" y="283"/>
                    </a:lnTo>
                    <a:lnTo>
                      <a:pt x="437" y="290"/>
                    </a:lnTo>
                    <a:lnTo>
                      <a:pt x="444" y="293"/>
                    </a:lnTo>
                    <a:lnTo>
                      <a:pt x="451" y="297"/>
                    </a:lnTo>
                    <a:lnTo>
                      <a:pt x="454" y="298"/>
                    </a:lnTo>
                    <a:lnTo>
                      <a:pt x="457" y="300"/>
                    </a:lnTo>
                    <a:lnTo>
                      <a:pt x="457" y="301"/>
                    </a:lnTo>
                    <a:lnTo>
                      <a:pt x="462" y="306"/>
                    </a:lnTo>
                    <a:lnTo>
                      <a:pt x="462" y="313"/>
                    </a:lnTo>
                    <a:lnTo>
                      <a:pt x="459" y="320"/>
                    </a:lnTo>
                    <a:lnTo>
                      <a:pt x="455" y="326"/>
                    </a:lnTo>
                    <a:lnTo>
                      <a:pt x="452" y="331"/>
                    </a:lnTo>
                    <a:lnTo>
                      <a:pt x="452" y="334"/>
                    </a:lnTo>
                    <a:lnTo>
                      <a:pt x="452" y="334"/>
                    </a:lnTo>
                    <a:lnTo>
                      <a:pt x="451" y="338"/>
                    </a:lnTo>
                    <a:lnTo>
                      <a:pt x="447" y="339"/>
                    </a:lnTo>
                    <a:lnTo>
                      <a:pt x="441" y="341"/>
                    </a:lnTo>
                    <a:lnTo>
                      <a:pt x="429" y="338"/>
                    </a:lnTo>
                    <a:lnTo>
                      <a:pt x="421" y="336"/>
                    </a:lnTo>
                    <a:lnTo>
                      <a:pt x="416" y="334"/>
                    </a:lnTo>
                    <a:lnTo>
                      <a:pt x="411" y="333"/>
                    </a:lnTo>
                    <a:lnTo>
                      <a:pt x="407" y="333"/>
                    </a:lnTo>
                    <a:lnTo>
                      <a:pt x="407" y="333"/>
                    </a:lnTo>
                    <a:lnTo>
                      <a:pt x="401" y="341"/>
                    </a:lnTo>
                    <a:lnTo>
                      <a:pt x="393" y="351"/>
                    </a:lnTo>
                    <a:lnTo>
                      <a:pt x="399" y="361"/>
                    </a:lnTo>
                    <a:lnTo>
                      <a:pt x="404" y="367"/>
                    </a:lnTo>
                    <a:lnTo>
                      <a:pt x="407" y="374"/>
                    </a:lnTo>
                    <a:lnTo>
                      <a:pt x="411" y="377"/>
                    </a:lnTo>
                    <a:lnTo>
                      <a:pt x="412" y="381"/>
                    </a:lnTo>
                    <a:lnTo>
                      <a:pt x="414" y="381"/>
                    </a:lnTo>
                    <a:lnTo>
                      <a:pt x="416" y="387"/>
                    </a:lnTo>
                    <a:lnTo>
                      <a:pt x="414" y="394"/>
                    </a:lnTo>
                    <a:lnTo>
                      <a:pt x="404" y="402"/>
                    </a:lnTo>
                    <a:lnTo>
                      <a:pt x="399" y="407"/>
                    </a:lnTo>
                    <a:lnTo>
                      <a:pt x="398" y="410"/>
                    </a:lnTo>
                    <a:lnTo>
                      <a:pt x="396" y="410"/>
                    </a:lnTo>
                    <a:lnTo>
                      <a:pt x="391" y="412"/>
                    </a:lnTo>
                    <a:lnTo>
                      <a:pt x="388" y="412"/>
                    </a:lnTo>
                    <a:lnTo>
                      <a:pt x="384" y="410"/>
                    </a:lnTo>
                    <a:lnTo>
                      <a:pt x="374" y="404"/>
                    </a:lnTo>
                    <a:lnTo>
                      <a:pt x="368" y="397"/>
                    </a:lnTo>
                    <a:lnTo>
                      <a:pt x="363" y="394"/>
                    </a:lnTo>
                    <a:lnTo>
                      <a:pt x="359" y="392"/>
                    </a:lnTo>
                    <a:lnTo>
                      <a:pt x="356" y="389"/>
                    </a:lnTo>
                    <a:lnTo>
                      <a:pt x="356" y="389"/>
                    </a:lnTo>
                    <a:lnTo>
                      <a:pt x="338" y="402"/>
                    </a:lnTo>
                    <a:lnTo>
                      <a:pt x="340" y="414"/>
                    </a:lnTo>
                    <a:lnTo>
                      <a:pt x="343" y="422"/>
                    </a:lnTo>
                    <a:lnTo>
                      <a:pt x="345" y="428"/>
                    </a:lnTo>
                    <a:lnTo>
                      <a:pt x="345" y="433"/>
                    </a:lnTo>
                    <a:lnTo>
                      <a:pt x="346" y="435"/>
                    </a:lnTo>
                    <a:lnTo>
                      <a:pt x="346" y="437"/>
                    </a:lnTo>
                    <a:lnTo>
                      <a:pt x="346" y="437"/>
                    </a:lnTo>
                    <a:lnTo>
                      <a:pt x="345" y="443"/>
                    </a:lnTo>
                    <a:lnTo>
                      <a:pt x="340" y="448"/>
                    </a:lnTo>
                    <a:lnTo>
                      <a:pt x="333" y="450"/>
                    </a:lnTo>
                    <a:lnTo>
                      <a:pt x="328" y="453"/>
                    </a:lnTo>
                    <a:lnTo>
                      <a:pt x="321" y="455"/>
                    </a:lnTo>
                    <a:lnTo>
                      <a:pt x="318" y="456"/>
                    </a:lnTo>
                    <a:lnTo>
                      <a:pt x="318" y="456"/>
                    </a:lnTo>
                    <a:lnTo>
                      <a:pt x="311" y="456"/>
                    </a:lnTo>
                    <a:lnTo>
                      <a:pt x="306" y="453"/>
                    </a:lnTo>
                    <a:lnTo>
                      <a:pt x="300" y="443"/>
                    </a:lnTo>
                    <a:lnTo>
                      <a:pt x="297" y="435"/>
                    </a:lnTo>
                    <a:lnTo>
                      <a:pt x="293" y="430"/>
                    </a:lnTo>
                    <a:lnTo>
                      <a:pt x="292" y="427"/>
                    </a:lnTo>
                    <a:lnTo>
                      <a:pt x="288" y="423"/>
                    </a:lnTo>
                    <a:lnTo>
                      <a:pt x="288" y="422"/>
                    </a:lnTo>
                    <a:lnTo>
                      <a:pt x="277" y="425"/>
                    </a:lnTo>
                    <a:lnTo>
                      <a:pt x="263" y="427"/>
                    </a:lnTo>
                    <a:lnTo>
                      <a:pt x="262" y="438"/>
                    </a:lnTo>
                    <a:lnTo>
                      <a:pt x="262" y="446"/>
                    </a:lnTo>
                    <a:lnTo>
                      <a:pt x="260" y="453"/>
                    </a:lnTo>
                    <a:lnTo>
                      <a:pt x="260" y="458"/>
                    </a:lnTo>
                    <a:lnTo>
                      <a:pt x="260" y="460"/>
                    </a:lnTo>
                    <a:lnTo>
                      <a:pt x="260" y="461"/>
                    </a:lnTo>
                    <a:lnTo>
                      <a:pt x="258" y="461"/>
                    </a:lnTo>
                    <a:lnTo>
                      <a:pt x="255" y="468"/>
                    </a:lnTo>
                    <a:lnTo>
                      <a:pt x="249" y="471"/>
                    </a:lnTo>
                    <a:lnTo>
                      <a:pt x="240" y="471"/>
                    </a:lnTo>
                    <a:lnTo>
                      <a:pt x="235" y="471"/>
                    </a:lnTo>
                    <a:lnTo>
                      <a:pt x="229" y="471"/>
                    </a:lnTo>
                    <a:lnTo>
                      <a:pt x="225" y="471"/>
                    </a:lnTo>
                    <a:lnTo>
                      <a:pt x="225" y="471"/>
                    </a:lnTo>
                    <a:lnTo>
                      <a:pt x="219" y="468"/>
                    </a:lnTo>
                    <a:lnTo>
                      <a:pt x="215" y="461"/>
                    </a:lnTo>
                    <a:lnTo>
                      <a:pt x="214" y="450"/>
                    </a:lnTo>
                    <a:lnTo>
                      <a:pt x="212" y="442"/>
                    </a:lnTo>
                    <a:lnTo>
                      <a:pt x="212" y="435"/>
                    </a:lnTo>
                    <a:lnTo>
                      <a:pt x="210" y="432"/>
                    </a:lnTo>
                    <a:lnTo>
                      <a:pt x="210" y="428"/>
                    </a:lnTo>
                    <a:lnTo>
                      <a:pt x="210" y="427"/>
                    </a:lnTo>
                    <a:lnTo>
                      <a:pt x="210" y="427"/>
                    </a:lnTo>
                    <a:lnTo>
                      <a:pt x="199" y="425"/>
                    </a:lnTo>
                    <a:lnTo>
                      <a:pt x="187" y="422"/>
                    </a:lnTo>
                    <a:lnTo>
                      <a:pt x="182" y="433"/>
                    </a:lnTo>
                    <a:lnTo>
                      <a:pt x="177" y="440"/>
                    </a:lnTo>
                    <a:lnTo>
                      <a:pt x="174" y="446"/>
                    </a:lnTo>
                    <a:lnTo>
                      <a:pt x="172" y="450"/>
                    </a:lnTo>
                    <a:lnTo>
                      <a:pt x="171" y="453"/>
                    </a:lnTo>
                    <a:lnTo>
                      <a:pt x="171" y="453"/>
                    </a:lnTo>
                    <a:lnTo>
                      <a:pt x="166" y="458"/>
                    </a:lnTo>
                    <a:lnTo>
                      <a:pt x="158" y="458"/>
                    </a:lnTo>
                    <a:lnTo>
                      <a:pt x="151" y="455"/>
                    </a:lnTo>
                    <a:lnTo>
                      <a:pt x="146" y="451"/>
                    </a:lnTo>
                    <a:lnTo>
                      <a:pt x="139" y="448"/>
                    </a:lnTo>
                    <a:lnTo>
                      <a:pt x="138" y="448"/>
                    </a:lnTo>
                    <a:lnTo>
                      <a:pt x="136" y="448"/>
                    </a:lnTo>
                    <a:lnTo>
                      <a:pt x="134" y="446"/>
                    </a:lnTo>
                    <a:lnTo>
                      <a:pt x="133" y="443"/>
                    </a:lnTo>
                    <a:lnTo>
                      <a:pt x="131" y="437"/>
                    </a:lnTo>
                    <a:lnTo>
                      <a:pt x="133" y="427"/>
                    </a:lnTo>
                    <a:lnTo>
                      <a:pt x="136" y="417"/>
                    </a:lnTo>
                    <a:lnTo>
                      <a:pt x="136" y="412"/>
                    </a:lnTo>
                    <a:lnTo>
                      <a:pt x="138" y="407"/>
                    </a:lnTo>
                    <a:lnTo>
                      <a:pt x="139" y="404"/>
                    </a:lnTo>
                    <a:lnTo>
                      <a:pt x="139" y="404"/>
                    </a:lnTo>
                    <a:lnTo>
                      <a:pt x="129" y="397"/>
                    </a:lnTo>
                    <a:lnTo>
                      <a:pt x="118" y="389"/>
                    </a:lnTo>
                    <a:lnTo>
                      <a:pt x="110" y="395"/>
                    </a:lnTo>
                    <a:lnTo>
                      <a:pt x="101" y="400"/>
                    </a:lnTo>
                    <a:lnTo>
                      <a:pt x="96" y="405"/>
                    </a:lnTo>
                    <a:lnTo>
                      <a:pt x="93" y="407"/>
                    </a:lnTo>
                    <a:lnTo>
                      <a:pt x="91" y="410"/>
                    </a:lnTo>
                    <a:lnTo>
                      <a:pt x="90" y="410"/>
                    </a:lnTo>
                    <a:lnTo>
                      <a:pt x="86" y="412"/>
                    </a:lnTo>
                    <a:lnTo>
                      <a:pt x="83" y="412"/>
                    </a:lnTo>
                    <a:lnTo>
                      <a:pt x="78" y="410"/>
                    </a:lnTo>
                    <a:lnTo>
                      <a:pt x="68" y="400"/>
                    </a:lnTo>
                    <a:lnTo>
                      <a:pt x="63" y="395"/>
                    </a:lnTo>
                    <a:lnTo>
                      <a:pt x="62" y="394"/>
                    </a:lnTo>
                    <a:lnTo>
                      <a:pt x="62" y="394"/>
                    </a:lnTo>
                    <a:lnTo>
                      <a:pt x="58" y="387"/>
                    </a:lnTo>
                    <a:lnTo>
                      <a:pt x="62" y="381"/>
                    </a:lnTo>
                    <a:lnTo>
                      <a:pt x="68" y="371"/>
                    </a:lnTo>
                    <a:lnTo>
                      <a:pt x="73" y="364"/>
                    </a:lnTo>
                    <a:lnTo>
                      <a:pt x="76" y="358"/>
                    </a:lnTo>
                    <a:lnTo>
                      <a:pt x="80" y="354"/>
                    </a:lnTo>
                    <a:lnTo>
                      <a:pt x="81" y="351"/>
                    </a:lnTo>
                    <a:lnTo>
                      <a:pt x="81" y="351"/>
                    </a:lnTo>
                    <a:lnTo>
                      <a:pt x="75" y="343"/>
                    </a:lnTo>
                    <a:lnTo>
                      <a:pt x="70" y="333"/>
                    </a:lnTo>
                    <a:lnTo>
                      <a:pt x="57" y="336"/>
                    </a:lnTo>
                    <a:lnTo>
                      <a:pt x="48" y="338"/>
                    </a:lnTo>
                    <a:lnTo>
                      <a:pt x="42" y="339"/>
                    </a:lnTo>
                    <a:lnTo>
                      <a:pt x="38" y="341"/>
                    </a:lnTo>
                    <a:lnTo>
                      <a:pt x="35" y="343"/>
                    </a:lnTo>
                    <a:lnTo>
                      <a:pt x="33" y="343"/>
                    </a:lnTo>
                    <a:lnTo>
                      <a:pt x="33" y="343"/>
                    </a:lnTo>
                    <a:lnTo>
                      <a:pt x="27" y="341"/>
                    </a:lnTo>
                    <a:lnTo>
                      <a:pt x="23" y="336"/>
                    </a:lnTo>
                    <a:lnTo>
                      <a:pt x="20" y="330"/>
                    </a:lnTo>
                    <a:lnTo>
                      <a:pt x="18" y="325"/>
                    </a:lnTo>
                    <a:lnTo>
                      <a:pt x="15" y="318"/>
                    </a:lnTo>
                    <a:lnTo>
                      <a:pt x="15" y="316"/>
                    </a:lnTo>
                    <a:lnTo>
                      <a:pt x="14" y="315"/>
                    </a:lnTo>
                    <a:lnTo>
                      <a:pt x="14" y="308"/>
                    </a:lnTo>
                    <a:lnTo>
                      <a:pt x="17" y="303"/>
                    </a:lnTo>
                    <a:lnTo>
                      <a:pt x="27" y="297"/>
                    </a:lnTo>
                    <a:lnTo>
                      <a:pt x="35" y="292"/>
                    </a:lnTo>
                    <a:lnTo>
                      <a:pt x="40" y="288"/>
                    </a:lnTo>
                    <a:lnTo>
                      <a:pt x="45" y="287"/>
                    </a:lnTo>
                    <a:lnTo>
                      <a:pt x="48" y="285"/>
                    </a:lnTo>
                    <a:lnTo>
                      <a:pt x="48" y="283"/>
                    </a:lnTo>
                    <a:lnTo>
                      <a:pt x="45" y="273"/>
                    </a:lnTo>
                    <a:lnTo>
                      <a:pt x="43" y="260"/>
                    </a:lnTo>
                    <a:lnTo>
                      <a:pt x="32" y="259"/>
                    </a:lnTo>
                    <a:lnTo>
                      <a:pt x="23" y="257"/>
                    </a:lnTo>
                    <a:lnTo>
                      <a:pt x="17" y="257"/>
                    </a:lnTo>
                    <a:lnTo>
                      <a:pt x="12" y="255"/>
                    </a:lnTo>
                    <a:lnTo>
                      <a:pt x="10" y="255"/>
                    </a:lnTo>
                    <a:lnTo>
                      <a:pt x="9" y="255"/>
                    </a:lnTo>
                    <a:lnTo>
                      <a:pt x="9" y="255"/>
                    </a:lnTo>
                    <a:lnTo>
                      <a:pt x="2" y="252"/>
                    </a:lnTo>
                    <a:lnTo>
                      <a:pt x="0" y="247"/>
                    </a:lnTo>
                    <a:lnTo>
                      <a:pt x="0" y="239"/>
                    </a:lnTo>
                    <a:lnTo>
                      <a:pt x="0" y="232"/>
                    </a:lnTo>
                    <a:lnTo>
                      <a:pt x="0" y="226"/>
                    </a:lnTo>
                    <a:lnTo>
                      <a:pt x="0" y="224"/>
                    </a:lnTo>
                    <a:lnTo>
                      <a:pt x="0" y="224"/>
                    </a:lnTo>
                    <a:lnTo>
                      <a:pt x="2" y="217"/>
                    </a:lnTo>
                    <a:lnTo>
                      <a:pt x="9" y="213"/>
                    </a:lnTo>
                    <a:lnTo>
                      <a:pt x="9" y="213"/>
                    </a:lnTo>
                    <a:close/>
                    <a:moveTo>
                      <a:pt x="90" y="273"/>
                    </a:moveTo>
                    <a:lnTo>
                      <a:pt x="95" y="278"/>
                    </a:lnTo>
                    <a:lnTo>
                      <a:pt x="98" y="282"/>
                    </a:lnTo>
                    <a:lnTo>
                      <a:pt x="103" y="282"/>
                    </a:lnTo>
                    <a:lnTo>
                      <a:pt x="110" y="280"/>
                    </a:lnTo>
                    <a:lnTo>
                      <a:pt x="129" y="267"/>
                    </a:lnTo>
                    <a:lnTo>
                      <a:pt x="144" y="259"/>
                    </a:lnTo>
                    <a:lnTo>
                      <a:pt x="154" y="252"/>
                    </a:lnTo>
                    <a:lnTo>
                      <a:pt x="161" y="247"/>
                    </a:lnTo>
                    <a:lnTo>
                      <a:pt x="166" y="244"/>
                    </a:lnTo>
                    <a:lnTo>
                      <a:pt x="167" y="242"/>
                    </a:lnTo>
                    <a:lnTo>
                      <a:pt x="169" y="242"/>
                    </a:lnTo>
                    <a:lnTo>
                      <a:pt x="172" y="239"/>
                    </a:lnTo>
                    <a:lnTo>
                      <a:pt x="174" y="234"/>
                    </a:lnTo>
                    <a:lnTo>
                      <a:pt x="172" y="231"/>
                    </a:lnTo>
                    <a:lnTo>
                      <a:pt x="169" y="226"/>
                    </a:lnTo>
                    <a:lnTo>
                      <a:pt x="149" y="214"/>
                    </a:lnTo>
                    <a:lnTo>
                      <a:pt x="134" y="204"/>
                    </a:lnTo>
                    <a:lnTo>
                      <a:pt x="124" y="198"/>
                    </a:lnTo>
                    <a:lnTo>
                      <a:pt x="116" y="194"/>
                    </a:lnTo>
                    <a:lnTo>
                      <a:pt x="113" y="191"/>
                    </a:lnTo>
                    <a:lnTo>
                      <a:pt x="110" y="191"/>
                    </a:lnTo>
                    <a:lnTo>
                      <a:pt x="110" y="189"/>
                    </a:lnTo>
                    <a:lnTo>
                      <a:pt x="103" y="188"/>
                    </a:lnTo>
                    <a:lnTo>
                      <a:pt x="98" y="188"/>
                    </a:lnTo>
                    <a:lnTo>
                      <a:pt x="95" y="191"/>
                    </a:lnTo>
                    <a:lnTo>
                      <a:pt x="90" y="196"/>
                    </a:lnTo>
                    <a:lnTo>
                      <a:pt x="90" y="198"/>
                    </a:lnTo>
                    <a:lnTo>
                      <a:pt x="90" y="199"/>
                    </a:lnTo>
                    <a:lnTo>
                      <a:pt x="88" y="208"/>
                    </a:lnTo>
                    <a:lnTo>
                      <a:pt x="86" y="221"/>
                    </a:lnTo>
                    <a:lnTo>
                      <a:pt x="86" y="234"/>
                    </a:lnTo>
                    <a:lnTo>
                      <a:pt x="86" y="249"/>
                    </a:lnTo>
                    <a:lnTo>
                      <a:pt x="88" y="260"/>
                    </a:lnTo>
                    <a:lnTo>
                      <a:pt x="90" y="270"/>
                    </a:lnTo>
                    <a:lnTo>
                      <a:pt x="90" y="273"/>
                    </a:lnTo>
                    <a:lnTo>
                      <a:pt x="90" y="273"/>
                    </a:lnTo>
                    <a:lnTo>
                      <a:pt x="90" y="273"/>
                    </a:lnTo>
                    <a:close/>
                    <a:moveTo>
                      <a:pt x="108" y="158"/>
                    </a:moveTo>
                    <a:lnTo>
                      <a:pt x="105" y="165"/>
                    </a:lnTo>
                    <a:lnTo>
                      <a:pt x="106" y="170"/>
                    </a:lnTo>
                    <a:lnTo>
                      <a:pt x="108" y="173"/>
                    </a:lnTo>
                    <a:lnTo>
                      <a:pt x="113" y="175"/>
                    </a:lnTo>
                    <a:lnTo>
                      <a:pt x="136" y="181"/>
                    </a:lnTo>
                    <a:lnTo>
                      <a:pt x="154" y="185"/>
                    </a:lnTo>
                    <a:lnTo>
                      <a:pt x="166" y="188"/>
                    </a:lnTo>
                    <a:lnTo>
                      <a:pt x="174" y="189"/>
                    </a:lnTo>
                    <a:lnTo>
                      <a:pt x="179" y="191"/>
                    </a:lnTo>
                    <a:lnTo>
                      <a:pt x="182" y="191"/>
                    </a:lnTo>
                    <a:lnTo>
                      <a:pt x="184" y="193"/>
                    </a:lnTo>
                    <a:lnTo>
                      <a:pt x="189" y="193"/>
                    </a:lnTo>
                    <a:lnTo>
                      <a:pt x="192" y="189"/>
                    </a:lnTo>
                    <a:lnTo>
                      <a:pt x="194" y="185"/>
                    </a:lnTo>
                    <a:lnTo>
                      <a:pt x="194" y="180"/>
                    </a:lnTo>
                    <a:lnTo>
                      <a:pt x="189" y="157"/>
                    </a:lnTo>
                    <a:lnTo>
                      <a:pt x="186" y="140"/>
                    </a:lnTo>
                    <a:lnTo>
                      <a:pt x="182" y="128"/>
                    </a:lnTo>
                    <a:lnTo>
                      <a:pt x="181" y="120"/>
                    </a:lnTo>
                    <a:lnTo>
                      <a:pt x="179" y="115"/>
                    </a:lnTo>
                    <a:lnTo>
                      <a:pt x="179" y="114"/>
                    </a:lnTo>
                    <a:lnTo>
                      <a:pt x="179" y="112"/>
                    </a:lnTo>
                    <a:lnTo>
                      <a:pt x="176" y="107"/>
                    </a:lnTo>
                    <a:lnTo>
                      <a:pt x="172" y="104"/>
                    </a:lnTo>
                    <a:lnTo>
                      <a:pt x="166" y="102"/>
                    </a:lnTo>
                    <a:lnTo>
                      <a:pt x="161" y="104"/>
                    </a:lnTo>
                    <a:lnTo>
                      <a:pt x="158" y="105"/>
                    </a:lnTo>
                    <a:lnTo>
                      <a:pt x="149" y="110"/>
                    </a:lnTo>
                    <a:lnTo>
                      <a:pt x="141" y="119"/>
                    </a:lnTo>
                    <a:lnTo>
                      <a:pt x="131" y="127"/>
                    </a:lnTo>
                    <a:lnTo>
                      <a:pt x="121" y="138"/>
                    </a:lnTo>
                    <a:lnTo>
                      <a:pt x="113" y="148"/>
                    </a:lnTo>
                    <a:lnTo>
                      <a:pt x="110" y="155"/>
                    </a:lnTo>
                    <a:lnTo>
                      <a:pt x="108" y="158"/>
                    </a:lnTo>
                    <a:lnTo>
                      <a:pt x="108" y="158"/>
                    </a:lnTo>
                    <a:close/>
                    <a:moveTo>
                      <a:pt x="277" y="87"/>
                    </a:moveTo>
                    <a:lnTo>
                      <a:pt x="275" y="87"/>
                    </a:lnTo>
                    <a:lnTo>
                      <a:pt x="273" y="87"/>
                    </a:lnTo>
                    <a:lnTo>
                      <a:pt x="263" y="86"/>
                    </a:lnTo>
                    <a:lnTo>
                      <a:pt x="252" y="84"/>
                    </a:lnTo>
                    <a:lnTo>
                      <a:pt x="239" y="82"/>
                    </a:lnTo>
                    <a:lnTo>
                      <a:pt x="224" y="84"/>
                    </a:lnTo>
                    <a:lnTo>
                      <a:pt x="210" y="86"/>
                    </a:lnTo>
                    <a:lnTo>
                      <a:pt x="202" y="87"/>
                    </a:lnTo>
                    <a:lnTo>
                      <a:pt x="199" y="87"/>
                    </a:lnTo>
                    <a:lnTo>
                      <a:pt x="197" y="87"/>
                    </a:lnTo>
                    <a:lnTo>
                      <a:pt x="192" y="91"/>
                    </a:lnTo>
                    <a:lnTo>
                      <a:pt x="191" y="94"/>
                    </a:lnTo>
                    <a:lnTo>
                      <a:pt x="189" y="100"/>
                    </a:lnTo>
                    <a:lnTo>
                      <a:pt x="192" y="105"/>
                    </a:lnTo>
                    <a:lnTo>
                      <a:pt x="204" y="125"/>
                    </a:lnTo>
                    <a:lnTo>
                      <a:pt x="214" y="140"/>
                    </a:lnTo>
                    <a:lnTo>
                      <a:pt x="220" y="150"/>
                    </a:lnTo>
                    <a:lnTo>
                      <a:pt x="225" y="158"/>
                    </a:lnTo>
                    <a:lnTo>
                      <a:pt x="227" y="161"/>
                    </a:lnTo>
                    <a:lnTo>
                      <a:pt x="229" y="163"/>
                    </a:lnTo>
                    <a:lnTo>
                      <a:pt x="230" y="165"/>
                    </a:lnTo>
                    <a:lnTo>
                      <a:pt x="234" y="170"/>
                    </a:lnTo>
                    <a:lnTo>
                      <a:pt x="237" y="171"/>
                    </a:lnTo>
                    <a:lnTo>
                      <a:pt x="240" y="170"/>
                    </a:lnTo>
                    <a:lnTo>
                      <a:pt x="245" y="165"/>
                    </a:lnTo>
                    <a:lnTo>
                      <a:pt x="257" y="145"/>
                    </a:lnTo>
                    <a:lnTo>
                      <a:pt x="267" y="130"/>
                    </a:lnTo>
                    <a:lnTo>
                      <a:pt x="273" y="120"/>
                    </a:lnTo>
                    <a:lnTo>
                      <a:pt x="278" y="114"/>
                    </a:lnTo>
                    <a:lnTo>
                      <a:pt x="280" y="109"/>
                    </a:lnTo>
                    <a:lnTo>
                      <a:pt x="282" y="107"/>
                    </a:lnTo>
                    <a:lnTo>
                      <a:pt x="282" y="105"/>
                    </a:lnTo>
                    <a:lnTo>
                      <a:pt x="285" y="100"/>
                    </a:lnTo>
                    <a:lnTo>
                      <a:pt x="283" y="94"/>
                    </a:lnTo>
                    <a:lnTo>
                      <a:pt x="282" y="91"/>
                    </a:lnTo>
                    <a:lnTo>
                      <a:pt x="277" y="87"/>
                    </a:lnTo>
                    <a:lnTo>
                      <a:pt x="277" y="87"/>
                    </a:lnTo>
                    <a:close/>
                    <a:moveTo>
                      <a:pt x="201" y="234"/>
                    </a:moveTo>
                    <a:lnTo>
                      <a:pt x="204" y="249"/>
                    </a:lnTo>
                    <a:lnTo>
                      <a:pt x="210" y="260"/>
                    </a:lnTo>
                    <a:lnTo>
                      <a:pt x="224" y="269"/>
                    </a:lnTo>
                    <a:lnTo>
                      <a:pt x="239" y="272"/>
                    </a:lnTo>
                    <a:lnTo>
                      <a:pt x="252" y="269"/>
                    </a:lnTo>
                    <a:lnTo>
                      <a:pt x="263" y="260"/>
                    </a:lnTo>
                    <a:lnTo>
                      <a:pt x="272" y="249"/>
                    </a:lnTo>
                    <a:lnTo>
                      <a:pt x="273" y="234"/>
                    </a:lnTo>
                    <a:lnTo>
                      <a:pt x="272" y="221"/>
                    </a:lnTo>
                    <a:lnTo>
                      <a:pt x="263" y="209"/>
                    </a:lnTo>
                    <a:lnTo>
                      <a:pt x="252" y="201"/>
                    </a:lnTo>
                    <a:lnTo>
                      <a:pt x="239" y="198"/>
                    </a:lnTo>
                    <a:lnTo>
                      <a:pt x="224" y="201"/>
                    </a:lnTo>
                    <a:lnTo>
                      <a:pt x="210" y="209"/>
                    </a:lnTo>
                    <a:lnTo>
                      <a:pt x="204" y="221"/>
                    </a:lnTo>
                    <a:lnTo>
                      <a:pt x="201" y="234"/>
                    </a:lnTo>
                    <a:lnTo>
                      <a:pt x="201" y="234"/>
                    </a:lnTo>
                    <a:close/>
                    <a:moveTo>
                      <a:pt x="315" y="104"/>
                    </a:moveTo>
                    <a:lnTo>
                      <a:pt x="308" y="102"/>
                    </a:lnTo>
                    <a:lnTo>
                      <a:pt x="303" y="102"/>
                    </a:lnTo>
                    <a:lnTo>
                      <a:pt x="300" y="105"/>
                    </a:lnTo>
                    <a:lnTo>
                      <a:pt x="297" y="110"/>
                    </a:lnTo>
                    <a:lnTo>
                      <a:pt x="292" y="133"/>
                    </a:lnTo>
                    <a:lnTo>
                      <a:pt x="288" y="150"/>
                    </a:lnTo>
                    <a:lnTo>
                      <a:pt x="285" y="163"/>
                    </a:lnTo>
                    <a:lnTo>
                      <a:pt x="282" y="171"/>
                    </a:lnTo>
                    <a:lnTo>
                      <a:pt x="282" y="176"/>
                    </a:lnTo>
                    <a:lnTo>
                      <a:pt x="280" y="178"/>
                    </a:lnTo>
                    <a:lnTo>
                      <a:pt x="280" y="180"/>
                    </a:lnTo>
                    <a:lnTo>
                      <a:pt x="280" y="185"/>
                    </a:lnTo>
                    <a:lnTo>
                      <a:pt x="282" y="188"/>
                    </a:lnTo>
                    <a:lnTo>
                      <a:pt x="285" y="189"/>
                    </a:lnTo>
                    <a:lnTo>
                      <a:pt x="292" y="189"/>
                    </a:lnTo>
                    <a:lnTo>
                      <a:pt x="313" y="185"/>
                    </a:lnTo>
                    <a:lnTo>
                      <a:pt x="331" y="181"/>
                    </a:lnTo>
                    <a:lnTo>
                      <a:pt x="343" y="180"/>
                    </a:lnTo>
                    <a:lnTo>
                      <a:pt x="351" y="176"/>
                    </a:lnTo>
                    <a:lnTo>
                      <a:pt x="356" y="176"/>
                    </a:lnTo>
                    <a:lnTo>
                      <a:pt x="359" y="175"/>
                    </a:lnTo>
                    <a:lnTo>
                      <a:pt x="361" y="175"/>
                    </a:lnTo>
                    <a:lnTo>
                      <a:pt x="366" y="173"/>
                    </a:lnTo>
                    <a:lnTo>
                      <a:pt x="369" y="168"/>
                    </a:lnTo>
                    <a:lnTo>
                      <a:pt x="371" y="163"/>
                    </a:lnTo>
                    <a:lnTo>
                      <a:pt x="369" y="157"/>
                    </a:lnTo>
                    <a:lnTo>
                      <a:pt x="368" y="153"/>
                    </a:lnTo>
                    <a:lnTo>
                      <a:pt x="363" y="147"/>
                    </a:lnTo>
                    <a:lnTo>
                      <a:pt x="354" y="137"/>
                    </a:lnTo>
                    <a:lnTo>
                      <a:pt x="346" y="127"/>
                    </a:lnTo>
                    <a:lnTo>
                      <a:pt x="335" y="117"/>
                    </a:lnTo>
                    <a:lnTo>
                      <a:pt x="325" y="110"/>
                    </a:lnTo>
                    <a:lnTo>
                      <a:pt x="316" y="105"/>
                    </a:lnTo>
                    <a:lnTo>
                      <a:pt x="315" y="104"/>
                    </a:lnTo>
                    <a:lnTo>
                      <a:pt x="315" y="104"/>
                    </a:lnTo>
                    <a:close/>
                    <a:moveTo>
                      <a:pt x="386" y="272"/>
                    </a:moveTo>
                    <a:lnTo>
                      <a:pt x="386" y="270"/>
                    </a:lnTo>
                    <a:lnTo>
                      <a:pt x="386" y="269"/>
                    </a:lnTo>
                    <a:lnTo>
                      <a:pt x="388" y="259"/>
                    </a:lnTo>
                    <a:lnTo>
                      <a:pt x="389" y="245"/>
                    </a:lnTo>
                    <a:lnTo>
                      <a:pt x="391" y="232"/>
                    </a:lnTo>
                    <a:lnTo>
                      <a:pt x="389" y="219"/>
                    </a:lnTo>
                    <a:lnTo>
                      <a:pt x="388" y="206"/>
                    </a:lnTo>
                    <a:lnTo>
                      <a:pt x="386" y="198"/>
                    </a:lnTo>
                    <a:lnTo>
                      <a:pt x="386" y="194"/>
                    </a:lnTo>
                    <a:lnTo>
                      <a:pt x="386" y="194"/>
                    </a:lnTo>
                    <a:lnTo>
                      <a:pt x="383" y="189"/>
                    </a:lnTo>
                    <a:lnTo>
                      <a:pt x="378" y="186"/>
                    </a:lnTo>
                    <a:lnTo>
                      <a:pt x="373" y="186"/>
                    </a:lnTo>
                    <a:lnTo>
                      <a:pt x="368" y="188"/>
                    </a:lnTo>
                    <a:lnTo>
                      <a:pt x="348" y="199"/>
                    </a:lnTo>
                    <a:lnTo>
                      <a:pt x="333" y="208"/>
                    </a:lnTo>
                    <a:lnTo>
                      <a:pt x="323" y="214"/>
                    </a:lnTo>
                    <a:lnTo>
                      <a:pt x="315" y="219"/>
                    </a:lnTo>
                    <a:lnTo>
                      <a:pt x="311" y="221"/>
                    </a:lnTo>
                    <a:lnTo>
                      <a:pt x="308" y="222"/>
                    </a:lnTo>
                    <a:lnTo>
                      <a:pt x="308" y="224"/>
                    </a:lnTo>
                    <a:lnTo>
                      <a:pt x="303" y="227"/>
                    </a:lnTo>
                    <a:lnTo>
                      <a:pt x="302" y="232"/>
                    </a:lnTo>
                    <a:lnTo>
                      <a:pt x="303" y="237"/>
                    </a:lnTo>
                    <a:lnTo>
                      <a:pt x="308" y="241"/>
                    </a:lnTo>
                    <a:lnTo>
                      <a:pt x="328" y="252"/>
                    </a:lnTo>
                    <a:lnTo>
                      <a:pt x="341" y="262"/>
                    </a:lnTo>
                    <a:lnTo>
                      <a:pt x="353" y="269"/>
                    </a:lnTo>
                    <a:lnTo>
                      <a:pt x="359" y="273"/>
                    </a:lnTo>
                    <a:lnTo>
                      <a:pt x="364" y="275"/>
                    </a:lnTo>
                    <a:lnTo>
                      <a:pt x="366" y="277"/>
                    </a:lnTo>
                    <a:lnTo>
                      <a:pt x="368" y="278"/>
                    </a:lnTo>
                    <a:lnTo>
                      <a:pt x="373" y="280"/>
                    </a:lnTo>
                    <a:lnTo>
                      <a:pt x="378" y="280"/>
                    </a:lnTo>
                    <a:lnTo>
                      <a:pt x="383" y="277"/>
                    </a:lnTo>
                    <a:lnTo>
                      <a:pt x="386" y="272"/>
                    </a:lnTo>
                    <a:lnTo>
                      <a:pt x="386" y="272"/>
                    </a:lnTo>
                    <a:close/>
                    <a:moveTo>
                      <a:pt x="369" y="310"/>
                    </a:moveTo>
                    <a:lnTo>
                      <a:pt x="371" y="303"/>
                    </a:lnTo>
                    <a:lnTo>
                      <a:pt x="371" y="298"/>
                    </a:lnTo>
                    <a:lnTo>
                      <a:pt x="368" y="295"/>
                    </a:lnTo>
                    <a:lnTo>
                      <a:pt x="363" y="293"/>
                    </a:lnTo>
                    <a:lnTo>
                      <a:pt x="340" y="287"/>
                    </a:lnTo>
                    <a:lnTo>
                      <a:pt x="323" y="283"/>
                    </a:lnTo>
                    <a:lnTo>
                      <a:pt x="310" y="280"/>
                    </a:lnTo>
                    <a:lnTo>
                      <a:pt x="302" y="278"/>
                    </a:lnTo>
                    <a:lnTo>
                      <a:pt x="297" y="277"/>
                    </a:lnTo>
                    <a:lnTo>
                      <a:pt x="295" y="277"/>
                    </a:lnTo>
                    <a:lnTo>
                      <a:pt x="293" y="275"/>
                    </a:lnTo>
                    <a:lnTo>
                      <a:pt x="288" y="275"/>
                    </a:lnTo>
                    <a:lnTo>
                      <a:pt x="283" y="277"/>
                    </a:lnTo>
                    <a:lnTo>
                      <a:pt x="282" y="280"/>
                    </a:lnTo>
                    <a:lnTo>
                      <a:pt x="282" y="287"/>
                    </a:lnTo>
                    <a:lnTo>
                      <a:pt x="287" y="310"/>
                    </a:lnTo>
                    <a:lnTo>
                      <a:pt x="292" y="326"/>
                    </a:lnTo>
                    <a:lnTo>
                      <a:pt x="293" y="338"/>
                    </a:lnTo>
                    <a:lnTo>
                      <a:pt x="295" y="346"/>
                    </a:lnTo>
                    <a:lnTo>
                      <a:pt x="297" y="351"/>
                    </a:lnTo>
                    <a:lnTo>
                      <a:pt x="297" y="354"/>
                    </a:lnTo>
                    <a:lnTo>
                      <a:pt x="297" y="356"/>
                    </a:lnTo>
                    <a:lnTo>
                      <a:pt x="300" y="361"/>
                    </a:lnTo>
                    <a:lnTo>
                      <a:pt x="305" y="364"/>
                    </a:lnTo>
                    <a:lnTo>
                      <a:pt x="310" y="366"/>
                    </a:lnTo>
                    <a:lnTo>
                      <a:pt x="316" y="364"/>
                    </a:lnTo>
                    <a:lnTo>
                      <a:pt x="320" y="362"/>
                    </a:lnTo>
                    <a:lnTo>
                      <a:pt x="326" y="358"/>
                    </a:lnTo>
                    <a:lnTo>
                      <a:pt x="336" y="349"/>
                    </a:lnTo>
                    <a:lnTo>
                      <a:pt x="346" y="341"/>
                    </a:lnTo>
                    <a:lnTo>
                      <a:pt x="356" y="330"/>
                    </a:lnTo>
                    <a:lnTo>
                      <a:pt x="363" y="320"/>
                    </a:lnTo>
                    <a:lnTo>
                      <a:pt x="368" y="311"/>
                    </a:lnTo>
                    <a:lnTo>
                      <a:pt x="369" y="310"/>
                    </a:lnTo>
                    <a:lnTo>
                      <a:pt x="369" y="310"/>
                    </a:lnTo>
                    <a:close/>
                    <a:moveTo>
                      <a:pt x="201" y="381"/>
                    </a:moveTo>
                    <a:lnTo>
                      <a:pt x="201" y="381"/>
                    </a:lnTo>
                    <a:lnTo>
                      <a:pt x="204" y="381"/>
                    </a:lnTo>
                    <a:lnTo>
                      <a:pt x="212" y="382"/>
                    </a:lnTo>
                    <a:lnTo>
                      <a:pt x="224" y="384"/>
                    </a:lnTo>
                    <a:lnTo>
                      <a:pt x="239" y="384"/>
                    </a:lnTo>
                    <a:lnTo>
                      <a:pt x="252" y="384"/>
                    </a:lnTo>
                    <a:lnTo>
                      <a:pt x="265" y="382"/>
                    </a:lnTo>
                    <a:lnTo>
                      <a:pt x="275" y="381"/>
                    </a:lnTo>
                    <a:lnTo>
                      <a:pt x="277" y="381"/>
                    </a:lnTo>
                    <a:lnTo>
                      <a:pt x="278" y="381"/>
                    </a:lnTo>
                    <a:lnTo>
                      <a:pt x="283" y="377"/>
                    </a:lnTo>
                    <a:lnTo>
                      <a:pt x="287" y="372"/>
                    </a:lnTo>
                    <a:lnTo>
                      <a:pt x="287" y="367"/>
                    </a:lnTo>
                    <a:lnTo>
                      <a:pt x="285" y="361"/>
                    </a:lnTo>
                    <a:lnTo>
                      <a:pt x="272" y="343"/>
                    </a:lnTo>
                    <a:lnTo>
                      <a:pt x="262" y="328"/>
                    </a:lnTo>
                    <a:lnTo>
                      <a:pt x="255" y="318"/>
                    </a:lnTo>
                    <a:lnTo>
                      <a:pt x="252" y="310"/>
                    </a:lnTo>
                    <a:lnTo>
                      <a:pt x="249" y="306"/>
                    </a:lnTo>
                    <a:lnTo>
                      <a:pt x="247" y="303"/>
                    </a:lnTo>
                    <a:lnTo>
                      <a:pt x="247" y="303"/>
                    </a:lnTo>
                    <a:lnTo>
                      <a:pt x="244" y="298"/>
                    </a:lnTo>
                    <a:lnTo>
                      <a:pt x="239" y="297"/>
                    </a:lnTo>
                    <a:lnTo>
                      <a:pt x="234" y="298"/>
                    </a:lnTo>
                    <a:lnTo>
                      <a:pt x="230" y="303"/>
                    </a:lnTo>
                    <a:lnTo>
                      <a:pt x="217" y="323"/>
                    </a:lnTo>
                    <a:lnTo>
                      <a:pt x="209" y="336"/>
                    </a:lnTo>
                    <a:lnTo>
                      <a:pt x="202" y="348"/>
                    </a:lnTo>
                    <a:lnTo>
                      <a:pt x="199" y="354"/>
                    </a:lnTo>
                    <a:lnTo>
                      <a:pt x="196" y="359"/>
                    </a:lnTo>
                    <a:lnTo>
                      <a:pt x="194" y="361"/>
                    </a:lnTo>
                    <a:lnTo>
                      <a:pt x="194" y="361"/>
                    </a:lnTo>
                    <a:lnTo>
                      <a:pt x="192" y="367"/>
                    </a:lnTo>
                    <a:lnTo>
                      <a:pt x="192" y="372"/>
                    </a:lnTo>
                    <a:lnTo>
                      <a:pt x="196" y="377"/>
                    </a:lnTo>
                    <a:lnTo>
                      <a:pt x="201" y="381"/>
                    </a:lnTo>
                    <a:lnTo>
                      <a:pt x="201" y="381"/>
                    </a:lnTo>
                    <a:close/>
                    <a:moveTo>
                      <a:pt x="162" y="364"/>
                    </a:moveTo>
                    <a:lnTo>
                      <a:pt x="167" y="366"/>
                    </a:lnTo>
                    <a:lnTo>
                      <a:pt x="172" y="366"/>
                    </a:lnTo>
                    <a:lnTo>
                      <a:pt x="177" y="362"/>
                    </a:lnTo>
                    <a:lnTo>
                      <a:pt x="179" y="358"/>
                    </a:lnTo>
                    <a:lnTo>
                      <a:pt x="184" y="334"/>
                    </a:lnTo>
                    <a:lnTo>
                      <a:pt x="189" y="318"/>
                    </a:lnTo>
                    <a:lnTo>
                      <a:pt x="192" y="305"/>
                    </a:lnTo>
                    <a:lnTo>
                      <a:pt x="194" y="297"/>
                    </a:lnTo>
                    <a:lnTo>
                      <a:pt x="196" y="292"/>
                    </a:lnTo>
                    <a:lnTo>
                      <a:pt x="196" y="290"/>
                    </a:lnTo>
                    <a:lnTo>
                      <a:pt x="196" y="288"/>
                    </a:lnTo>
                    <a:lnTo>
                      <a:pt x="196" y="283"/>
                    </a:lnTo>
                    <a:lnTo>
                      <a:pt x="194" y="278"/>
                    </a:lnTo>
                    <a:lnTo>
                      <a:pt x="191" y="277"/>
                    </a:lnTo>
                    <a:lnTo>
                      <a:pt x="184" y="278"/>
                    </a:lnTo>
                    <a:lnTo>
                      <a:pt x="161" y="283"/>
                    </a:lnTo>
                    <a:lnTo>
                      <a:pt x="144" y="287"/>
                    </a:lnTo>
                    <a:lnTo>
                      <a:pt x="133" y="288"/>
                    </a:lnTo>
                    <a:lnTo>
                      <a:pt x="124" y="290"/>
                    </a:lnTo>
                    <a:lnTo>
                      <a:pt x="119" y="292"/>
                    </a:lnTo>
                    <a:lnTo>
                      <a:pt x="116" y="292"/>
                    </a:lnTo>
                    <a:lnTo>
                      <a:pt x="116" y="293"/>
                    </a:lnTo>
                    <a:lnTo>
                      <a:pt x="110" y="295"/>
                    </a:lnTo>
                    <a:lnTo>
                      <a:pt x="106" y="300"/>
                    </a:lnTo>
                    <a:lnTo>
                      <a:pt x="106" y="305"/>
                    </a:lnTo>
                    <a:lnTo>
                      <a:pt x="108" y="311"/>
                    </a:lnTo>
                    <a:lnTo>
                      <a:pt x="110" y="315"/>
                    </a:lnTo>
                    <a:lnTo>
                      <a:pt x="114" y="321"/>
                    </a:lnTo>
                    <a:lnTo>
                      <a:pt x="121" y="331"/>
                    </a:lnTo>
                    <a:lnTo>
                      <a:pt x="131" y="341"/>
                    </a:lnTo>
                    <a:lnTo>
                      <a:pt x="141" y="351"/>
                    </a:lnTo>
                    <a:lnTo>
                      <a:pt x="153" y="358"/>
                    </a:lnTo>
                    <a:lnTo>
                      <a:pt x="159" y="362"/>
                    </a:lnTo>
                    <a:lnTo>
                      <a:pt x="162" y="364"/>
                    </a:lnTo>
                    <a:lnTo>
                      <a:pt x="162" y="36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1" name="Freeform 202"/>
              <p:cNvSpPr>
                <a:spLocks noEditPoints="1"/>
              </p:cNvSpPr>
              <p:nvPr/>
            </p:nvSpPr>
            <p:spPr bwMode="auto">
              <a:xfrm>
                <a:off x="10118725" y="992188"/>
                <a:ext cx="131763" cy="131763"/>
              </a:xfrm>
              <a:custGeom>
                <a:avLst/>
                <a:gdLst>
                  <a:gd name="T0" fmla="*/ 28 w 165"/>
                  <a:gd name="T1" fmla="*/ 43 h 166"/>
                  <a:gd name="T2" fmla="*/ 38 w 165"/>
                  <a:gd name="T3" fmla="*/ 46 h 166"/>
                  <a:gd name="T4" fmla="*/ 44 w 165"/>
                  <a:gd name="T5" fmla="*/ 39 h 166"/>
                  <a:gd name="T6" fmla="*/ 49 w 165"/>
                  <a:gd name="T7" fmla="*/ 26 h 166"/>
                  <a:gd name="T8" fmla="*/ 48 w 165"/>
                  <a:gd name="T9" fmla="*/ 13 h 166"/>
                  <a:gd name="T10" fmla="*/ 49 w 165"/>
                  <a:gd name="T11" fmla="*/ 3 h 166"/>
                  <a:gd name="T12" fmla="*/ 64 w 165"/>
                  <a:gd name="T13" fmla="*/ 3 h 166"/>
                  <a:gd name="T14" fmla="*/ 78 w 165"/>
                  <a:gd name="T15" fmla="*/ 23 h 166"/>
                  <a:gd name="T16" fmla="*/ 79 w 165"/>
                  <a:gd name="T17" fmla="*/ 26 h 166"/>
                  <a:gd name="T18" fmla="*/ 94 w 165"/>
                  <a:gd name="T19" fmla="*/ 26 h 166"/>
                  <a:gd name="T20" fmla="*/ 106 w 165"/>
                  <a:gd name="T21" fmla="*/ 8 h 166"/>
                  <a:gd name="T22" fmla="*/ 114 w 165"/>
                  <a:gd name="T23" fmla="*/ 3 h 166"/>
                  <a:gd name="T24" fmla="*/ 126 w 165"/>
                  <a:gd name="T25" fmla="*/ 15 h 166"/>
                  <a:gd name="T26" fmla="*/ 121 w 165"/>
                  <a:gd name="T27" fmla="*/ 33 h 166"/>
                  <a:gd name="T28" fmla="*/ 119 w 165"/>
                  <a:gd name="T29" fmla="*/ 39 h 166"/>
                  <a:gd name="T30" fmla="*/ 127 w 165"/>
                  <a:gd name="T31" fmla="*/ 53 h 166"/>
                  <a:gd name="T32" fmla="*/ 137 w 165"/>
                  <a:gd name="T33" fmla="*/ 51 h 166"/>
                  <a:gd name="T34" fmla="*/ 150 w 165"/>
                  <a:gd name="T35" fmla="*/ 48 h 166"/>
                  <a:gd name="T36" fmla="*/ 160 w 165"/>
                  <a:gd name="T37" fmla="*/ 49 h 166"/>
                  <a:gd name="T38" fmla="*/ 160 w 165"/>
                  <a:gd name="T39" fmla="*/ 64 h 166"/>
                  <a:gd name="T40" fmla="*/ 140 w 165"/>
                  <a:gd name="T41" fmla="*/ 77 h 166"/>
                  <a:gd name="T42" fmla="*/ 137 w 165"/>
                  <a:gd name="T43" fmla="*/ 79 h 166"/>
                  <a:gd name="T44" fmla="*/ 137 w 165"/>
                  <a:gd name="T45" fmla="*/ 94 h 166"/>
                  <a:gd name="T46" fmla="*/ 155 w 165"/>
                  <a:gd name="T47" fmla="*/ 107 h 166"/>
                  <a:gd name="T48" fmla="*/ 160 w 165"/>
                  <a:gd name="T49" fmla="*/ 115 h 166"/>
                  <a:gd name="T50" fmla="*/ 150 w 165"/>
                  <a:gd name="T51" fmla="*/ 125 h 166"/>
                  <a:gd name="T52" fmla="*/ 131 w 165"/>
                  <a:gd name="T53" fmla="*/ 120 h 166"/>
                  <a:gd name="T54" fmla="*/ 126 w 165"/>
                  <a:gd name="T55" fmla="*/ 119 h 166"/>
                  <a:gd name="T56" fmla="*/ 114 w 165"/>
                  <a:gd name="T57" fmla="*/ 138 h 166"/>
                  <a:gd name="T58" fmla="*/ 116 w 165"/>
                  <a:gd name="T59" fmla="*/ 152 h 166"/>
                  <a:gd name="T60" fmla="*/ 116 w 165"/>
                  <a:gd name="T61" fmla="*/ 161 h 166"/>
                  <a:gd name="T62" fmla="*/ 99 w 165"/>
                  <a:gd name="T63" fmla="*/ 161 h 166"/>
                  <a:gd name="T64" fmla="*/ 89 w 165"/>
                  <a:gd name="T65" fmla="*/ 142 h 166"/>
                  <a:gd name="T66" fmla="*/ 79 w 165"/>
                  <a:gd name="T67" fmla="*/ 140 h 166"/>
                  <a:gd name="T68" fmla="*/ 61 w 165"/>
                  <a:gd name="T69" fmla="*/ 150 h 166"/>
                  <a:gd name="T70" fmla="*/ 56 w 165"/>
                  <a:gd name="T71" fmla="*/ 160 h 166"/>
                  <a:gd name="T72" fmla="*/ 39 w 165"/>
                  <a:gd name="T73" fmla="*/ 156 h 166"/>
                  <a:gd name="T74" fmla="*/ 43 w 165"/>
                  <a:gd name="T75" fmla="*/ 137 h 166"/>
                  <a:gd name="T76" fmla="*/ 44 w 165"/>
                  <a:gd name="T77" fmla="*/ 127 h 166"/>
                  <a:gd name="T78" fmla="*/ 35 w 165"/>
                  <a:gd name="T79" fmla="*/ 114 h 166"/>
                  <a:gd name="T80" fmla="*/ 16 w 165"/>
                  <a:gd name="T81" fmla="*/ 117 h 166"/>
                  <a:gd name="T82" fmla="*/ 10 w 165"/>
                  <a:gd name="T83" fmla="*/ 117 h 166"/>
                  <a:gd name="T84" fmla="*/ 0 w 165"/>
                  <a:gd name="T85" fmla="*/ 105 h 166"/>
                  <a:gd name="T86" fmla="*/ 16 w 165"/>
                  <a:gd name="T87" fmla="*/ 92 h 166"/>
                  <a:gd name="T88" fmla="*/ 26 w 165"/>
                  <a:gd name="T89" fmla="*/ 87 h 166"/>
                  <a:gd name="T90" fmla="*/ 20 w 165"/>
                  <a:gd name="T91" fmla="*/ 66 h 166"/>
                  <a:gd name="T92" fmla="*/ 6 w 165"/>
                  <a:gd name="T93" fmla="*/ 56 h 166"/>
                  <a:gd name="T94" fmla="*/ 3 w 165"/>
                  <a:gd name="T95" fmla="*/ 43 h 166"/>
                  <a:gd name="T96" fmla="*/ 13 w 165"/>
                  <a:gd name="T97" fmla="*/ 39 h 166"/>
                  <a:gd name="T98" fmla="*/ 94 w 165"/>
                  <a:gd name="T99" fmla="*/ 117 h 166"/>
                  <a:gd name="T100" fmla="*/ 117 w 165"/>
                  <a:gd name="T101" fmla="*/ 84 h 166"/>
                  <a:gd name="T102" fmla="*/ 97 w 165"/>
                  <a:gd name="T103" fmla="*/ 49 h 166"/>
                  <a:gd name="T104" fmla="*/ 58 w 165"/>
                  <a:gd name="T105" fmla="*/ 56 h 166"/>
                  <a:gd name="T106" fmla="*/ 48 w 165"/>
                  <a:gd name="T107" fmla="*/ 95 h 166"/>
                  <a:gd name="T108" fmla="*/ 66 w 165"/>
                  <a:gd name="T109" fmla="*/ 11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66">
                    <a:moveTo>
                      <a:pt x="13" y="39"/>
                    </a:moveTo>
                    <a:lnTo>
                      <a:pt x="21" y="41"/>
                    </a:lnTo>
                    <a:lnTo>
                      <a:pt x="28" y="43"/>
                    </a:lnTo>
                    <a:lnTo>
                      <a:pt x="33" y="44"/>
                    </a:lnTo>
                    <a:lnTo>
                      <a:pt x="36" y="44"/>
                    </a:lnTo>
                    <a:lnTo>
                      <a:pt x="38" y="46"/>
                    </a:lnTo>
                    <a:lnTo>
                      <a:pt x="39" y="46"/>
                    </a:lnTo>
                    <a:lnTo>
                      <a:pt x="39" y="46"/>
                    </a:lnTo>
                    <a:lnTo>
                      <a:pt x="44" y="39"/>
                    </a:lnTo>
                    <a:lnTo>
                      <a:pt x="51" y="35"/>
                    </a:lnTo>
                    <a:lnTo>
                      <a:pt x="51" y="35"/>
                    </a:lnTo>
                    <a:lnTo>
                      <a:pt x="49" y="26"/>
                    </a:lnTo>
                    <a:lnTo>
                      <a:pt x="49" y="20"/>
                    </a:lnTo>
                    <a:lnTo>
                      <a:pt x="48" y="16"/>
                    </a:lnTo>
                    <a:lnTo>
                      <a:pt x="48" y="13"/>
                    </a:lnTo>
                    <a:lnTo>
                      <a:pt x="48" y="10"/>
                    </a:lnTo>
                    <a:lnTo>
                      <a:pt x="48" y="10"/>
                    </a:lnTo>
                    <a:lnTo>
                      <a:pt x="49" y="3"/>
                    </a:lnTo>
                    <a:lnTo>
                      <a:pt x="53" y="0"/>
                    </a:lnTo>
                    <a:lnTo>
                      <a:pt x="59" y="0"/>
                    </a:lnTo>
                    <a:lnTo>
                      <a:pt x="64" y="3"/>
                    </a:lnTo>
                    <a:lnTo>
                      <a:pt x="69" y="11"/>
                    </a:lnTo>
                    <a:lnTo>
                      <a:pt x="73" y="16"/>
                    </a:lnTo>
                    <a:lnTo>
                      <a:pt x="78" y="23"/>
                    </a:lnTo>
                    <a:lnTo>
                      <a:pt x="79" y="26"/>
                    </a:lnTo>
                    <a:lnTo>
                      <a:pt x="79" y="26"/>
                    </a:lnTo>
                    <a:lnTo>
                      <a:pt x="79" y="26"/>
                    </a:lnTo>
                    <a:lnTo>
                      <a:pt x="91" y="26"/>
                    </a:lnTo>
                    <a:lnTo>
                      <a:pt x="92" y="26"/>
                    </a:lnTo>
                    <a:lnTo>
                      <a:pt x="94" y="26"/>
                    </a:lnTo>
                    <a:lnTo>
                      <a:pt x="97" y="20"/>
                    </a:lnTo>
                    <a:lnTo>
                      <a:pt x="102" y="15"/>
                    </a:lnTo>
                    <a:lnTo>
                      <a:pt x="106" y="8"/>
                    </a:lnTo>
                    <a:lnTo>
                      <a:pt x="107" y="7"/>
                    </a:lnTo>
                    <a:lnTo>
                      <a:pt x="107" y="5"/>
                    </a:lnTo>
                    <a:lnTo>
                      <a:pt x="114" y="3"/>
                    </a:lnTo>
                    <a:lnTo>
                      <a:pt x="121" y="3"/>
                    </a:lnTo>
                    <a:lnTo>
                      <a:pt x="124" y="8"/>
                    </a:lnTo>
                    <a:lnTo>
                      <a:pt x="126" y="15"/>
                    </a:lnTo>
                    <a:lnTo>
                      <a:pt x="122" y="23"/>
                    </a:lnTo>
                    <a:lnTo>
                      <a:pt x="121" y="28"/>
                    </a:lnTo>
                    <a:lnTo>
                      <a:pt x="121" y="33"/>
                    </a:lnTo>
                    <a:lnTo>
                      <a:pt x="119" y="36"/>
                    </a:lnTo>
                    <a:lnTo>
                      <a:pt x="119" y="39"/>
                    </a:lnTo>
                    <a:lnTo>
                      <a:pt x="119" y="39"/>
                    </a:lnTo>
                    <a:lnTo>
                      <a:pt x="119" y="39"/>
                    </a:lnTo>
                    <a:lnTo>
                      <a:pt x="124" y="46"/>
                    </a:lnTo>
                    <a:lnTo>
                      <a:pt x="127" y="53"/>
                    </a:lnTo>
                    <a:lnTo>
                      <a:pt x="129" y="53"/>
                    </a:lnTo>
                    <a:lnTo>
                      <a:pt x="129" y="53"/>
                    </a:lnTo>
                    <a:lnTo>
                      <a:pt x="137" y="51"/>
                    </a:lnTo>
                    <a:lnTo>
                      <a:pt x="144" y="49"/>
                    </a:lnTo>
                    <a:lnTo>
                      <a:pt x="149" y="49"/>
                    </a:lnTo>
                    <a:lnTo>
                      <a:pt x="150" y="48"/>
                    </a:lnTo>
                    <a:lnTo>
                      <a:pt x="154" y="48"/>
                    </a:lnTo>
                    <a:lnTo>
                      <a:pt x="154" y="48"/>
                    </a:lnTo>
                    <a:lnTo>
                      <a:pt x="160" y="49"/>
                    </a:lnTo>
                    <a:lnTo>
                      <a:pt x="165" y="54"/>
                    </a:lnTo>
                    <a:lnTo>
                      <a:pt x="164" y="59"/>
                    </a:lnTo>
                    <a:lnTo>
                      <a:pt x="160" y="64"/>
                    </a:lnTo>
                    <a:lnTo>
                      <a:pt x="152" y="69"/>
                    </a:lnTo>
                    <a:lnTo>
                      <a:pt x="147" y="72"/>
                    </a:lnTo>
                    <a:lnTo>
                      <a:pt x="140" y="77"/>
                    </a:lnTo>
                    <a:lnTo>
                      <a:pt x="137" y="79"/>
                    </a:lnTo>
                    <a:lnTo>
                      <a:pt x="137" y="79"/>
                    </a:lnTo>
                    <a:lnTo>
                      <a:pt x="137" y="79"/>
                    </a:lnTo>
                    <a:lnTo>
                      <a:pt x="137" y="86"/>
                    </a:lnTo>
                    <a:lnTo>
                      <a:pt x="137" y="94"/>
                    </a:lnTo>
                    <a:lnTo>
                      <a:pt x="137" y="94"/>
                    </a:lnTo>
                    <a:lnTo>
                      <a:pt x="144" y="99"/>
                    </a:lnTo>
                    <a:lnTo>
                      <a:pt x="149" y="102"/>
                    </a:lnTo>
                    <a:lnTo>
                      <a:pt x="155" y="107"/>
                    </a:lnTo>
                    <a:lnTo>
                      <a:pt x="159" y="109"/>
                    </a:lnTo>
                    <a:lnTo>
                      <a:pt x="159" y="109"/>
                    </a:lnTo>
                    <a:lnTo>
                      <a:pt x="160" y="115"/>
                    </a:lnTo>
                    <a:lnTo>
                      <a:pt x="160" y="122"/>
                    </a:lnTo>
                    <a:lnTo>
                      <a:pt x="155" y="124"/>
                    </a:lnTo>
                    <a:lnTo>
                      <a:pt x="150" y="125"/>
                    </a:lnTo>
                    <a:lnTo>
                      <a:pt x="142" y="124"/>
                    </a:lnTo>
                    <a:lnTo>
                      <a:pt x="135" y="122"/>
                    </a:lnTo>
                    <a:lnTo>
                      <a:pt x="131" y="120"/>
                    </a:lnTo>
                    <a:lnTo>
                      <a:pt x="127" y="120"/>
                    </a:lnTo>
                    <a:lnTo>
                      <a:pt x="126" y="119"/>
                    </a:lnTo>
                    <a:lnTo>
                      <a:pt x="126" y="119"/>
                    </a:lnTo>
                    <a:lnTo>
                      <a:pt x="119" y="125"/>
                    </a:lnTo>
                    <a:lnTo>
                      <a:pt x="112" y="130"/>
                    </a:lnTo>
                    <a:lnTo>
                      <a:pt x="114" y="138"/>
                    </a:lnTo>
                    <a:lnTo>
                      <a:pt x="114" y="145"/>
                    </a:lnTo>
                    <a:lnTo>
                      <a:pt x="116" y="148"/>
                    </a:lnTo>
                    <a:lnTo>
                      <a:pt x="116" y="152"/>
                    </a:lnTo>
                    <a:lnTo>
                      <a:pt x="116" y="155"/>
                    </a:lnTo>
                    <a:lnTo>
                      <a:pt x="116" y="155"/>
                    </a:lnTo>
                    <a:lnTo>
                      <a:pt x="116" y="161"/>
                    </a:lnTo>
                    <a:lnTo>
                      <a:pt x="111" y="166"/>
                    </a:lnTo>
                    <a:lnTo>
                      <a:pt x="104" y="165"/>
                    </a:lnTo>
                    <a:lnTo>
                      <a:pt x="99" y="161"/>
                    </a:lnTo>
                    <a:lnTo>
                      <a:pt x="96" y="153"/>
                    </a:lnTo>
                    <a:lnTo>
                      <a:pt x="92" y="148"/>
                    </a:lnTo>
                    <a:lnTo>
                      <a:pt x="89" y="142"/>
                    </a:lnTo>
                    <a:lnTo>
                      <a:pt x="87" y="138"/>
                    </a:lnTo>
                    <a:lnTo>
                      <a:pt x="87" y="138"/>
                    </a:lnTo>
                    <a:lnTo>
                      <a:pt x="79" y="140"/>
                    </a:lnTo>
                    <a:lnTo>
                      <a:pt x="71" y="138"/>
                    </a:lnTo>
                    <a:lnTo>
                      <a:pt x="66" y="145"/>
                    </a:lnTo>
                    <a:lnTo>
                      <a:pt x="61" y="150"/>
                    </a:lnTo>
                    <a:lnTo>
                      <a:pt x="58" y="156"/>
                    </a:lnTo>
                    <a:lnTo>
                      <a:pt x="56" y="160"/>
                    </a:lnTo>
                    <a:lnTo>
                      <a:pt x="56" y="160"/>
                    </a:lnTo>
                    <a:lnTo>
                      <a:pt x="49" y="161"/>
                    </a:lnTo>
                    <a:lnTo>
                      <a:pt x="43" y="161"/>
                    </a:lnTo>
                    <a:lnTo>
                      <a:pt x="39" y="156"/>
                    </a:lnTo>
                    <a:lnTo>
                      <a:pt x="39" y="152"/>
                    </a:lnTo>
                    <a:lnTo>
                      <a:pt x="41" y="143"/>
                    </a:lnTo>
                    <a:lnTo>
                      <a:pt x="43" y="137"/>
                    </a:lnTo>
                    <a:lnTo>
                      <a:pt x="43" y="132"/>
                    </a:lnTo>
                    <a:lnTo>
                      <a:pt x="44" y="128"/>
                    </a:lnTo>
                    <a:lnTo>
                      <a:pt x="44" y="127"/>
                    </a:lnTo>
                    <a:lnTo>
                      <a:pt x="44" y="125"/>
                    </a:lnTo>
                    <a:lnTo>
                      <a:pt x="39" y="120"/>
                    </a:lnTo>
                    <a:lnTo>
                      <a:pt x="35" y="114"/>
                    </a:lnTo>
                    <a:lnTo>
                      <a:pt x="26" y="114"/>
                    </a:lnTo>
                    <a:lnTo>
                      <a:pt x="20" y="115"/>
                    </a:lnTo>
                    <a:lnTo>
                      <a:pt x="16" y="117"/>
                    </a:lnTo>
                    <a:lnTo>
                      <a:pt x="13" y="117"/>
                    </a:lnTo>
                    <a:lnTo>
                      <a:pt x="10" y="117"/>
                    </a:lnTo>
                    <a:lnTo>
                      <a:pt x="10" y="117"/>
                    </a:lnTo>
                    <a:lnTo>
                      <a:pt x="3" y="115"/>
                    </a:lnTo>
                    <a:lnTo>
                      <a:pt x="0" y="110"/>
                    </a:lnTo>
                    <a:lnTo>
                      <a:pt x="0" y="105"/>
                    </a:lnTo>
                    <a:lnTo>
                      <a:pt x="3" y="100"/>
                    </a:lnTo>
                    <a:lnTo>
                      <a:pt x="11" y="95"/>
                    </a:lnTo>
                    <a:lnTo>
                      <a:pt x="16" y="92"/>
                    </a:lnTo>
                    <a:lnTo>
                      <a:pt x="23" y="89"/>
                    </a:lnTo>
                    <a:lnTo>
                      <a:pt x="26" y="87"/>
                    </a:lnTo>
                    <a:lnTo>
                      <a:pt x="26" y="87"/>
                    </a:lnTo>
                    <a:lnTo>
                      <a:pt x="26" y="79"/>
                    </a:lnTo>
                    <a:lnTo>
                      <a:pt x="26" y="71"/>
                    </a:lnTo>
                    <a:lnTo>
                      <a:pt x="20" y="66"/>
                    </a:lnTo>
                    <a:lnTo>
                      <a:pt x="15" y="63"/>
                    </a:lnTo>
                    <a:lnTo>
                      <a:pt x="8" y="58"/>
                    </a:lnTo>
                    <a:lnTo>
                      <a:pt x="6" y="56"/>
                    </a:lnTo>
                    <a:lnTo>
                      <a:pt x="5" y="56"/>
                    </a:lnTo>
                    <a:lnTo>
                      <a:pt x="3" y="49"/>
                    </a:lnTo>
                    <a:lnTo>
                      <a:pt x="3" y="43"/>
                    </a:lnTo>
                    <a:lnTo>
                      <a:pt x="8" y="41"/>
                    </a:lnTo>
                    <a:lnTo>
                      <a:pt x="13" y="39"/>
                    </a:lnTo>
                    <a:lnTo>
                      <a:pt x="13" y="39"/>
                    </a:lnTo>
                    <a:close/>
                    <a:moveTo>
                      <a:pt x="66" y="115"/>
                    </a:moveTo>
                    <a:lnTo>
                      <a:pt x="79" y="119"/>
                    </a:lnTo>
                    <a:lnTo>
                      <a:pt x="94" y="117"/>
                    </a:lnTo>
                    <a:lnTo>
                      <a:pt x="106" y="110"/>
                    </a:lnTo>
                    <a:lnTo>
                      <a:pt x="114" y="99"/>
                    </a:lnTo>
                    <a:lnTo>
                      <a:pt x="117" y="84"/>
                    </a:lnTo>
                    <a:lnTo>
                      <a:pt x="116" y="71"/>
                    </a:lnTo>
                    <a:lnTo>
                      <a:pt x="109" y="59"/>
                    </a:lnTo>
                    <a:lnTo>
                      <a:pt x="97" y="49"/>
                    </a:lnTo>
                    <a:lnTo>
                      <a:pt x="83" y="46"/>
                    </a:lnTo>
                    <a:lnTo>
                      <a:pt x="69" y="49"/>
                    </a:lnTo>
                    <a:lnTo>
                      <a:pt x="58" y="56"/>
                    </a:lnTo>
                    <a:lnTo>
                      <a:pt x="49" y="66"/>
                    </a:lnTo>
                    <a:lnTo>
                      <a:pt x="46" y="81"/>
                    </a:lnTo>
                    <a:lnTo>
                      <a:pt x="48" y="95"/>
                    </a:lnTo>
                    <a:lnTo>
                      <a:pt x="54" y="107"/>
                    </a:lnTo>
                    <a:lnTo>
                      <a:pt x="66" y="115"/>
                    </a:lnTo>
                    <a:lnTo>
                      <a:pt x="66" y="1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2" name="Freeform 203"/>
              <p:cNvSpPr>
                <a:spLocks noEditPoints="1"/>
              </p:cNvSpPr>
              <p:nvPr/>
            </p:nvSpPr>
            <p:spPr bwMode="auto">
              <a:xfrm>
                <a:off x="10012363" y="781050"/>
                <a:ext cx="50800" cy="46038"/>
              </a:xfrm>
              <a:custGeom>
                <a:avLst/>
                <a:gdLst>
                  <a:gd name="T0" fmla="*/ 54 w 63"/>
                  <a:gd name="T1" fmla="*/ 10 h 59"/>
                  <a:gd name="T2" fmla="*/ 61 w 63"/>
                  <a:gd name="T3" fmla="*/ 20 h 59"/>
                  <a:gd name="T4" fmla="*/ 63 w 63"/>
                  <a:gd name="T5" fmla="*/ 31 h 59"/>
                  <a:gd name="T6" fmla="*/ 59 w 63"/>
                  <a:gd name="T7" fmla="*/ 43 h 59"/>
                  <a:gd name="T8" fmla="*/ 51 w 63"/>
                  <a:gd name="T9" fmla="*/ 53 h 59"/>
                  <a:gd name="T10" fmla="*/ 39 w 63"/>
                  <a:gd name="T11" fmla="*/ 59 h 59"/>
                  <a:gd name="T12" fmla="*/ 28 w 63"/>
                  <a:gd name="T13" fmla="*/ 59 h 59"/>
                  <a:gd name="T14" fmla="*/ 18 w 63"/>
                  <a:gd name="T15" fmla="*/ 56 h 59"/>
                  <a:gd name="T16" fmla="*/ 8 w 63"/>
                  <a:gd name="T17" fmla="*/ 49 h 59"/>
                  <a:gd name="T18" fmla="*/ 1 w 63"/>
                  <a:gd name="T19" fmla="*/ 40 h 59"/>
                  <a:gd name="T20" fmla="*/ 0 w 63"/>
                  <a:gd name="T21" fmla="*/ 28 h 59"/>
                  <a:gd name="T22" fmla="*/ 3 w 63"/>
                  <a:gd name="T23" fmla="*/ 16 h 59"/>
                  <a:gd name="T24" fmla="*/ 10 w 63"/>
                  <a:gd name="T25" fmla="*/ 7 h 59"/>
                  <a:gd name="T26" fmla="*/ 21 w 63"/>
                  <a:gd name="T27" fmla="*/ 0 h 59"/>
                  <a:gd name="T28" fmla="*/ 34 w 63"/>
                  <a:gd name="T29" fmla="*/ 0 h 59"/>
                  <a:gd name="T30" fmla="*/ 44 w 63"/>
                  <a:gd name="T31" fmla="*/ 3 h 59"/>
                  <a:gd name="T32" fmla="*/ 54 w 63"/>
                  <a:gd name="T33" fmla="*/ 10 h 59"/>
                  <a:gd name="T34" fmla="*/ 54 w 63"/>
                  <a:gd name="T35" fmla="*/ 10 h 59"/>
                  <a:gd name="T36" fmla="*/ 21 w 63"/>
                  <a:gd name="T37" fmla="*/ 40 h 59"/>
                  <a:gd name="T38" fmla="*/ 25 w 63"/>
                  <a:gd name="T39" fmla="*/ 41 h 59"/>
                  <a:gd name="T40" fmla="*/ 29 w 63"/>
                  <a:gd name="T41" fmla="*/ 43 h 59"/>
                  <a:gd name="T42" fmla="*/ 34 w 63"/>
                  <a:gd name="T43" fmla="*/ 43 h 59"/>
                  <a:gd name="T44" fmla="*/ 39 w 63"/>
                  <a:gd name="T45" fmla="*/ 40 h 59"/>
                  <a:gd name="T46" fmla="*/ 43 w 63"/>
                  <a:gd name="T47" fmla="*/ 35 h 59"/>
                  <a:gd name="T48" fmla="*/ 44 w 63"/>
                  <a:gd name="T49" fmla="*/ 31 h 59"/>
                  <a:gd name="T50" fmla="*/ 44 w 63"/>
                  <a:gd name="T51" fmla="*/ 25 h 59"/>
                  <a:gd name="T52" fmla="*/ 41 w 63"/>
                  <a:gd name="T53" fmla="*/ 20 h 59"/>
                  <a:gd name="T54" fmla="*/ 38 w 63"/>
                  <a:gd name="T55" fmla="*/ 18 h 59"/>
                  <a:gd name="T56" fmla="*/ 33 w 63"/>
                  <a:gd name="T57" fmla="*/ 16 h 59"/>
                  <a:gd name="T58" fmla="*/ 26 w 63"/>
                  <a:gd name="T59" fmla="*/ 18 h 59"/>
                  <a:gd name="T60" fmla="*/ 23 w 63"/>
                  <a:gd name="T61" fmla="*/ 20 h 59"/>
                  <a:gd name="T62" fmla="*/ 20 w 63"/>
                  <a:gd name="T63" fmla="*/ 25 h 59"/>
                  <a:gd name="T64" fmla="*/ 18 w 63"/>
                  <a:gd name="T65" fmla="*/ 30 h 59"/>
                  <a:gd name="T66" fmla="*/ 18 w 63"/>
                  <a:gd name="T67" fmla="*/ 35 h 59"/>
                  <a:gd name="T68" fmla="*/ 21 w 63"/>
                  <a:gd name="T69" fmla="*/ 40 h 59"/>
                  <a:gd name="T70" fmla="*/ 21 w 63"/>
                  <a:gd name="T71"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59">
                    <a:moveTo>
                      <a:pt x="54" y="10"/>
                    </a:moveTo>
                    <a:lnTo>
                      <a:pt x="61" y="20"/>
                    </a:lnTo>
                    <a:lnTo>
                      <a:pt x="63" y="31"/>
                    </a:lnTo>
                    <a:lnTo>
                      <a:pt x="59" y="43"/>
                    </a:lnTo>
                    <a:lnTo>
                      <a:pt x="51" y="53"/>
                    </a:lnTo>
                    <a:lnTo>
                      <a:pt x="39" y="59"/>
                    </a:lnTo>
                    <a:lnTo>
                      <a:pt x="28" y="59"/>
                    </a:lnTo>
                    <a:lnTo>
                      <a:pt x="18" y="56"/>
                    </a:lnTo>
                    <a:lnTo>
                      <a:pt x="8" y="49"/>
                    </a:lnTo>
                    <a:lnTo>
                      <a:pt x="1" y="40"/>
                    </a:lnTo>
                    <a:lnTo>
                      <a:pt x="0" y="28"/>
                    </a:lnTo>
                    <a:lnTo>
                      <a:pt x="3" y="16"/>
                    </a:lnTo>
                    <a:lnTo>
                      <a:pt x="10" y="7"/>
                    </a:lnTo>
                    <a:lnTo>
                      <a:pt x="21" y="0"/>
                    </a:lnTo>
                    <a:lnTo>
                      <a:pt x="34" y="0"/>
                    </a:lnTo>
                    <a:lnTo>
                      <a:pt x="44" y="3"/>
                    </a:lnTo>
                    <a:lnTo>
                      <a:pt x="54" y="10"/>
                    </a:lnTo>
                    <a:lnTo>
                      <a:pt x="54" y="10"/>
                    </a:lnTo>
                    <a:close/>
                    <a:moveTo>
                      <a:pt x="21" y="40"/>
                    </a:moveTo>
                    <a:lnTo>
                      <a:pt x="25" y="41"/>
                    </a:lnTo>
                    <a:lnTo>
                      <a:pt x="29" y="43"/>
                    </a:lnTo>
                    <a:lnTo>
                      <a:pt x="34" y="43"/>
                    </a:lnTo>
                    <a:lnTo>
                      <a:pt x="39" y="40"/>
                    </a:lnTo>
                    <a:lnTo>
                      <a:pt x="43" y="35"/>
                    </a:lnTo>
                    <a:lnTo>
                      <a:pt x="44" y="31"/>
                    </a:lnTo>
                    <a:lnTo>
                      <a:pt x="44" y="25"/>
                    </a:lnTo>
                    <a:lnTo>
                      <a:pt x="41" y="20"/>
                    </a:lnTo>
                    <a:lnTo>
                      <a:pt x="38" y="18"/>
                    </a:lnTo>
                    <a:lnTo>
                      <a:pt x="33" y="16"/>
                    </a:lnTo>
                    <a:lnTo>
                      <a:pt x="26" y="18"/>
                    </a:lnTo>
                    <a:lnTo>
                      <a:pt x="23" y="20"/>
                    </a:lnTo>
                    <a:lnTo>
                      <a:pt x="20" y="25"/>
                    </a:lnTo>
                    <a:lnTo>
                      <a:pt x="18" y="30"/>
                    </a:lnTo>
                    <a:lnTo>
                      <a:pt x="18" y="35"/>
                    </a:lnTo>
                    <a:lnTo>
                      <a:pt x="21" y="40"/>
                    </a:lnTo>
                    <a:lnTo>
                      <a:pt x="21" y="40"/>
                    </a:lnTo>
                    <a:close/>
                  </a:path>
                </a:pathLst>
              </a:custGeom>
              <a:solidFill>
                <a:srgbClr val="035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3" name="Freeform 204"/>
              <p:cNvSpPr>
                <a:spLocks/>
              </p:cNvSpPr>
              <p:nvPr/>
            </p:nvSpPr>
            <p:spPr bwMode="auto">
              <a:xfrm>
                <a:off x="10050463" y="779463"/>
                <a:ext cx="14288" cy="14288"/>
              </a:xfrm>
              <a:custGeom>
                <a:avLst/>
                <a:gdLst>
                  <a:gd name="T0" fmla="*/ 3 w 18"/>
                  <a:gd name="T1" fmla="*/ 4 h 18"/>
                  <a:gd name="T2" fmla="*/ 0 w 18"/>
                  <a:gd name="T3" fmla="*/ 9 h 18"/>
                  <a:gd name="T4" fmla="*/ 1 w 18"/>
                  <a:gd name="T5" fmla="*/ 14 h 18"/>
                  <a:gd name="T6" fmla="*/ 3 w 18"/>
                  <a:gd name="T7" fmla="*/ 15 h 18"/>
                  <a:gd name="T8" fmla="*/ 3 w 18"/>
                  <a:gd name="T9" fmla="*/ 15 h 18"/>
                  <a:gd name="T10" fmla="*/ 6 w 18"/>
                  <a:gd name="T11" fmla="*/ 18 h 18"/>
                  <a:gd name="T12" fmla="*/ 11 w 18"/>
                  <a:gd name="T13" fmla="*/ 17 h 18"/>
                  <a:gd name="T14" fmla="*/ 15 w 18"/>
                  <a:gd name="T15" fmla="*/ 15 h 18"/>
                  <a:gd name="T16" fmla="*/ 16 w 18"/>
                  <a:gd name="T17" fmla="*/ 14 h 18"/>
                  <a:gd name="T18" fmla="*/ 16 w 18"/>
                  <a:gd name="T19" fmla="*/ 14 h 18"/>
                  <a:gd name="T20" fmla="*/ 18 w 18"/>
                  <a:gd name="T21" fmla="*/ 9 h 18"/>
                  <a:gd name="T22" fmla="*/ 16 w 18"/>
                  <a:gd name="T23" fmla="*/ 4 h 18"/>
                  <a:gd name="T24" fmla="*/ 15 w 18"/>
                  <a:gd name="T25" fmla="*/ 2 h 18"/>
                  <a:gd name="T26" fmla="*/ 15 w 18"/>
                  <a:gd name="T27" fmla="*/ 2 h 18"/>
                  <a:gd name="T28" fmla="*/ 11 w 18"/>
                  <a:gd name="T29" fmla="*/ 0 h 18"/>
                  <a:gd name="T30" fmla="*/ 6 w 18"/>
                  <a:gd name="T31" fmla="*/ 0 h 18"/>
                  <a:gd name="T32" fmla="*/ 3 w 18"/>
                  <a:gd name="T33" fmla="*/ 4 h 18"/>
                  <a:gd name="T34" fmla="*/ 3 w 18"/>
                  <a:gd name="T3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8">
                    <a:moveTo>
                      <a:pt x="3" y="4"/>
                    </a:moveTo>
                    <a:lnTo>
                      <a:pt x="0" y="9"/>
                    </a:lnTo>
                    <a:lnTo>
                      <a:pt x="1" y="14"/>
                    </a:lnTo>
                    <a:lnTo>
                      <a:pt x="3" y="15"/>
                    </a:lnTo>
                    <a:lnTo>
                      <a:pt x="3" y="15"/>
                    </a:lnTo>
                    <a:lnTo>
                      <a:pt x="6" y="18"/>
                    </a:lnTo>
                    <a:lnTo>
                      <a:pt x="11" y="17"/>
                    </a:lnTo>
                    <a:lnTo>
                      <a:pt x="15" y="15"/>
                    </a:lnTo>
                    <a:lnTo>
                      <a:pt x="16" y="14"/>
                    </a:lnTo>
                    <a:lnTo>
                      <a:pt x="16" y="14"/>
                    </a:lnTo>
                    <a:lnTo>
                      <a:pt x="18" y="9"/>
                    </a:lnTo>
                    <a:lnTo>
                      <a:pt x="16" y="4"/>
                    </a:lnTo>
                    <a:lnTo>
                      <a:pt x="15" y="2"/>
                    </a:lnTo>
                    <a:lnTo>
                      <a:pt x="15" y="2"/>
                    </a:lnTo>
                    <a:lnTo>
                      <a:pt x="11" y="0"/>
                    </a:lnTo>
                    <a:lnTo>
                      <a:pt x="6" y="0"/>
                    </a:lnTo>
                    <a:lnTo>
                      <a:pt x="3" y="4"/>
                    </a:lnTo>
                    <a:lnTo>
                      <a:pt x="3" y="4"/>
                    </a:lnTo>
                    <a:close/>
                  </a:path>
                </a:pathLst>
              </a:custGeom>
              <a:solidFill>
                <a:srgbClr val="035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4" name="Freeform 205"/>
              <p:cNvSpPr>
                <a:spLocks/>
              </p:cNvSpPr>
              <p:nvPr/>
            </p:nvSpPr>
            <p:spPr bwMode="auto">
              <a:xfrm>
                <a:off x="10028238" y="823913"/>
                <a:ext cx="12700" cy="14288"/>
              </a:xfrm>
              <a:custGeom>
                <a:avLst/>
                <a:gdLst>
                  <a:gd name="T0" fmla="*/ 0 w 14"/>
                  <a:gd name="T1" fmla="*/ 10 h 19"/>
                  <a:gd name="T2" fmla="*/ 0 w 14"/>
                  <a:gd name="T3" fmla="*/ 14 h 19"/>
                  <a:gd name="T4" fmla="*/ 3 w 14"/>
                  <a:gd name="T5" fmla="*/ 15 h 19"/>
                  <a:gd name="T6" fmla="*/ 5 w 14"/>
                  <a:gd name="T7" fmla="*/ 17 h 19"/>
                  <a:gd name="T8" fmla="*/ 6 w 14"/>
                  <a:gd name="T9" fmla="*/ 19 h 19"/>
                  <a:gd name="T10" fmla="*/ 9 w 14"/>
                  <a:gd name="T11" fmla="*/ 17 h 19"/>
                  <a:gd name="T12" fmla="*/ 11 w 14"/>
                  <a:gd name="T13" fmla="*/ 12 h 19"/>
                  <a:gd name="T14" fmla="*/ 13 w 14"/>
                  <a:gd name="T15" fmla="*/ 9 h 19"/>
                  <a:gd name="T16" fmla="*/ 13 w 14"/>
                  <a:gd name="T17" fmla="*/ 7 h 19"/>
                  <a:gd name="T18" fmla="*/ 14 w 14"/>
                  <a:gd name="T19" fmla="*/ 5 h 19"/>
                  <a:gd name="T20" fmla="*/ 13 w 14"/>
                  <a:gd name="T21" fmla="*/ 2 h 19"/>
                  <a:gd name="T22" fmla="*/ 9 w 14"/>
                  <a:gd name="T23" fmla="*/ 0 h 19"/>
                  <a:gd name="T24" fmla="*/ 6 w 14"/>
                  <a:gd name="T25" fmla="*/ 0 h 19"/>
                  <a:gd name="T26" fmla="*/ 6 w 14"/>
                  <a:gd name="T27" fmla="*/ 0 h 19"/>
                  <a:gd name="T28" fmla="*/ 1 w 14"/>
                  <a:gd name="T29" fmla="*/ 0 h 19"/>
                  <a:gd name="T30" fmla="*/ 0 w 14"/>
                  <a:gd name="T31" fmla="*/ 4 h 19"/>
                  <a:gd name="T32" fmla="*/ 0 w 14"/>
                  <a:gd name="T33" fmla="*/ 10 h 19"/>
                  <a:gd name="T34" fmla="*/ 0 w 14"/>
                  <a:gd name="T35"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9">
                    <a:moveTo>
                      <a:pt x="0" y="10"/>
                    </a:moveTo>
                    <a:lnTo>
                      <a:pt x="0" y="14"/>
                    </a:lnTo>
                    <a:lnTo>
                      <a:pt x="3" y="15"/>
                    </a:lnTo>
                    <a:lnTo>
                      <a:pt x="5" y="17"/>
                    </a:lnTo>
                    <a:lnTo>
                      <a:pt x="6" y="19"/>
                    </a:lnTo>
                    <a:lnTo>
                      <a:pt x="9" y="17"/>
                    </a:lnTo>
                    <a:lnTo>
                      <a:pt x="11" y="12"/>
                    </a:lnTo>
                    <a:lnTo>
                      <a:pt x="13" y="9"/>
                    </a:lnTo>
                    <a:lnTo>
                      <a:pt x="13" y="7"/>
                    </a:lnTo>
                    <a:lnTo>
                      <a:pt x="14" y="5"/>
                    </a:lnTo>
                    <a:lnTo>
                      <a:pt x="13" y="2"/>
                    </a:lnTo>
                    <a:lnTo>
                      <a:pt x="9" y="0"/>
                    </a:lnTo>
                    <a:lnTo>
                      <a:pt x="6" y="0"/>
                    </a:lnTo>
                    <a:lnTo>
                      <a:pt x="6" y="0"/>
                    </a:lnTo>
                    <a:lnTo>
                      <a:pt x="1" y="0"/>
                    </a:lnTo>
                    <a:lnTo>
                      <a:pt x="0" y="4"/>
                    </a:lnTo>
                    <a:lnTo>
                      <a:pt x="0" y="10"/>
                    </a:lnTo>
                    <a:lnTo>
                      <a:pt x="0" y="10"/>
                    </a:lnTo>
                    <a:close/>
                  </a:path>
                </a:pathLst>
              </a:custGeom>
              <a:solidFill>
                <a:srgbClr val="035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5" name="Freeform 206"/>
              <p:cNvSpPr>
                <a:spLocks/>
              </p:cNvSpPr>
              <p:nvPr/>
            </p:nvSpPr>
            <p:spPr bwMode="auto">
              <a:xfrm>
                <a:off x="10004425" y="798513"/>
                <a:ext cx="14288" cy="11113"/>
              </a:xfrm>
              <a:custGeom>
                <a:avLst/>
                <a:gdLst>
                  <a:gd name="T0" fmla="*/ 5 w 18"/>
                  <a:gd name="T1" fmla="*/ 0 h 15"/>
                  <a:gd name="T2" fmla="*/ 2 w 18"/>
                  <a:gd name="T3" fmla="*/ 2 h 15"/>
                  <a:gd name="T4" fmla="*/ 0 w 18"/>
                  <a:gd name="T5" fmla="*/ 3 h 15"/>
                  <a:gd name="T6" fmla="*/ 2 w 18"/>
                  <a:gd name="T7" fmla="*/ 5 h 15"/>
                  <a:gd name="T8" fmla="*/ 2 w 18"/>
                  <a:gd name="T9" fmla="*/ 8 h 15"/>
                  <a:gd name="T10" fmla="*/ 2 w 18"/>
                  <a:gd name="T11" fmla="*/ 8 h 15"/>
                  <a:gd name="T12" fmla="*/ 3 w 18"/>
                  <a:gd name="T13" fmla="*/ 13 h 15"/>
                  <a:gd name="T14" fmla="*/ 5 w 18"/>
                  <a:gd name="T15" fmla="*/ 15 h 15"/>
                  <a:gd name="T16" fmla="*/ 8 w 18"/>
                  <a:gd name="T17" fmla="*/ 15 h 15"/>
                  <a:gd name="T18" fmla="*/ 10 w 18"/>
                  <a:gd name="T19" fmla="*/ 15 h 15"/>
                  <a:gd name="T20" fmla="*/ 12 w 18"/>
                  <a:gd name="T21" fmla="*/ 15 h 15"/>
                  <a:gd name="T22" fmla="*/ 17 w 18"/>
                  <a:gd name="T23" fmla="*/ 13 h 15"/>
                  <a:gd name="T24" fmla="*/ 18 w 18"/>
                  <a:gd name="T25" fmla="*/ 8 h 15"/>
                  <a:gd name="T26" fmla="*/ 18 w 18"/>
                  <a:gd name="T27" fmla="*/ 7 h 15"/>
                  <a:gd name="T28" fmla="*/ 18 w 18"/>
                  <a:gd name="T29" fmla="*/ 5 h 15"/>
                  <a:gd name="T30" fmla="*/ 17 w 18"/>
                  <a:gd name="T31" fmla="*/ 2 h 15"/>
                  <a:gd name="T32" fmla="*/ 12 w 18"/>
                  <a:gd name="T33" fmla="*/ 0 h 15"/>
                  <a:gd name="T34" fmla="*/ 5 w 18"/>
                  <a:gd name="T35" fmla="*/ 0 h 15"/>
                  <a:gd name="T36" fmla="*/ 5 w 18"/>
                  <a:gd name="T3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5">
                    <a:moveTo>
                      <a:pt x="5" y="0"/>
                    </a:moveTo>
                    <a:lnTo>
                      <a:pt x="2" y="2"/>
                    </a:lnTo>
                    <a:lnTo>
                      <a:pt x="0" y="3"/>
                    </a:lnTo>
                    <a:lnTo>
                      <a:pt x="2" y="5"/>
                    </a:lnTo>
                    <a:lnTo>
                      <a:pt x="2" y="8"/>
                    </a:lnTo>
                    <a:lnTo>
                      <a:pt x="2" y="8"/>
                    </a:lnTo>
                    <a:lnTo>
                      <a:pt x="3" y="13"/>
                    </a:lnTo>
                    <a:lnTo>
                      <a:pt x="5" y="15"/>
                    </a:lnTo>
                    <a:lnTo>
                      <a:pt x="8" y="15"/>
                    </a:lnTo>
                    <a:lnTo>
                      <a:pt x="10" y="15"/>
                    </a:lnTo>
                    <a:lnTo>
                      <a:pt x="12" y="15"/>
                    </a:lnTo>
                    <a:lnTo>
                      <a:pt x="17" y="13"/>
                    </a:lnTo>
                    <a:lnTo>
                      <a:pt x="18" y="8"/>
                    </a:lnTo>
                    <a:lnTo>
                      <a:pt x="18" y="7"/>
                    </a:lnTo>
                    <a:lnTo>
                      <a:pt x="18" y="5"/>
                    </a:lnTo>
                    <a:lnTo>
                      <a:pt x="17" y="2"/>
                    </a:lnTo>
                    <a:lnTo>
                      <a:pt x="12" y="0"/>
                    </a:lnTo>
                    <a:lnTo>
                      <a:pt x="5" y="0"/>
                    </a:lnTo>
                    <a:lnTo>
                      <a:pt x="5" y="0"/>
                    </a:lnTo>
                    <a:close/>
                  </a:path>
                </a:pathLst>
              </a:custGeom>
              <a:solidFill>
                <a:srgbClr val="035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6" name="Freeform 207"/>
              <p:cNvSpPr>
                <a:spLocks/>
              </p:cNvSpPr>
              <p:nvPr/>
            </p:nvSpPr>
            <p:spPr bwMode="auto">
              <a:xfrm>
                <a:off x="10023475" y="771525"/>
                <a:ext cx="14288" cy="15875"/>
              </a:xfrm>
              <a:custGeom>
                <a:avLst/>
                <a:gdLst>
                  <a:gd name="T0" fmla="*/ 15 w 18"/>
                  <a:gd name="T1" fmla="*/ 4 h 20"/>
                  <a:gd name="T2" fmla="*/ 12 w 18"/>
                  <a:gd name="T3" fmla="*/ 0 h 20"/>
                  <a:gd name="T4" fmla="*/ 7 w 18"/>
                  <a:gd name="T5" fmla="*/ 0 h 20"/>
                  <a:gd name="T6" fmla="*/ 3 w 18"/>
                  <a:gd name="T7" fmla="*/ 0 h 20"/>
                  <a:gd name="T8" fmla="*/ 3 w 18"/>
                  <a:gd name="T9" fmla="*/ 0 h 20"/>
                  <a:gd name="T10" fmla="*/ 0 w 18"/>
                  <a:gd name="T11" fmla="*/ 4 h 20"/>
                  <a:gd name="T12" fmla="*/ 0 w 18"/>
                  <a:gd name="T13" fmla="*/ 9 h 20"/>
                  <a:gd name="T14" fmla="*/ 0 w 18"/>
                  <a:gd name="T15" fmla="*/ 12 h 20"/>
                  <a:gd name="T16" fmla="*/ 2 w 18"/>
                  <a:gd name="T17" fmla="*/ 14 h 20"/>
                  <a:gd name="T18" fmla="*/ 2 w 18"/>
                  <a:gd name="T19" fmla="*/ 15 h 20"/>
                  <a:gd name="T20" fmla="*/ 5 w 18"/>
                  <a:gd name="T21" fmla="*/ 19 h 20"/>
                  <a:gd name="T22" fmla="*/ 10 w 18"/>
                  <a:gd name="T23" fmla="*/ 20 h 20"/>
                  <a:gd name="T24" fmla="*/ 13 w 18"/>
                  <a:gd name="T25" fmla="*/ 17 h 20"/>
                  <a:gd name="T26" fmla="*/ 13 w 18"/>
                  <a:gd name="T27" fmla="*/ 17 h 20"/>
                  <a:gd name="T28" fmla="*/ 15 w 18"/>
                  <a:gd name="T29" fmla="*/ 17 h 20"/>
                  <a:gd name="T30" fmla="*/ 16 w 18"/>
                  <a:gd name="T31" fmla="*/ 15 h 20"/>
                  <a:gd name="T32" fmla="*/ 18 w 18"/>
                  <a:gd name="T33" fmla="*/ 10 h 20"/>
                  <a:gd name="T34" fmla="*/ 15 w 18"/>
                  <a:gd name="T35" fmla="*/ 4 h 20"/>
                  <a:gd name="T36" fmla="*/ 15 w 18"/>
                  <a:gd name="T3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0">
                    <a:moveTo>
                      <a:pt x="15" y="4"/>
                    </a:moveTo>
                    <a:lnTo>
                      <a:pt x="12" y="0"/>
                    </a:lnTo>
                    <a:lnTo>
                      <a:pt x="7" y="0"/>
                    </a:lnTo>
                    <a:lnTo>
                      <a:pt x="3" y="0"/>
                    </a:lnTo>
                    <a:lnTo>
                      <a:pt x="3" y="0"/>
                    </a:lnTo>
                    <a:lnTo>
                      <a:pt x="0" y="4"/>
                    </a:lnTo>
                    <a:lnTo>
                      <a:pt x="0" y="9"/>
                    </a:lnTo>
                    <a:lnTo>
                      <a:pt x="0" y="12"/>
                    </a:lnTo>
                    <a:lnTo>
                      <a:pt x="2" y="14"/>
                    </a:lnTo>
                    <a:lnTo>
                      <a:pt x="2" y="15"/>
                    </a:lnTo>
                    <a:lnTo>
                      <a:pt x="5" y="19"/>
                    </a:lnTo>
                    <a:lnTo>
                      <a:pt x="10" y="20"/>
                    </a:lnTo>
                    <a:lnTo>
                      <a:pt x="13" y="17"/>
                    </a:lnTo>
                    <a:lnTo>
                      <a:pt x="13" y="17"/>
                    </a:lnTo>
                    <a:lnTo>
                      <a:pt x="15" y="17"/>
                    </a:lnTo>
                    <a:lnTo>
                      <a:pt x="16" y="15"/>
                    </a:lnTo>
                    <a:lnTo>
                      <a:pt x="18" y="10"/>
                    </a:lnTo>
                    <a:lnTo>
                      <a:pt x="15" y="4"/>
                    </a:lnTo>
                    <a:lnTo>
                      <a:pt x="15" y="4"/>
                    </a:lnTo>
                    <a:close/>
                  </a:path>
                </a:pathLst>
              </a:custGeom>
              <a:solidFill>
                <a:srgbClr val="035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7" name="Freeform 208"/>
              <p:cNvSpPr>
                <a:spLocks/>
              </p:cNvSpPr>
              <p:nvPr/>
            </p:nvSpPr>
            <p:spPr bwMode="auto">
              <a:xfrm>
                <a:off x="10053638" y="808038"/>
                <a:ext cx="14288" cy="15875"/>
              </a:xfrm>
              <a:custGeom>
                <a:avLst/>
                <a:gdLst>
                  <a:gd name="T0" fmla="*/ 10 w 18"/>
                  <a:gd name="T1" fmla="*/ 19 h 19"/>
                  <a:gd name="T2" fmla="*/ 13 w 18"/>
                  <a:gd name="T3" fmla="*/ 18 h 19"/>
                  <a:gd name="T4" fmla="*/ 17 w 18"/>
                  <a:gd name="T5" fmla="*/ 14 h 19"/>
                  <a:gd name="T6" fmla="*/ 17 w 18"/>
                  <a:gd name="T7" fmla="*/ 13 h 19"/>
                  <a:gd name="T8" fmla="*/ 17 w 18"/>
                  <a:gd name="T9" fmla="*/ 13 h 19"/>
                  <a:gd name="T10" fmla="*/ 18 w 18"/>
                  <a:gd name="T11" fmla="*/ 8 h 19"/>
                  <a:gd name="T12" fmla="*/ 15 w 18"/>
                  <a:gd name="T13" fmla="*/ 3 h 19"/>
                  <a:gd name="T14" fmla="*/ 12 w 18"/>
                  <a:gd name="T15" fmla="*/ 1 h 19"/>
                  <a:gd name="T16" fmla="*/ 10 w 18"/>
                  <a:gd name="T17" fmla="*/ 1 h 19"/>
                  <a:gd name="T18" fmla="*/ 10 w 18"/>
                  <a:gd name="T19" fmla="*/ 1 h 19"/>
                  <a:gd name="T20" fmla="*/ 7 w 18"/>
                  <a:gd name="T21" fmla="*/ 0 h 19"/>
                  <a:gd name="T22" fmla="*/ 5 w 18"/>
                  <a:gd name="T23" fmla="*/ 1 h 19"/>
                  <a:gd name="T24" fmla="*/ 3 w 18"/>
                  <a:gd name="T25" fmla="*/ 3 h 19"/>
                  <a:gd name="T26" fmla="*/ 2 w 18"/>
                  <a:gd name="T27" fmla="*/ 6 h 19"/>
                  <a:gd name="T28" fmla="*/ 2 w 18"/>
                  <a:gd name="T29" fmla="*/ 8 h 19"/>
                  <a:gd name="T30" fmla="*/ 2 w 18"/>
                  <a:gd name="T31" fmla="*/ 8 h 19"/>
                  <a:gd name="T32" fmla="*/ 0 w 18"/>
                  <a:gd name="T33" fmla="*/ 11 h 19"/>
                  <a:gd name="T34" fmla="*/ 2 w 18"/>
                  <a:gd name="T35" fmla="*/ 13 h 19"/>
                  <a:gd name="T36" fmla="*/ 3 w 18"/>
                  <a:gd name="T37" fmla="*/ 14 h 19"/>
                  <a:gd name="T38" fmla="*/ 10 w 18"/>
                  <a:gd name="T39" fmla="*/ 19 h 19"/>
                  <a:gd name="T40" fmla="*/ 10 w 18"/>
                  <a:gd name="T4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9">
                    <a:moveTo>
                      <a:pt x="10" y="19"/>
                    </a:moveTo>
                    <a:lnTo>
                      <a:pt x="13" y="18"/>
                    </a:lnTo>
                    <a:lnTo>
                      <a:pt x="17" y="14"/>
                    </a:lnTo>
                    <a:lnTo>
                      <a:pt x="17" y="13"/>
                    </a:lnTo>
                    <a:lnTo>
                      <a:pt x="17" y="13"/>
                    </a:lnTo>
                    <a:lnTo>
                      <a:pt x="18" y="8"/>
                    </a:lnTo>
                    <a:lnTo>
                      <a:pt x="15" y="3"/>
                    </a:lnTo>
                    <a:lnTo>
                      <a:pt x="12" y="1"/>
                    </a:lnTo>
                    <a:lnTo>
                      <a:pt x="10" y="1"/>
                    </a:lnTo>
                    <a:lnTo>
                      <a:pt x="10" y="1"/>
                    </a:lnTo>
                    <a:lnTo>
                      <a:pt x="7" y="0"/>
                    </a:lnTo>
                    <a:lnTo>
                      <a:pt x="5" y="1"/>
                    </a:lnTo>
                    <a:lnTo>
                      <a:pt x="3" y="3"/>
                    </a:lnTo>
                    <a:lnTo>
                      <a:pt x="2" y="6"/>
                    </a:lnTo>
                    <a:lnTo>
                      <a:pt x="2" y="8"/>
                    </a:lnTo>
                    <a:lnTo>
                      <a:pt x="2" y="8"/>
                    </a:lnTo>
                    <a:lnTo>
                      <a:pt x="0" y="11"/>
                    </a:lnTo>
                    <a:lnTo>
                      <a:pt x="2" y="13"/>
                    </a:lnTo>
                    <a:lnTo>
                      <a:pt x="3" y="14"/>
                    </a:lnTo>
                    <a:lnTo>
                      <a:pt x="10" y="19"/>
                    </a:lnTo>
                    <a:lnTo>
                      <a:pt x="10" y="19"/>
                    </a:lnTo>
                    <a:close/>
                  </a:path>
                </a:pathLst>
              </a:custGeom>
              <a:solidFill>
                <a:srgbClr val="035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8" name="Freeform 209"/>
              <p:cNvSpPr>
                <a:spLocks noEditPoints="1"/>
              </p:cNvSpPr>
              <p:nvPr/>
            </p:nvSpPr>
            <p:spPr bwMode="auto">
              <a:xfrm>
                <a:off x="10063163" y="796925"/>
                <a:ext cx="176213" cy="176213"/>
              </a:xfrm>
              <a:custGeom>
                <a:avLst/>
                <a:gdLst>
                  <a:gd name="T0" fmla="*/ 206 w 221"/>
                  <a:gd name="T1" fmla="*/ 56 h 221"/>
                  <a:gd name="T2" fmla="*/ 220 w 221"/>
                  <a:gd name="T3" fmla="*/ 98 h 221"/>
                  <a:gd name="T4" fmla="*/ 218 w 221"/>
                  <a:gd name="T5" fmla="*/ 139 h 221"/>
                  <a:gd name="T6" fmla="*/ 198 w 221"/>
                  <a:gd name="T7" fmla="*/ 177 h 221"/>
                  <a:gd name="T8" fmla="*/ 165 w 221"/>
                  <a:gd name="T9" fmla="*/ 206 h 221"/>
                  <a:gd name="T10" fmla="*/ 124 w 221"/>
                  <a:gd name="T11" fmla="*/ 221 h 221"/>
                  <a:gd name="T12" fmla="*/ 82 w 221"/>
                  <a:gd name="T13" fmla="*/ 218 h 221"/>
                  <a:gd name="T14" fmla="*/ 44 w 221"/>
                  <a:gd name="T15" fmla="*/ 200 h 221"/>
                  <a:gd name="T16" fmla="*/ 14 w 221"/>
                  <a:gd name="T17" fmla="*/ 167 h 221"/>
                  <a:gd name="T18" fmla="*/ 1 w 221"/>
                  <a:gd name="T19" fmla="*/ 126 h 221"/>
                  <a:gd name="T20" fmla="*/ 3 w 221"/>
                  <a:gd name="T21" fmla="*/ 83 h 221"/>
                  <a:gd name="T22" fmla="*/ 23 w 221"/>
                  <a:gd name="T23" fmla="*/ 45 h 221"/>
                  <a:gd name="T24" fmla="*/ 56 w 221"/>
                  <a:gd name="T25" fmla="*/ 15 h 221"/>
                  <a:gd name="T26" fmla="*/ 97 w 221"/>
                  <a:gd name="T27" fmla="*/ 2 h 221"/>
                  <a:gd name="T28" fmla="*/ 139 w 221"/>
                  <a:gd name="T29" fmla="*/ 4 h 221"/>
                  <a:gd name="T30" fmla="*/ 178 w 221"/>
                  <a:gd name="T31" fmla="*/ 23 h 221"/>
                  <a:gd name="T32" fmla="*/ 193 w 221"/>
                  <a:gd name="T33" fmla="*/ 38 h 221"/>
                  <a:gd name="T34" fmla="*/ 79 w 221"/>
                  <a:gd name="T35" fmla="*/ 154 h 221"/>
                  <a:gd name="T36" fmla="*/ 97 w 221"/>
                  <a:gd name="T37" fmla="*/ 162 h 221"/>
                  <a:gd name="T38" fmla="*/ 117 w 221"/>
                  <a:gd name="T39" fmla="*/ 164 h 221"/>
                  <a:gd name="T40" fmla="*/ 137 w 221"/>
                  <a:gd name="T41" fmla="*/ 157 h 221"/>
                  <a:gd name="T42" fmla="*/ 152 w 221"/>
                  <a:gd name="T43" fmla="*/ 144 h 221"/>
                  <a:gd name="T44" fmla="*/ 160 w 221"/>
                  <a:gd name="T45" fmla="*/ 126 h 221"/>
                  <a:gd name="T46" fmla="*/ 162 w 221"/>
                  <a:gd name="T47" fmla="*/ 106 h 221"/>
                  <a:gd name="T48" fmla="*/ 155 w 221"/>
                  <a:gd name="T49" fmla="*/ 84 h 221"/>
                  <a:gd name="T50" fmla="*/ 142 w 221"/>
                  <a:gd name="T51" fmla="*/ 70 h 221"/>
                  <a:gd name="T52" fmla="*/ 124 w 221"/>
                  <a:gd name="T53" fmla="*/ 61 h 221"/>
                  <a:gd name="T54" fmla="*/ 104 w 221"/>
                  <a:gd name="T55" fmla="*/ 60 h 221"/>
                  <a:gd name="T56" fmla="*/ 84 w 221"/>
                  <a:gd name="T57" fmla="*/ 66 h 221"/>
                  <a:gd name="T58" fmla="*/ 69 w 221"/>
                  <a:gd name="T59" fmla="*/ 80 h 221"/>
                  <a:gd name="T60" fmla="*/ 61 w 221"/>
                  <a:gd name="T61" fmla="*/ 98 h 221"/>
                  <a:gd name="T62" fmla="*/ 59 w 221"/>
                  <a:gd name="T63" fmla="*/ 117 h 221"/>
                  <a:gd name="T64" fmla="*/ 66 w 221"/>
                  <a:gd name="T65" fmla="*/ 137 h 221"/>
                  <a:gd name="T66" fmla="*/ 72 w 221"/>
                  <a:gd name="T67" fmla="*/ 14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1" h="221">
                    <a:moveTo>
                      <a:pt x="193" y="38"/>
                    </a:moveTo>
                    <a:lnTo>
                      <a:pt x="206" y="56"/>
                    </a:lnTo>
                    <a:lnTo>
                      <a:pt x="215" y="76"/>
                    </a:lnTo>
                    <a:lnTo>
                      <a:pt x="220" y="98"/>
                    </a:lnTo>
                    <a:lnTo>
                      <a:pt x="221" y="119"/>
                    </a:lnTo>
                    <a:lnTo>
                      <a:pt x="218" y="139"/>
                    </a:lnTo>
                    <a:lnTo>
                      <a:pt x="210" y="159"/>
                    </a:lnTo>
                    <a:lnTo>
                      <a:pt x="198" y="177"/>
                    </a:lnTo>
                    <a:lnTo>
                      <a:pt x="183" y="193"/>
                    </a:lnTo>
                    <a:lnTo>
                      <a:pt x="165" y="206"/>
                    </a:lnTo>
                    <a:lnTo>
                      <a:pt x="145" y="216"/>
                    </a:lnTo>
                    <a:lnTo>
                      <a:pt x="124" y="221"/>
                    </a:lnTo>
                    <a:lnTo>
                      <a:pt x="102" y="221"/>
                    </a:lnTo>
                    <a:lnTo>
                      <a:pt x="82" y="218"/>
                    </a:lnTo>
                    <a:lnTo>
                      <a:pt x="62" y="211"/>
                    </a:lnTo>
                    <a:lnTo>
                      <a:pt x="44" y="200"/>
                    </a:lnTo>
                    <a:lnTo>
                      <a:pt x="28" y="185"/>
                    </a:lnTo>
                    <a:lnTo>
                      <a:pt x="14" y="167"/>
                    </a:lnTo>
                    <a:lnTo>
                      <a:pt x="6" y="147"/>
                    </a:lnTo>
                    <a:lnTo>
                      <a:pt x="1" y="126"/>
                    </a:lnTo>
                    <a:lnTo>
                      <a:pt x="0" y="104"/>
                    </a:lnTo>
                    <a:lnTo>
                      <a:pt x="3" y="83"/>
                    </a:lnTo>
                    <a:lnTo>
                      <a:pt x="11" y="63"/>
                    </a:lnTo>
                    <a:lnTo>
                      <a:pt x="23" y="45"/>
                    </a:lnTo>
                    <a:lnTo>
                      <a:pt x="38" y="28"/>
                    </a:lnTo>
                    <a:lnTo>
                      <a:pt x="56" y="15"/>
                    </a:lnTo>
                    <a:lnTo>
                      <a:pt x="76" y="7"/>
                    </a:lnTo>
                    <a:lnTo>
                      <a:pt x="97" y="2"/>
                    </a:lnTo>
                    <a:lnTo>
                      <a:pt x="119" y="0"/>
                    </a:lnTo>
                    <a:lnTo>
                      <a:pt x="139" y="4"/>
                    </a:lnTo>
                    <a:lnTo>
                      <a:pt x="158" y="12"/>
                    </a:lnTo>
                    <a:lnTo>
                      <a:pt x="178" y="23"/>
                    </a:lnTo>
                    <a:lnTo>
                      <a:pt x="193" y="38"/>
                    </a:lnTo>
                    <a:lnTo>
                      <a:pt x="193" y="38"/>
                    </a:lnTo>
                    <a:close/>
                    <a:moveTo>
                      <a:pt x="72" y="145"/>
                    </a:moveTo>
                    <a:lnTo>
                      <a:pt x="79" y="154"/>
                    </a:lnTo>
                    <a:lnTo>
                      <a:pt x="87" y="159"/>
                    </a:lnTo>
                    <a:lnTo>
                      <a:pt x="97" y="162"/>
                    </a:lnTo>
                    <a:lnTo>
                      <a:pt x="107" y="164"/>
                    </a:lnTo>
                    <a:lnTo>
                      <a:pt x="117" y="164"/>
                    </a:lnTo>
                    <a:lnTo>
                      <a:pt x="127" y="162"/>
                    </a:lnTo>
                    <a:lnTo>
                      <a:pt x="137" y="157"/>
                    </a:lnTo>
                    <a:lnTo>
                      <a:pt x="145" y="152"/>
                    </a:lnTo>
                    <a:lnTo>
                      <a:pt x="152" y="144"/>
                    </a:lnTo>
                    <a:lnTo>
                      <a:pt x="157" y="136"/>
                    </a:lnTo>
                    <a:lnTo>
                      <a:pt x="160" y="126"/>
                    </a:lnTo>
                    <a:lnTo>
                      <a:pt x="162" y="116"/>
                    </a:lnTo>
                    <a:lnTo>
                      <a:pt x="162" y="106"/>
                    </a:lnTo>
                    <a:lnTo>
                      <a:pt x="160" y="94"/>
                    </a:lnTo>
                    <a:lnTo>
                      <a:pt x="155" y="84"/>
                    </a:lnTo>
                    <a:lnTo>
                      <a:pt x="150" y="76"/>
                    </a:lnTo>
                    <a:lnTo>
                      <a:pt x="142" y="70"/>
                    </a:lnTo>
                    <a:lnTo>
                      <a:pt x="134" y="65"/>
                    </a:lnTo>
                    <a:lnTo>
                      <a:pt x="124" y="61"/>
                    </a:lnTo>
                    <a:lnTo>
                      <a:pt x="114" y="60"/>
                    </a:lnTo>
                    <a:lnTo>
                      <a:pt x="104" y="60"/>
                    </a:lnTo>
                    <a:lnTo>
                      <a:pt x="94" y="61"/>
                    </a:lnTo>
                    <a:lnTo>
                      <a:pt x="84" y="66"/>
                    </a:lnTo>
                    <a:lnTo>
                      <a:pt x="76" y="71"/>
                    </a:lnTo>
                    <a:lnTo>
                      <a:pt x="69" y="80"/>
                    </a:lnTo>
                    <a:lnTo>
                      <a:pt x="64" y="88"/>
                    </a:lnTo>
                    <a:lnTo>
                      <a:pt x="61" y="98"/>
                    </a:lnTo>
                    <a:lnTo>
                      <a:pt x="59" y="108"/>
                    </a:lnTo>
                    <a:lnTo>
                      <a:pt x="59" y="117"/>
                    </a:lnTo>
                    <a:lnTo>
                      <a:pt x="61" y="127"/>
                    </a:lnTo>
                    <a:lnTo>
                      <a:pt x="66" y="137"/>
                    </a:lnTo>
                    <a:lnTo>
                      <a:pt x="72" y="145"/>
                    </a:lnTo>
                    <a:lnTo>
                      <a:pt x="72" y="145"/>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19" name="Freeform 210"/>
              <p:cNvSpPr>
                <a:spLocks/>
              </p:cNvSpPr>
              <p:nvPr/>
            </p:nvSpPr>
            <p:spPr bwMode="auto">
              <a:xfrm>
                <a:off x="10186988" y="811213"/>
                <a:ext cx="47625" cy="46038"/>
              </a:xfrm>
              <a:custGeom>
                <a:avLst/>
                <a:gdLst>
                  <a:gd name="T0" fmla="*/ 5 w 61"/>
                  <a:gd name="T1" fmla="*/ 26 h 57"/>
                  <a:gd name="T2" fmla="*/ 2 w 61"/>
                  <a:gd name="T3" fmla="*/ 29 h 57"/>
                  <a:gd name="T4" fmla="*/ 0 w 61"/>
                  <a:gd name="T5" fmla="*/ 33 h 57"/>
                  <a:gd name="T6" fmla="*/ 2 w 61"/>
                  <a:gd name="T7" fmla="*/ 36 h 57"/>
                  <a:gd name="T8" fmla="*/ 3 w 61"/>
                  <a:gd name="T9" fmla="*/ 39 h 57"/>
                  <a:gd name="T10" fmla="*/ 12 w 61"/>
                  <a:gd name="T11" fmla="*/ 47 h 57"/>
                  <a:gd name="T12" fmla="*/ 15 w 61"/>
                  <a:gd name="T13" fmla="*/ 52 h 57"/>
                  <a:gd name="T14" fmla="*/ 17 w 61"/>
                  <a:gd name="T15" fmla="*/ 54 h 57"/>
                  <a:gd name="T16" fmla="*/ 17 w 61"/>
                  <a:gd name="T17" fmla="*/ 54 h 57"/>
                  <a:gd name="T18" fmla="*/ 23 w 61"/>
                  <a:gd name="T19" fmla="*/ 57 h 57"/>
                  <a:gd name="T20" fmla="*/ 28 w 61"/>
                  <a:gd name="T21" fmla="*/ 54 h 57"/>
                  <a:gd name="T22" fmla="*/ 40 w 61"/>
                  <a:gd name="T23" fmla="*/ 42 h 57"/>
                  <a:gd name="T24" fmla="*/ 47 w 61"/>
                  <a:gd name="T25" fmla="*/ 34 h 57"/>
                  <a:gd name="T26" fmla="*/ 53 w 61"/>
                  <a:gd name="T27" fmla="*/ 29 h 57"/>
                  <a:gd name="T28" fmla="*/ 56 w 61"/>
                  <a:gd name="T29" fmla="*/ 24 h 57"/>
                  <a:gd name="T30" fmla="*/ 60 w 61"/>
                  <a:gd name="T31" fmla="*/ 21 h 57"/>
                  <a:gd name="T32" fmla="*/ 60 w 61"/>
                  <a:gd name="T33" fmla="*/ 21 h 57"/>
                  <a:gd name="T34" fmla="*/ 61 w 61"/>
                  <a:gd name="T35" fmla="*/ 13 h 57"/>
                  <a:gd name="T36" fmla="*/ 60 w 61"/>
                  <a:gd name="T37" fmla="*/ 3 h 57"/>
                  <a:gd name="T38" fmla="*/ 58 w 61"/>
                  <a:gd name="T39" fmla="*/ 3 h 57"/>
                  <a:gd name="T40" fmla="*/ 58 w 61"/>
                  <a:gd name="T41" fmla="*/ 3 h 57"/>
                  <a:gd name="T42" fmla="*/ 51 w 61"/>
                  <a:gd name="T43" fmla="*/ 0 h 57"/>
                  <a:gd name="T44" fmla="*/ 47 w 61"/>
                  <a:gd name="T45" fmla="*/ 0 h 57"/>
                  <a:gd name="T46" fmla="*/ 43 w 61"/>
                  <a:gd name="T47" fmla="*/ 1 h 57"/>
                  <a:gd name="T48" fmla="*/ 5 w 61"/>
                  <a:gd name="T49" fmla="*/ 26 h 57"/>
                  <a:gd name="T50" fmla="*/ 5 w 61"/>
                  <a:gd name="T51"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7">
                    <a:moveTo>
                      <a:pt x="5" y="26"/>
                    </a:moveTo>
                    <a:lnTo>
                      <a:pt x="2" y="29"/>
                    </a:lnTo>
                    <a:lnTo>
                      <a:pt x="0" y="33"/>
                    </a:lnTo>
                    <a:lnTo>
                      <a:pt x="2" y="36"/>
                    </a:lnTo>
                    <a:lnTo>
                      <a:pt x="3" y="39"/>
                    </a:lnTo>
                    <a:lnTo>
                      <a:pt x="12" y="47"/>
                    </a:lnTo>
                    <a:lnTo>
                      <a:pt x="15" y="52"/>
                    </a:lnTo>
                    <a:lnTo>
                      <a:pt x="17" y="54"/>
                    </a:lnTo>
                    <a:lnTo>
                      <a:pt x="17" y="54"/>
                    </a:lnTo>
                    <a:lnTo>
                      <a:pt x="23" y="57"/>
                    </a:lnTo>
                    <a:lnTo>
                      <a:pt x="28" y="54"/>
                    </a:lnTo>
                    <a:lnTo>
                      <a:pt x="40" y="42"/>
                    </a:lnTo>
                    <a:lnTo>
                      <a:pt x="47" y="34"/>
                    </a:lnTo>
                    <a:lnTo>
                      <a:pt x="53" y="29"/>
                    </a:lnTo>
                    <a:lnTo>
                      <a:pt x="56" y="24"/>
                    </a:lnTo>
                    <a:lnTo>
                      <a:pt x="60" y="21"/>
                    </a:lnTo>
                    <a:lnTo>
                      <a:pt x="60" y="21"/>
                    </a:lnTo>
                    <a:lnTo>
                      <a:pt x="61" y="13"/>
                    </a:lnTo>
                    <a:lnTo>
                      <a:pt x="60" y="3"/>
                    </a:lnTo>
                    <a:lnTo>
                      <a:pt x="58" y="3"/>
                    </a:lnTo>
                    <a:lnTo>
                      <a:pt x="58" y="3"/>
                    </a:lnTo>
                    <a:lnTo>
                      <a:pt x="51" y="0"/>
                    </a:lnTo>
                    <a:lnTo>
                      <a:pt x="47" y="0"/>
                    </a:lnTo>
                    <a:lnTo>
                      <a:pt x="43" y="1"/>
                    </a:lnTo>
                    <a:lnTo>
                      <a:pt x="5" y="26"/>
                    </a:lnTo>
                    <a:lnTo>
                      <a:pt x="5" y="26"/>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0" name="Freeform 211"/>
              <p:cNvSpPr>
                <a:spLocks/>
              </p:cNvSpPr>
              <p:nvPr/>
            </p:nvSpPr>
            <p:spPr bwMode="auto">
              <a:xfrm>
                <a:off x="10064750" y="914400"/>
                <a:ext cx="49213" cy="46038"/>
              </a:xfrm>
              <a:custGeom>
                <a:avLst/>
                <a:gdLst>
                  <a:gd name="T0" fmla="*/ 58 w 61"/>
                  <a:gd name="T1" fmla="*/ 31 h 57"/>
                  <a:gd name="T2" fmla="*/ 61 w 61"/>
                  <a:gd name="T3" fmla="*/ 24 h 57"/>
                  <a:gd name="T4" fmla="*/ 61 w 61"/>
                  <a:gd name="T5" fmla="*/ 21 h 57"/>
                  <a:gd name="T6" fmla="*/ 59 w 61"/>
                  <a:gd name="T7" fmla="*/ 18 h 57"/>
                  <a:gd name="T8" fmla="*/ 53 w 61"/>
                  <a:gd name="T9" fmla="*/ 10 h 57"/>
                  <a:gd name="T10" fmla="*/ 48 w 61"/>
                  <a:gd name="T11" fmla="*/ 5 h 57"/>
                  <a:gd name="T12" fmla="*/ 48 w 61"/>
                  <a:gd name="T13" fmla="*/ 3 h 57"/>
                  <a:gd name="T14" fmla="*/ 46 w 61"/>
                  <a:gd name="T15" fmla="*/ 3 h 57"/>
                  <a:gd name="T16" fmla="*/ 40 w 61"/>
                  <a:gd name="T17" fmla="*/ 0 h 57"/>
                  <a:gd name="T18" fmla="*/ 33 w 61"/>
                  <a:gd name="T19" fmla="*/ 3 h 57"/>
                  <a:gd name="T20" fmla="*/ 23 w 61"/>
                  <a:gd name="T21" fmla="*/ 15 h 57"/>
                  <a:gd name="T22" fmla="*/ 16 w 61"/>
                  <a:gd name="T23" fmla="*/ 23 h 57"/>
                  <a:gd name="T24" fmla="*/ 10 w 61"/>
                  <a:gd name="T25" fmla="*/ 29 h 57"/>
                  <a:gd name="T26" fmla="*/ 7 w 61"/>
                  <a:gd name="T27" fmla="*/ 33 h 57"/>
                  <a:gd name="T28" fmla="*/ 3 w 61"/>
                  <a:gd name="T29" fmla="*/ 36 h 57"/>
                  <a:gd name="T30" fmla="*/ 3 w 61"/>
                  <a:gd name="T31" fmla="*/ 38 h 57"/>
                  <a:gd name="T32" fmla="*/ 0 w 61"/>
                  <a:gd name="T33" fmla="*/ 46 h 57"/>
                  <a:gd name="T34" fmla="*/ 3 w 61"/>
                  <a:gd name="T35" fmla="*/ 54 h 57"/>
                  <a:gd name="T36" fmla="*/ 5 w 61"/>
                  <a:gd name="T37" fmla="*/ 54 h 57"/>
                  <a:gd name="T38" fmla="*/ 5 w 61"/>
                  <a:gd name="T39" fmla="*/ 54 h 57"/>
                  <a:gd name="T40" fmla="*/ 8 w 61"/>
                  <a:gd name="T41" fmla="*/ 56 h 57"/>
                  <a:gd name="T42" fmla="*/ 11 w 61"/>
                  <a:gd name="T43" fmla="*/ 57 h 57"/>
                  <a:gd name="T44" fmla="*/ 16 w 61"/>
                  <a:gd name="T45" fmla="*/ 57 h 57"/>
                  <a:gd name="T46" fmla="*/ 20 w 61"/>
                  <a:gd name="T47" fmla="*/ 56 h 57"/>
                  <a:gd name="T48" fmla="*/ 58 w 61"/>
                  <a:gd name="T49" fmla="*/ 31 h 57"/>
                  <a:gd name="T50" fmla="*/ 58 w 61"/>
                  <a:gd name="T51"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7">
                    <a:moveTo>
                      <a:pt x="58" y="31"/>
                    </a:moveTo>
                    <a:lnTo>
                      <a:pt x="61" y="24"/>
                    </a:lnTo>
                    <a:lnTo>
                      <a:pt x="61" y="21"/>
                    </a:lnTo>
                    <a:lnTo>
                      <a:pt x="59" y="18"/>
                    </a:lnTo>
                    <a:lnTo>
                      <a:pt x="53" y="10"/>
                    </a:lnTo>
                    <a:lnTo>
                      <a:pt x="48" y="5"/>
                    </a:lnTo>
                    <a:lnTo>
                      <a:pt x="48" y="3"/>
                    </a:lnTo>
                    <a:lnTo>
                      <a:pt x="46" y="3"/>
                    </a:lnTo>
                    <a:lnTo>
                      <a:pt x="40" y="0"/>
                    </a:lnTo>
                    <a:lnTo>
                      <a:pt x="33" y="3"/>
                    </a:lnTo>
                    <a:lnTo>
                      <a:pt x="23" y="15"/>
                    </a:lnTo>
                    <a:lnTo>
                      <a:pt x="16" y="23"/>
                    </a:lnTo>
                    <a:lnTo>
                      <a:pt x="10" y="29"/>
                    </a:lnTo>
                    <a:lnTo>
                      <a:pt x="7" y="33"/>
                    </a:lnTo>
                    <a:lnTo>
                      <a:pt x="3" y="36"/>
                    </a:lnTo>
                    <a:lnTo>
                      <a:pt x="3" y="38"/>
                    </a:lnTo>
                    <a:lnTo>
                      <a:pt x="0" y="46"/>
                    </a:lnTo>
                    <a:lnTo>
                      <a:pt x="3" y="54"/>
                    </a:lnTo>
                    <a:lnTo>
                      <a:pt x="5" y="54"/>
                    </a:lnTo>
                    <a:lnTo>
                      <a:pt x="5" y="54"/>
                    </a:lnTo>
                    <a:lnTo>
                      <a:pt x="8" y="56"/>
                    </a:lnTo>
                    <a:lnTo>
                      <a:pt x="11" y="57"/>
                    </a:lnTo>
                    <a:lnTo>
                      <a:pt x="16" y="57"/>
                    </a:lnTo>
                    <a:lnTo>
                      <a:pt x="20" y="56"/>
                    </a:lnTo>
                    <a:lnTo>
                      <a:pt x="58" y="31"/>
                    </a:lnTo>
                    <a:lnTo>
                      <a:pt x="58" y="3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1" name="Freeform 212"/>
              <p:cNvSpPr>
                <a:spLocks/>
              </p:cNvSpPr>
              <p:nvPr/>
            </p:nvSpPr>
            <p:spPr bwMode="auto">
              <a:xfrm>
                <a:off x="10179050" y="920750"/>
                <a:ext cx="46038" cy="49213"/>
              </a:xfrm>
              <a:custGeom>
                <a:avLst/>
                <a:gdLst>
                  <a:gd name="T0" fmla="*/ 33 w 60"/>
                  <a:gd name="T1" fmla="*/ 3 h 61"/>
                  <a:gd name="T2" fmla="*/ 27 w 60"/>
                  <a:gd name="T3" fmla="*/ 0 h 61"/>
                  <a:gd name="T4" fmla="*/ 22 w 60"/>
                  <a:gd name="T5" fmla="*/ 0 h 61"/>
                  <a:gd name="T6" fmla="*/ 18 w 60"/>
                  <a:gd name="T7" fmla="*/ 2 h 61"/>
                  <a:gd name="T8" fmla="*/ 10 w 60"/>
                  <a:gd name="T9" fmla="*/ 10 h 61"/>
                  <a:gd name="T10" fmla="*/ 5 w 60"/>
                  <a:gd name="T11" fmla="*/ 15 h 61"/>
                  <a:gd name="T12" fmla="*/ 4 w 60"/>
                  <a:gd name="T13" fmla="*/ 16 h 61"/>
                  <a:gd name="T14" fmla="*/ 4 w 60"/>
                  <a:gd name="T15" fmla="*/ 16 h 61"/>
                  <a:gd name="T16" fmla="*/ 0 w 60"/>
                  <a:gd name="T17" fmla="*/ 21 h 61"/>
                  <a:gd name="T18" fmla="*/ 4 w 60"/>
                  <a:gd name="T19" fmla="*/ 28 h 61"/>
                  <a:gd name="T20" fmla="*/ 15 w 60"/>
                  <a:gd name="T21" fmla="*/ 38 h 61"/>
                  <a:gd name="T22" fmla="*/ 25 w 60"/>
                  <a:gd name="T23" fmla="*/ 46 h 61"/>
                  <a:gd name="T24" fmla="*/ 30 w 60"/>
                  <a:gd name="T25" fmla="*/ 51 h 61"/>
                  <a:gd name="T26" fmla="*/ 35 w 60"/>
                  <a:gd name="T27" fmla="*/ 54 h 61"/>
                  <a:gd name="T28" fmla="*/ 38 w 60"/>
                  <a:gd name="T29" fmla="*/ 56 h 61"/>
                  <a:gd name="T30" fmla="*/ 38 w 60"/>
                  <a:gd name="T31" fmla="*/ 58 h 61"/>
                  <a:gd name="T32" fmla="*/ 40 w 60"/>
                  <a:gd name="T33" fmla="*/ 58 h 61"/>
                  <a:gd name="T34" fmla="*/ 47 w 60"/>
                  <a:gd name="T35" fmla="*/ 61 h 61"/>
                  <a:gd name="T36" fmla="*/ 55 w 60"/>
                  <a:gd name="T37" fmla="*/ 58 h 61"/>
                  <a:gd name="T38" fmla="*/ 57 w 60"/>
                  <a:gd name="T39" fmla="*/ 58 h 61"/>
                  <a:gd name="T40" fmla="*/ 57 w 60"/>
                  <a:gd name="T41" fmla="*/ 58 h 61"/>
                  <a:gd name="T42" fmla="*/ 60 w 60"/>
                  <a:gd name="T43" fmla="*/ 49 h 61"/>
                  <a:gd name="T44" fmla="*/ 58 w 60"/>
                  <a:gd name="T45" fmla="*/ 41 h 61"/>
                  <a:gd name="T46" fmla="*/ 33 w 60"/>
                  <a:gd name="T47" fmla="*/ 3 h 61"/>
                  <a:gd name="T48" fmla="*/ 33 w 60"/>
                  <a:gd name="T49"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61">
                    <a:moveTo>
                      <a:pt x="33" y="3"/>
                    </a:moveTo>
                    <a:lnTo>
                      <a:pt x="27" y="0"/>
                    </a:lnTo>
                    <a:lnTo>
                      <a:pt x="22" y="0"/>
                    </a:lnTo>
                    <a:lnTo>
                      <a:pt x="18" y="2"/>
                    </a:lnTo>
                    <a:lnTo>
                      <a:pt x="10" y="10"/>
                    </a:lnTo>
                    <a:lnTo>
                      <a:pt x="5" y="15"/>
                    </a:lnTo>
                    <a:lnTo>
                      <a:pt x="4" y="16"/>
                    </a:lnTo>
                    <a:lnTo>
                      <a:pt x="4" y="16"/>
                    </a:lnTo>
                    <a:lnTo>
                      <a:pt x="0" y="21"/>
                    </a:lnTo>
                    <a:lnTo>
                      <a:pt x="4" y="28"/>
                    </a:lnTo>
                    <a:lnTo>
                      <a:pt x="15" y="38"/>
                    </a:lnTo>
                    <a:lnTo>
                      <a:pt x="25" y="46"/>
                    </a:lnTo>
                    <a:lnTo>
                      <a:pt x="30" y="51"/>
                    </a:lnTo>
                    <a:lnTo>
                      <a:pt x="35" y="54"/>
                    </a:lnTo>
                    <a:lnTo>
                      <a:pt x="38" y="56"/>
                    </a:lnTo>
                    <a:lnTo>
                      <a:pt x="38" y="58"/>
                    </a:lnTo>
                    <a:lnTo>
                      <a:pt x="40" y="58"/>
                    </a:lnTo>
                    <a:lnTo>
                      <a:pt x="47" y="61"/>
                    </a:lnTo>
                    <a:lnTo>
                      <a:pt x="55" y="58"/>
                    </a:lnTo>
                    <a:lnTo>
                      <a:pt x="57" y="58"/>
                    </a:lnTo>
                    <a:lnTo>
                      <a:pt x="57" y="58"/>
                    </a:lnTo>
                    <a:lnTo>
                      <a:pt x="60" y="49"/>
                    </a:lnTo>
                    <a:lnTo>
                      <a:pt x="58" y="41"/>
                    </a:lnTo>
                    <a:lnTo>
                      <a:pt x="33" y="3"/>
                    </a:lnTo>
                    <a:lnTo>
                      <a:pt x="33" y="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2" name="Freeform 213"/>
              <p:cNvSpPr>
                <a:spLocks/>
              </p:cNvSpPr>
              <p:nvPr/>
            </p:nvSpPr>
            <p:spPr bwMode="auto">
              <a:xfrm>
                <a:off x="10075863" y="801688"/>
                <a:ext cx="47625" cy="49213"/>
              </a:xfrm>
              <a:custGeom>
                <a:avLst/>
                <a:gdLst>
                  <a:gd name="T0" fmla="*/ 27 w 60"/>
                  <a:gd name="T1" fmla="*/ 60 h 63"/>
                  <a:gd name="T2" fmla="*/ 33 w 60"/>
                  <a:gd name="T3" fmla="*/ 63 h 63"/>
                  <a:gd name="T4" fmla="*/ 40 w 60"/>
                  <a:gd name="T5" fmla="*/ 61 h 63"/>
                  <a:gd name="T6" fmla="*/ 50 w 60"/>
                  <a:gd name="T7" fmla="*/ 53 h 63"/>
                  <a:gd name="T8" fmla="*/ 55 w 60"/>
                  <a:gd name="T9" fmla="*/ 48 h 63"/>
                  <a:gd name="T10" fmla="*/ 56 w 60"/>
                  <a:gd name="T11" fmla="*/ 47 h 63"/>
                  <a:gd name="T12" fmla="*/ 56 w 60"/>
                  <a:gd name="T13" fmla="*/ 47 h 63"/>
                  <a:gd name="T14" fmla="*/ 60 w 60"/>
                  <a:gd name="T15" fmla="*/ 40 h 63"/>
                  <a:gd name="T16" fmla="*/ 56 w 60"/>
                  <a:gd name="T17" fmla="*/ 33 h 63"/>
                  <a:gd name="T18" fmla="*/ 45 w 60"/>
                  <a:gd name="T19" fmla="*/ 23 h 63"/>
                  <a:gd name="T20" fmla="*/ 35 w 60"/>
                  <a:gd name="T21" fmla="*/ 17 h 63"/>
                  <a:gd name="T22" fmla="*/ 30 w 60"/>
                  <a:gd name="T23" fmla="*/ 12 h 63"/>
                  <a:gd name="T24" fmla="*/ 25 w 60"/>
                  <a:gd name="T25" fmla="*/ 7 h 63"/>
                  <a:gd name="T26" fmla="*/ 22 w 60"/>
                  <a:gd name="T27" fmla="*/ 5 h 63"/>
                  <a:gd name="T28" fmla="*/ 22 w 60"/>
                  <a:gd name="T29" fmla="*/ 4 h 63"/>
                  <a:gd name="T30" fmla="*/ 20 w 60"/>
                  <a:gd name="T31" fmla="*/ 4 h 63"/>
                  <a:gd name="T32" fmla="*/ 13 w 60"/>
                  <a:gd name="T33" fmla="*/ 0 h 63"/>
                  <a:gd name="T34" fmla="*/ 5 w 60"/>
                  <a:gd name="T35" fmla="*/ 4 h 63"/>
                  <a:gd name="T36" fmla="*/ 3 w 60"/>
                  <a:gd name="T37" fmla="*/ 4 h 63"/>
                  <a:gd name="T38" fmla="*/ 3 w 60"/>
                  <a:gd name="T39" fmla="*/ 4 h 63"/>
                  <a:gd name="T40" fmla="*/ 0 w 60"/>
                  <a:gd name="T41" fmla="*/ 12 h 63"/>
                  <a:gd name="T42" fmla="*/ 2 w 60"/>
                  <a:gd name="T43" fmla="*/ 18 h 63"/>
                  <a:gd name="T44" fmla="*/ 27 w 60"/>
                  <a:gd name="T45" fmla="*/ 60 h 63"/>
                  <a:gd name="T46" fmla="*/ 27 w 60"/>
                  <a:gd name="T4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63">
                    <a:moveTo>
                      <a:pt x="27" y="60"/>
                    </a:moveTo>
                    <a:lnTo>
                      <a:pt x="33" y="63"/>
                    </a:lnTo>
                    <a:lnTo>
                      <a:pt x="40" y="61"/>
                    </a:lnTo>
                    <a:lnTo>
                      <a:pt x="50" y="53"/>
                    </a:lnTo>
                    <a:lnTo>
                      <a:pt x="55" y="48"/>
                    </a:lnTo>
                    <a:lnTo>
                      <a:pt x="56" y="47"/>
                    </a:lnTo>
                    <a:lnTo>
                      <a:pt x="56" y="47"/>
                    </a:lnTo>
                    <a:lnTo>
                      <a:pt x="60" y="40"/>
                    </a:lnTo>
                    <a:lnTo>
                      <a:pt x="56" y="33"/>
                    </a:lnTo>
                    <a:lnTo>
                      <a:pt x="45" y="23"/>
                    </a:lnTo>
                    <a:lnTo>
                      <a:pt x="35" y="17"/>
                    </a:lnTo>
                    <a:lnTo>
                      <a:pt x="30" y="12"/>
                    </a:lnTo>
                    <a:lnTo>
                      <a:pt x="25" y="7"/>
                    </a:lnTo>
                    <a:lnTo>
                      <a:pt x="22" y="5"/>
                    </a:lnTo>
                    <a:lnTo>
                      <a:pt x="22" y="4"/>
                    </a:lnTo>
                    <a:lnTo>
                      <a:pt x="20" y="4"/>
                    </a:lnTo>
                    <a:lnTo>
                      <a:pt x="13" y="0"/>
                    </a:lnTo>
                    <a:lnTo>
                      <a:pt x="5" y="4"/>
                    </a:lnTo>
                    <a:lnTo>
                      <a:pt x="3" y="4"/>
                    </a:lnTo>
                    <a:lnTo>
                      <a:pt x="3" y="4"/>
                    </a:lnTo>
                    <a:lnTo>
                      <a:pt x="0" y="12"/>
                    </a:lnTo>
                    <a:lnTo>
                      <a:pt x="2" y="18"/>
                    </a:lnTo>
                    <a:lnTo>
                      <a:pt x="27" y="60"/>
                    </a:lnTo>
                    <a:lnTo>
                      <a:pt x="27" y="6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3" name="Freeform 214"/>
              <p:cNvSpPr>
                <a:spLocks/>
              </p:cNvSpPr>
              <p:nvPr/>
            </p:nvSpPr>
            <p:spPr bwMode="auto">
              <a:xfrm>
                <a:off x="10207625" y="876300"/>
                <a:ext cx="52388" cy="30163"/>
              </a:xfrm>
              <a:custGeom>
                <a:avLst/>
                <a:gdLst>
                  <a:gd name="T0" fmla="*/ 11 w 66"/>
                  <a:gd name="T1" fmla="*/ 0 h 38"/>
                  <a:gd name="T2" fmla="*/ 5 w 66"/>
                  <a:gd name="T3" fmla="*/ 2 h 38"/>
                  <a:gd name="T4" fmla="*/ 1 w 66"/>
                  <a:gd name="T5" fmla="*/ 9 h 38"/>
                  <a:gd name="T6" fmla="*/ 0 w 66"/>
                  <a:gd name="T7" fmla="*/ 15 h 38"/>
                  <a:gd name="T8" fmla="*/ 0 w 66"/>
                  <a:gd name="T9" fmla="*/ 20 h 38"/>
                  <a:gd name="T10" fmla="*/ 0 w 66"/>
                  <a:gd name="T11" fmla="*/ 27 h 38"/>
                  <a:gd name="T12" fmla="*/ 0 w 66"/>
                  <a:gd name="T13" fmla="*/ 28 h 38"/>
                  <a:gd name="T14" fmla="*/ 0 w 66"/>
                  <a:gd name="T15" fmla="*/ 28 h 38"/>
                  <a:gd name="T16" fmla="*/ 1 w 66"/>
                  <a:gd name="T17" fmla="*/ 37 h 38"/>
                  <a:gd name="T18" fmla="*/ 5 w 66"/>
                  <a:gd name="T19" fmla="*/ 38 h 38"/>
                  <a:gd name="T20" fmla="*/ 8 w 66"/>
                  <a:gd name="T21" fmla="*/ 37 h 38"/>
                  <a:gd name="T22" fmla="*/ 23 w 66"/>
                  <a:gd name="T23" fmla="*/ 37 h 38"/>
                  <a:gd name="T24" fmla="*/ 34 w 66"/>
                  <a:gd name="T25" fmla="*/ 37 h 38"/>
                  <a:gd name="T26" fmla="*/ 43 w 66"/>
                  <a:gd name="T27" fmla="*/ 35 h 38"/>
                  <a:gd name="T28" fmla="*/ 48 w 66"/>
                  <a:gd name="T29" fmla="*/ 35 h 38"/>
                  <a:gd name="T30" fmla="*/ 51 w 66"/>
                  <a:gd name="T31" fmla="*/ 35 h 38"/>
                  <a:gd name="T32" fmla="*/ 53 w 66"/>
                  <a:gd name="T33" fmla="*/ 35 h 38"/>
                  <a:gd name="T34" fmla="*/ 54 w 66"/>
                  <a:gd name="T35" fmla="*/ 35 h 38"/>
                  <a:gd name="T36" fmla="*/ 58 w 66"/>
                  <a:gd name="T37" fmla="*/ 33 h 38"/>
                  <a:gd name="T38" fmla="*/ 63 w 66"/>
                  <a:gd name="T39" fmla="*/ 32 h 38"/>
                  <a:gd name="T40" fmla="*/ 64 w 66"/>
                  <a:gd name="T41" fmla="*/ 25 h 38"/>
                  <a:gd name="T42" fmla="*/ 64 w 66"/>
                  <a:gd name="T43" fmla="*/ 23 h 38"/>
                  <a:gd name="T44" fmla="*/ 64 w 66"/>
                  <a:gd name="T45" fmla="*/ 22 h 38"/>
                  <a:gd name="T46" fmla="*/ 66 w 66"/>
                  <a:gd name="T47" fmla="*/ 18 h 38"/>
                  <a:gd name="T48" fmla="*/ 64 w 66"/>
                  <a:gd name="T49" fmla="*/ 13 h 38"/>
                  <a:gd name="T50" fmla="*/ 61 w 66"/>
                  <a:gd name="T51" fmla="*/ 12 h 38"/>
                  <a:gd name="T52" fmla="*/ 56 w 66"/>
                  <a:gd name="T53" fmla="*/ 10 h 38"/>
                  <a:gd name="T54" fmla="*/ 11 w 66"/>
                  <a:gd name="T55" fmla="*/ 0 h 38"/>
                  <a:gd name="T56" fmla="*/ 11 w 66"/>
                  <a:gd name="T5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38">
                    <a:moveTo>
                      <a:pt x="11" y="0"/>
                    </a:moveTo>
                    <a:lnTo>
                      <a:pt x="5" y="2"/>
                    </a:lnTo>
                    <a:lnTo>
                      <a:pt x="1" y="9"/>
                    </a:lnTo>
                    <a:lnTo>
                      <a:pt x="0" y="15"/>
                    </a:lnTo>
                    <a:lnTo>
                      <a:pt x="0" y="20"/>
                    </a:lnTo>
                    <a:lnTo>
                      <a:pt x="0" y="27"/>
                    </a:lnTo>
                    <a:lnTo>
                      <a:pt x="0" y="28"/>
                    </a:lnTo>
                    <a:lnTo>
                      <a:pt x="0" y="28"/>
                    </a:lnTo>
                    <a:lnTo>
                      <a:pt x="1" y="37"/>
                    </a:lnTo>
                    <a:lnTo>
                      <a:pt x="5" y="38"/>
                    </a:lnTo>
                    <a:lnTo>
                      <a:pt x="8" y="37"/>
                    </a:lnTo>
                    <a:lnTo>
                      <a:pt x="23" y="37"/>
                    </a:lnTo>
                    <a:lnTo>
                      <a:pt x="34" y="37"/>
                    </a:lnTo>
                    <a:lnTo>
                      <a:pt x="43" y="35"/>
                    </a:lnTo>
                    <a:lnTo>
                      <a:pt x="48" y="35"/>
                    </a:lnTo>
                    <a:lnTo>
                      <a:pt x="51" y="35"/>
                    </a:lnTo>
                    <a:lnTo>
                      <a:pt x="53" y="35"/>
                    </a:lnTo>
                    <a:lnTo>
                      <a:pt x="54" y="35"/>
                    </a:lnTo>
                    <a:lnTo>
                      <a:pt x="58" y="33"/>
                    </a:lnTo>
                    <a:lnTo>
                      <a:pt x="63" y="32"/>
                    </a:lnTo>
                    <a:lnTo>
                      <a:pt x="64" y="25"/>
                    </a:lnTo>
                    <a:lnTo>
                      <a:pt x="64" y="23"/>
                    </a:lnTo>
                    <a:lnTo>
                      <a:pt x="64" y="22"/>
                    </a:lnTo>
                    <a:lnTo>
                      <a:pt x="66" y="18"/>
                    </a:lnTo>
                    <a:lnTo>
                      <a:pt x="64" y="13"/>
                    </a:lnTo>
                    <a:lnTo>
                      <a:pt x="61" y="12"/>
                    </a:lnTo>
                    <a:lnTo>
                      <a:pt x="56" y="10"/>
                    </a:lnTo>
                    <a:lnTo>
                      <a:pt x="11" y="0"/>
                    </a:lnTo>
                    <a:lnTo>
                      <a:pt x="11"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4" name="Freeform 215"/>
              <p:cNvSpPr>
                <a:spLocks/>
              </p:cNvSpPr>
              <p:nvPr/>
            </p:nvSpPr>
            <p:spPr bwMode="auto">
              <a:xfrm>
                <a:off x="10042525" y="866775"/>
                <a:ext cx="52388" cy="30163"/>
              </a:xfrm>
              <a:custGeom>
                <a:avLst/>
                <a:gdLst>
                  <a:gd name="T0" fmla="*/ 55 w 68"/>
                  <a:gd name="T1" fmla="*/ 36 h 38"/>
                  <a:gd name="T2" fmla="*/ 58 w 68"/>
                  <a:gd name="T3" fmla="*/ 38 h 38"/>
                  <a:gd name="T4" fmla="*/ 63 w 68"/>
                  <a:gd name="T5" fmla="*/ 36 h 38"/>
                  <a:gd name="T6" fmla="*/ 65 w 68"/>
                  <a:gd name="T7" fmla="*/ 28 h 38"/>
                  <a:gd name="T8" fmla="*/ 66 w 68"/>
                  <a:gd name="T9" fmla="*/ 21 h 38"/>
                  <a:gd name="T10" fmla="*/ 66 w 68"/>
                  <a:gd name="T11" fmla="*/ 18 h 38"/>
                  <a:gd name="T12" fmla="*/ 66 w 68"/>
                  <a:gd name="T13" fmla="*/ 11 h 38"/>
                  <a:gd name="T14" fmla="*/ 68 w 68"/>
                  <a:gd name="T15" fmla="*/ 10 h 38"/>
                  <a:gd name="T16" fmla="*/ 68 w 68"/>
                  <a:gd name="T17" fmla="*/ 10 h 38"/>
                  <a:gd name="T18" fmla="*/ 65 w 68"/>
                  <a:gd name="T19" fmla="*/ 1 h 38"/>
                  <a:gd name="T20" fmla="*/ 56 w 68"/>
                  <a:gd name="T21" fmla="*/ 0 h 38"/>
                  <a:gd name="T22" fmla="*/ 41 w 68"/>
                  <a:gd name="T23" fmla="*/ 0 h 38"/>
                  <a:gd name="T24" fmla="*/ 32 w 68"/>
                  <a:gd name="T25" fmla="*/ 1 h 38"/>
                  <a:gd name="T26" fmla="*/ 23 w 68"/>
                  <a:gd name="T27" fmla="*/ 1 h 38"/>
                  <a:gd name="T28" fmla="*/ 18 w 68"/>
                  <a:gd name="T29" fmla="*/ 3 h 38"/>
                  <a:gd name="T30" fmla="*/ 15 w 68"/>
                  <a:gd name="T31" fmla="*/ 3 h 38"/>
                  <a:gd name="T32" fmla="*/ 13 w 68"/>
                  <a:gd name="T33" fmla="*/ 3 h 38"/>
                  <a:gd name="T34" fmla="*/ 12 w 68"/>
                  <a:gd name="T35" fmla="*/ 3 h 38"/>
                  <a:gd name="T36" fmla="*/ 8 w 68"/>
                  <a:gd name="T37" fmla="*/ 5 h 38"/>
                  <a:gd name="T38" fmla="*/ 3 w 68"/>
                  <a:gd name="T39" fmla="*/ 6 h 38"/>
                  <a:gd name="T40" fmla="*/ 0 w 68"/>
                  <a:gd name="T41" fmla="*/ 13 h 38"/>
                  <a:gd name="T42" fmla="*/ 0 w 68"/>
                  <a:gd name="T43" fmla="*/ 16 h 38"/>
                  <a:gd name="T44" fmla="*/ 0 w 68"/>
                  <a:gd name="T45" fmla="*/ 16 h 38"/>
                  <a:gd name="T46" fmla="*/ 2 w 68"/>
                  <a:gd name="T47" fmla="*/ 23 h 38"/>
                  <a:gd name="T48" fmla="*/ 10 w 68"/>
                  <a:gd name="T49" fmla="*/ 28 h 38"/>
                  <a:gd name="T50" fmla="*/ 55 w 68"/>
                  <a:gd name="T51" fmla="*/ 36 h 38"/>
                  <a:gd name="T52" fmla="*/ 55 w 68"/>
                  <a:gd name="T53"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38">
                    <a:moveTo>
                      <a:pt x="55" y="36"/>
                    </a:moveTo>
                    <a:lnTo>
                      <a:pt x="58" y="38"/>
                    </a:lnTo>
                    <a:lnTo>
                      <a:pt x="63" y="36"/>
                    </a:lnTo>
                    <a:lnTo>
                      <a:pt x="65" y="28"/>
                    </a:lnTo>
                    <a:lnTo>
                      <a:pt x="66" y="21"/>
                    </a:lnTo>
                    <a:lnTo>
                      <a:pt x="66" y="18"/>
                    </a:lnTo>
                    <a:lnTo>
                      <a:pt x="66" y="11"/>
                    </a:lnTo>
                    <a:lnTo>
                      <a:pt x="68" y="10"/>
                    </a:lnTo>
                    <a:lnTo>
                      <a:pt x="68" y="10"/>
                    </a:lnTo>
                    <a:lnTo>
                      <a:pt x="65" y="1"/>
                    </a:lnTo>
                    <a:lnTo>
                      <a:pt x="56" y="0"/>
                    </a:lnTo>
                    <a:lnTo>
                      <a:pt x="41" y="0"/>
                    </a:lnTo>
                    <a:lnTo>
                      <a:pt x="32" y="1"/>
                    </a:lnTo>
                    <a:lnTo>
                      <a:pt x="23" y="1"/>
                    </a:lnTo>
                    <a:lnTo>
                      <a:pt x="18" y="3"/>
                    </a:lnTo>
                    <a:lnTo>
                      <a:pt x="15" y="3"/>
                    </a:lnTo>
                    <a:lnTo>
                      <a:pt x="13" y="3"/>
                    </a:lnTo>
                    <a:lnTo>
                      <a:pt x="12" y="3"/>
                    </a:lnTo>
                    <a:lnTo>
                      <a:pt x="8" y="5"/>
                    </a:lnTo>
                    <a:lnTo>
                      <a:pt x="3" y="6"/>
                    </a:lnTo>
                    <a:lnTo>
                      <a:pt x="0" y="13"/>
                    </a:lnTo>
                    <a:lnTo>
                      <a:pt x="0" y="16"/>
                    </a:lnTo>
                    <a:lnTo>
                      <a:pt x="0" y="16"/>
                    </a:lnTo>
                    <a:lnTo>
                      <a:pt x="2" y="23"/>
                    </a:lnTo>
                    <a:lnTo>
                      <a:pt x="10" y="28"/>
                    </a:lnTo>
                    <a:lnTo>
                      <a:pt x="55" y="36"/>
                    </a:lnTo>
                    <a:lnTo>
                      <a:pt x="55" y="36"/>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5" name="Freeform 216"/>
              <p:cNvSpPr>
                <a:spLocks/>
              </p:cNvSpPr>
              <p:nvPr/>
            </p:nvSpPr>
            <p:spPr bwMode="auto">
              <a:xfrm>
                <a:off x="10133013" y="941388"/>
                <a:ext cx="30163" cy="53975"/>
              </a:xfrm>
              <a:custGeom>
                <a:avLst/>
                <a:gdLst>
                  <a:gd name="T0" fmla="*/ 38 w 38"/>
                  <a:gd name="T1" fmla="*/ 11 h 67"/>
                  <a:gd name="T2" fmla="*/ 35 w 38"/>
                  <a:gd name="T3" fmla="*/ 5 h 67"/>
                  <a:gd name="T4" fmla="*/ 28 w 38"/>
                  <a:gd name="T5" fmla="*/ 1 h 67"/>
                  <a:gd name="T6" fmla="*/ 22 w 38"/>
                  <a:gd name="T7" fmla="*/ 0 h 67"/>
                  <a:gd name="T8" fmla="*/ 17 w 38"/>
                  <a:gd name="T9" fmla="*/ 0 h 67"/>
                  <a:gd name="T10" fmla="*/ 10 w 38"/>
                  <a:gd name="T11" fmla="*/ 0 h 67"/>
                  <a:gd name="T12" fmla="*/ 9 w 38"/>
                  <a:gd name="T13" fmla="*/ 0 h 67"/>
                  <a:gd name="T14" fmla="*/ 9 w 38"/>
                  <a:gd name="T15" fmla="*/ 0 h 67"/>
                  <a:gd name="T16" fmla="*/ 2 w 38"/>
                  <a:gd name="T17" fmla="*/ 1 h 67"/>
                  <a:gd name="T18" fmla="*/ 0 w 38"/>
                  <a:gd name="T19" fmla="*/ 10 h 67"/>
                  <a:gd name="T20" fmla="*/ 0 w 38"/>
                  <a:gd name="T21" fmla="*/ 24 h 67"/>
                  <a:gd name="T22" fmla="*/ 0 w 38"/>
                  <a:gd name="T23" fmla="*/ 36 h 67"/>
                  <a:gd name="T24" fmla="*/ 2 w 38"/>
                  <a:gd name="T25" fmla="*/ 44 h 67"/>
                  <a:gd name="T26" fmla="*/ 2 w 38"/>
                  <a:gd name="T27" fmla="*/ 51 h 67"/>
                  <a:gd name="T28" fmla="*/ 2 w 38"/>
                  <a:gd name="T29" fmla="*/ 54 h 67"/>
                  <a:gd name="T30" fmla="*/ 2 w 38"/>
                  <a:gd name="T31" fmla="*/ 56 h 67"/>
                  <a:gd name="T32" fmla="*/ 2 w 38"/>
                  <a:gd name="T33" fmla="*/ 56 h 67"/>
                  <a:gd name="T34" fmla="*/ 7 w 38"/>
                  <a:gd name="T35" fmla="*/ 62 h 67"/>
                  <a:gd name="T36" fmla="*/ 10 w 38"/>
                  <a:gd name="T37" fmla="*/ 66 h 67"/>
                  <a:gd name="T38" fmla="*/ 15 w 38"/>
                  <a:gd name="T39" fmla="*/ 67 h 67"/>
                  <a:gd name="T40" fmla="*/ 17 w 38"/>
                  <a:gd name="T41" fmla="*/ 67 h 67"/>
                  <a:gd name="T42" fmla="*/ 17 w 38"/>
                  <a:gd name="T43" fmla="*/ 67 h 67"/>
                  <a:gd name="T44" fmla="*/ 23 w 38"/>
                  <a:gd name="T45" fmla="*/ 64 h 67"/>
                  <a:gd name="T46" fmla="*/ 27 w 38"/>
                  <a:gd name="T47" fmla="*/ 61 h 67"/>
                  <a:gd name="T48" fmla="*/ 27 w 38"/>
                  <a:gd name="T49" fmla="*/ 57 h 67"/>
                  <a:gd name="T50" fmla="*/ 38 w 38"/>
                  <a:gd name="T51" fmla="*/ 11 h 67"/>
                  <a:gd name="T52" fmla="*/ 38 w 38"/>
                  <a:gd name="T53"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67">
                    <a:moveTo>
                      <a:pt x="38" y="11"/>
                    </a:moveTo>
                    <a:lnTo>
                      <a:pt x="35" y="5"/>
                    </a:lnTo>
                    <a:lnTo>
                      <a:pt x="28" y="1"/>
                    </a:lnTo>
                    <a:lnTo>
                      <a:pt x="22" y="0"/>
                    </a:lnTo>
                    <a:lnTo>
                      <a:pt x="17" y="0"/>
                    </a:lnTo>
                    <a:lnTo>
                      <a:pt x="10" y="0"/>
                    </a:lnTo>
                    <a:lnTo>
                      <a:pt x="9" y="0"/>
                    </a:lnTo>
                    <a:lnTo>
                      <a:pt x="9" y="0"/>
                    </a:lnTo>
                    <a:lnTo>
                      <a:pt x="2" y="1"/>
                    </a:lnTo>
                    <a:lnTo>
                      <a:pt x="0" y="10"/>
                    </a:lnTo>
                    <a:lnTo>
                      <a:pt x="0" y="24"/>
                    </a:lnTo>
                    <a:lnTo>
                      <a:pt x="0" y="36"/>
                    </a:lnTo>
                    <a:lnTo>
                      <a:pt x="2" y="44"/>
                    </a:lnTo>
                    <a:lnTo>
                      <a:pt x="2" y="51"/>
                    </a:lnTo>
                    <a:lnTo>
                      <a:pt x="2" y="54"/>
                    </a:lnTo>
                    <a:lnTo>
                      <a:pt x="2" y="56"/>
                    </a:lnTo>
                    <a:lnTo>
                      <a:pt x="2" y="56"/>
                    </a:lnTo>
                    <a:lnTo>
                      <a:pt x="7" y="62"/>
                    </a:lnTo>
                    <a:lnTo>
                      <a:pt x="10" y="66"/>
                    </a:lnTo>
                    <a:lnTo>
                      <a:pt x="15" y="67"/>
                    </a:lnTo>
                    <a:lnTo>
                      <a:pt x="17" y="67"/>
                    </a:lnTo>
                    <a:lnTo>
                      <a:pt x="17" y="67"/>
                    </a:lnTo>
                    <a:lnTo>
                      <a:pt x="23" y="64"/>
                    </a:lnTo>
                    <a:lnTo>
                      <a:pt x="27" y="61"/>
                    </a:lnTo>
                    <a:lnTo>
                      <a:pt x="27" y="57"/>
                    </a:lnTo>
                    <a:lnTo>
                      <a:pt x="38" y="11"/>
                    </a:lnTo>
                    <a:lnTo>
                      <a:pt x="38"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6" name="Freeform 217"/>
              <p:cNvSpPr>
                <a:spLocks/>
              </p:cNvSpPr>
              <p:nvPr/>
            </p:nvSpPr>
            <p:spPr bwMode="auto">
              <a:xfrm>
                <a:off x="10140950" y="777875"/>
                <a:ext cx="30163" cy="52388"/>
              </a:xfrm>
              <a:custGeom>
                <a:avLst/>
                <a:gdLst>
                  <a:gd name="T0" fmla="*/ 0 w 38"/>
                  <a:gd name="T1" fmla="*/ 54 h 66"/>
                  <a:gd name="T2" fmla="*/ 0 w 38"/>
                  <a:gd name="T3" fmla="*/ 57 h 66"/>
                  <a:gd name="T4" fmla="*/ 0 w 38"/>
                  <a:gd name="T5" fmla="*/ 61 h 66"/>
                  <a:gd name="T6" fmla="*/ 4 w 38"/>
                  <a:gd name="T7" fmla="*/ 64 h 66"/>
                  <a:gd name="T8" fmla="*/ 9 w 38"/>
                  <a:gd name="T9" fmla="*/ 64 h 66"/>
                  <a:gd name="T10" fmla="*/ 15 w 38"/>
                  <a:gd name="T11" fmla="*/ 64 h 66"/>
                  <a:gd name="T12" fmla="*/ 18 w 38"/>
                  <a:gd name="T13" fmla="*/ 64 h 66"/>
                  <a:gd name="T14" fmla="*/ 25 w 38"/>
                  <a:gd name="T15" fmla="*/ 64 h 66"/>
                  <a:gd name="T16" fmla="*/ 27 w 38"/>
                  <a:gd name="T17" fmla="*/ 64 h 66"/>
                  <a:gd name="T18" fmla="*/ 27 w 38"/>
                  <a:gd name="T19" fmla="*/ 64 h 66"/>
                  <a:gd name="T20" fmla="*/ 32 w 38"/>
                  <a:gd name="T21" fmla="*/ 66 h 66"/>
                  <a:gd name="T22" fmla="*/ 35 w 38"/>
                  <a:gd name="T23" fmla="*/ 64 h 66"/>
                  <a:gd name="T24" fmla="*/ 38 w 38"/>
                  <a:gd name="T25" fmla="*/ 56 h 66"/>
                  <a:gd name="T26" fmla="*/ 37 w 38"/>
                  <a:gd name="T27" fmla="*/ 41 h 66"/>
                  <a:gd name="T28" fmla="*/ 35 w 38"/>
                  <a:gd name="T29" fmla="*/ 29 h 66"/>
                  <a:gd name="T30" fmla="*/ 35 w 38"/>
                  <a:gd name="T31" fmla="*/ 21 h 66"/>
                  <a:gd name="T32" fmla="*/ 33 w 38"/>
                  <a:gd name="T33" fmla="*/ 15 h 66"/>
                  <a:gd name="T34" fmla="*/ 33 w 38"/>
                  <a:gd name="T35" fmla="*/ 11 h 66"/>
                  <a:gd name="T36" fmla="*/ 33 w 38"/>
                  <a:gd name="T37" fmla="*/ 10 h 66"/>
                  <a:gd name="T38" fmla="*/ 33 w 38"/>
                  <a:gd name="T39" fmla="*/ 10 h 66"/>
                  <a:gd name="T40" fmla="*/ 30 w 38"/>
                  <a:gd name="T41" fmla="*/ 1 h 66"/>
                  <a:gd name="T42" fmla="*/ 23 w 38"/>
                  <a:gd name="T43" fmla="*/ 0 h 66"/>
                  <a:gd name="T44" fmla="*/ 22 w 38"/>
                  <a:gd name="T45" fmla="*/ 0 h 66"/>
                  <a:gd name="T46" fmla="*/ 20 w 38"/>
                  <a:gd name="T47" fmla="*/ 0 h 66"/>
                  <a:gd name="T48" fmla="*/ 13 w 38"/>
                  <a:gd name="T49" fmla="*/ 1 h 66"/>
                  <a:gd name="T50" fmla="*/ 9 w 38"/>
                  <a:gd name="T51" fmla="*/ 8 h 66"/>
                  <a:gd name="T52" fmla="*/ 0 w 38"/>
                  <a:gd name="T53" fmla="*/ 54 h 66"/>
                  <a:gd name="T54" fmla="*/ 0 w 38"/>
                  <a:gd name="T55"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66">
                    <a:moveTo>
                      <a:pt x="0" y="54"/>
                    </a:moveTo>
                    <a:lnTo>
                      <a:pt x="0" y="57"/>
                    </a:lnTo>
                    <a:lnTo>
                      <a:pt x="0" y="61"/>
                    </a:lnTo>
                    <a:lnTo>
                      <a:pt x="4" y="64"/>
                    </a:lnTo>
                    <a:lnTo>
                      <a:pt x="9" y="64"/>
                    </a:lnTo>
                    <a:lnTo>
                      <a:pt x="15" y="64"/>
                    </a:lnTo>
                    <a:lnTo>
                      <a:pt x="18" y="64"/>
                    </a:lnTo>
                    <a:lnTo>
                      <a:pt x="25" y="64"/>
                    </a:lnTo>
                    <a:lnTo>
                      <a:pt x="27" y="64"/>
                    </a:lnTo>
                    <a:lnTo>
                      <a:pt x="27" y="64"/>
                    </a:lnTo>
                    <a:lnTo>
                      <a:pt x="32" y="66"/>
                    </a:lnTo>
                    <a:lnTo>
                      <a:pt x="35" y="64"/>
                    </a:lnTo>
                    <a:lnTo>
                      <a:pt x="38" y="56"/>
                    </a:lnTo>
                    <a:lnTo>
                      <a:pt x="37" y="41"/>
                    </a:lnTo>
                    <a:lnTo>
                      <a:pt x="35" y="29"/>
                    </a:lnTo>
                    <a:lnTo>
                      <a:pt x="35" y="21"/>
                    </a:lnTo>
                    <a:lnTo>
                      <a:pt x="33" y="15"/>
                    </a:lnTo>
                    <a:lnTo>
                      <a:pt x="33" y="11"/>
                    </a:lnTo>
                    <a:lnTo>
                      <a:pt x="33" y="10"/>
                    </a:lnTo>
                    <a:lnTo>
                      <a:pt x="33" y="10"/>
                    </a:lnTo>
                    <a:lnTo>
                      <a:pt x="30" y="1"/>
                    </a:lnTo>
                    <a:lnTo>
                      <a:pt x="23" y="0"/>
                    </a:lnTo>
                    <a:lnTo>
                      <a:pt x="22" y="0"/>
                    </a:lnTo>
                    <a:lnTo>
                      <a:pt x="20" y="0"/>
                    </a:lnTo>
                    <a:lnTo>
                      <a:pt x="13" y="1"/>
                    </a:lnTo>
                    <a:lnTo>
                      <a:pt x="9" y="8"/>
                    </a:lnTo>
                    <a:lnTo>
                      <a:pt x="0" y="54"/>
                    </a:lnTo>
                    <a:lnTo>
                      <a:pt x="0" y="54"/>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7" name="Freeform 218"/>
              <p:cNvSpPr>
                <a:spLocks/>
              </p:cNvSpPr>
              <p:nvPr/>
            </p:nvSpPr>
            <p:spPr bwMode="auto">
              <a:xfrm>
                <a:off x="10202863" y="846138"/>
                <a:ext cx="50800" cy="33338"/>
              </a:xfrm>
              <a:custGeom>
                <a:avLst/>
                <a:gdLst>
                  <a:gd name="T0" fmla="*/ 7 w 65"/>
                  <a:gd name="T1" fmla="*/ 9 h 43"/>
                  <a:gd name="T2" fmla="*/ 0 w 65"/>
                  <a:gd name="T3" fmla="*/ 14 h 43"/>
                  <a:gd name="T4" fmla="*/ 0 w 65"/>
                  <a:gd name="T5" fmla="*/ 17 h 43"/>
                  <a:gd name="T6" fmla="*/ 0 w 65"/>
                  <a:gd name="T7" fmla="*/ 20 h 43"/>
                  <a:gd name="T8" fmla="*/ 2 w 65"/>
                  <a:gd name="T9" fmla="*/ 27 h 43"/>
                  <a:gd name="T10" fmla="*/ 3 w 65"/>
                  <a:gd name="T11" fmla="*/ 32 h 43"/>
                  <a:gd name="T12" fmla="*/ 5 w 65"/>
                  <a:gd name="T13" fmla="*/ 37 h 43"/>
                  <a:gd name="T14" fmla="*/ 7 w 65"/>
                  <a:gd name="T15" fmla="*/ 40 h 43"/>
                  <a:gd name="T16" fmla="*/ 7 w 65"/>
                  <a:gd name="T17" fmla="*/ 40 h 43"/>
                  <a:gd name="T18" fmla="*/ 12 w 65"/>
                  <a:gd name="T19" fmla="*/ 43 h 43"/>
                  <a:gd name="T20" fmla="*/ 18 w 65"/>
                  <a:gd name="T21" fmla="*/ 43 h 43"/>
                  <a:gd name="T22" fmla="*/ 33 w 65"/>
                  <a:gd name="T23" fmla="*/ 38 h 43"/>
                  <a:gd name="T24" fmla="*/ 43 w 65"/>
                  <a:gd name="T25" fmla="*/ 33 h 43"/>
                  <a:gd name="T26" fmla="*/ 51 w 65"/>
                  <a:gd name="T27" fmla="*/ 30 h 43"/>
                  <a:gd name="T28" fmla="*/ 56 w 65"/>
                  <a:gd name="T29" fmla="*/ 27 h 43"/>
                  <a:gd name="T30" fmla="*/ 58 w 65"/>
                  <a:gd name="T31" fmla="*/ 25 h 43"/>
                  <a:gd name="T32" fmla="*/ 60 w 65"/>
                  <a:gd name="T33" fmla="*/ 25 h 43"/>
                  <a:gd name="T34" fmla="*/ 61 w 65"/>
                  <a:gd name="T35" fmla="*/ 25 h 43"/>
                  <a:gd name="T36" fmla="*/ 65 w 65"/>
                  <a:gd name="T37" fmla="*/ 17 h 43"/>
                  <a:gd name="T38" fmla="*/ 65 w 65"/>
                  <a:gd name="T39" fmla="*/ 10 h 43"/>
                  <a:gd name="T40" fmla="*/ 65 w 65"/>
                  <a:gd name="T41" fmla="*/ 9 h 43"/>
                  <a:gd name="T42" fmla="*/ 65 w 65"/>
                  <a:gd name="T43" fmla="*/ 9 h 43"/>
                  <a:gd name="T44" fmla="*/ 60 w 65"/>
                  <a:gd name="T45" fmla="*/ 2 h 43"/>
                  <a:gd name="T46" fmla="*/ 53 w 65"/>
                  <a:gd name="T47" fmla="*/ 0 h 43"/>
                  <a:gd name="T48" fmla="*/ 7 w 65"/>
                  <a:gd name="T49" fmla="*/ 9 h 43"/>
                  <a:gd name="T50" fmla="*/ 7 w 65"/>
                  <a:gd name="T51"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43">
                    <a:moveTo>
                      <a:pt x="7" y="9"/>
                    </a:moveTo>
                    <a:lnTo>
                      <a:pt x="0" y="14"/>
                    </a:lnTo>
                    <a:lnTo>
                      <a:pt x="0" y="17"/>
                    </a:lnTo>
                    <a:lnTo>
                      <a:pt x="0" y="20"/>
                    </a:lnTo>
                    <a:lnTo>
                      <a:pt x="2" y="27"/>
                    </a:lnTo>
                    <a:lnTo>
                      <a:pt x="3" y="32"/>
                    </a:lnTo>
                    <a:lnTo>
                      <a:pt x="5" y="37"/>
                    </a:lnTo>
                    <a:lnTo>
                      <a:pt x="7" y="40"/>
                    </a:lnTo>
                    <a:lnTo>
                      <a:pt x="7" y="40"/>
                    </a:lnTo>
                    <a:lnTo>
                      <a:pt x="12" y="43"/>
                    </a:lnTo>
                    <a:lnTo>
                      <a:pt x="18" y="43"/>
                    </a:lnTo>
                    <a:lnTo>
                      <a:pt x="33" y="38"/>
                    </a:lnTo>
                    <a:lnTo>
                      <a:pt x="43" y="33"/>
                    </a:lnTo>
                    <a:lnTo>
                      <a:pt x="51" y="30"/>
                    </a:lnTo>
                    <a:lnTo>
                      <a:pt x="56" y="27"/>
                    </a:lnTo>
                    <a:lnTo>
                      <a:pt x="58" y="25"/>
                    </a:lnTo>
                    <a:lnTo>
                      <a:pt x="60" y="25"/>
                    </a:lnTo>
                    <a:lnTo>
                      <a:pt x="61" y="25"/>
                    </a:lnTo>
                    <a:lnTo>
                      <a:pt x="65" y="17"/>
                    </a:lnTo>
                    <a:lnTo>
                      <a:pt x="65" y="10"/>
                    </a:lnTo>
                    <a:lnTo>
                      <a:pt x="65" y="9"/>
                    </a:lnTo>
                    <a:lnTo>
                      <a:pt x="65" y="9"/>
                    </a:lnTo>
                    <a:lnTo>
                      <a:pt x="60" y="2"/>
                    </a:lnTo>
                    <a:lnTo>
                      <a:pt x="53" y="0"/>
                    </a:lnTo>
                    <a:lnTo>
                      <a:pt x="7" y="9"/>
                    </a:lnTo>
                    <a:lnTo>
                      <a:pt x="7" y="9"/>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8" name="Freeform 219"/>
              <p:cNvSpPr>
                <a:spLocks/>
              </p:cNvSpPr>
              <p:nvPr/>
            </p:nvSpPr>
            <p:spPr bwMode="auto">
              <a:xfrm>
                <a:off x="10047288" y="892175"/>
                <a:ext cx="53975" cy="34925"/>
              </a:xfrm>
              <a:custGeom>
                <a:avLst/>
                <a:gdLst>
                  <a:gd name="T0" fmla="*/ 58 w 68"/>
                  <a:gd name="T1" fmla="*/ 38 h 45"/>
                  <a:gd name="T2" fmla="*/ 66 w 68"/>
                  <a:gd name="T3" fmla="*/ 33 h 45"/>
                  <a:gd name="T4" fmla="*/ 68 w 68"/>
                  <a:gd name="T5" fmla="*/ 30 h 45"/>
                  <a:gd name="T6" fmla="*/ 66 w 68"/>
                  <a:gd name="T7" fmla="*/ 25 h 45"/>
                  <a:gd name="T8" fmla="*/ 64 w 68"/>
                  <a:gd name="T9" fmla="*/ 18 h 45"/>
                  <a:gd name="T10" fmla="*/ 63 w 68"/>
                  <a:gd name="T11" fmla="*/ 13 h 45"/>
                  <a:gd name="T12" fmla="*/ 61 w 68"/>
                  <a:gd name="T13" fmla="*/ 8 h 45"/>
                  <a:gd name="T14" fmla="*/ 61 w 68"/>
                  <a:gd name="T15" fmla="*/ 7 h 45"/>
                  <a:gd name="T16" fmla="*/ 59 w 68"/>
                  <a:gd name="T17" fmla="*/ 7 h 45"/>
                  <a:gd name="T18" fmla="*/ 54 w 68"/>
                  <a:gd name="T19" fmla="*/ 0 h 45"/>
                  <a:gd name="T20" fmla="*/ 48 w 68"/>
                  <a:gd name="T21" fmla="*/ 0 h 45"/>
                  <a:gd name="T22" fmla="*/ 33 w 68"/>
                  <a:gd name="T23" fmla="*/ 7 h 45"/>
                  <a:gd name="T24" fmla="*/ 23 w 68"/>
                  <a:gd name="T25" fmla="*/ 12 h 45"/>
                  <a:gd name="T26" fmla="*/ 16 w 68"/>
                  <a:gd name="T27" fmla="*/ 15 h 45"/>
                  <a:gd name="T28" fmla="*/ 11 w 68"/>
                  <a:gd name="T29" fmla="*/ 18 h 45"/>
                  <a:gd name="T30" fmla="*/ 8 w 68"/>
                  <a:gd name="T31" fmla="*/ 20 h 45"/>
                  <a:gd name="T32" fmla="*/ 6 w 68"/>
                  <a:gd name="T33" fmla="*/ 20 h 45"/>
                  <a:gd name="T34" fmla="*/ 5 w 68"/>
                  <a:gd name="T35" fmla="*/ 20 h 45"/>
                  <a:gd name="T36" fmla="*/ 1 w 68"/>
                  <a:gd name="T37" fmla="*/ 26 h 45"/>
                  <a:gd name="T38" fmla="*/ 0 w 68"/>
                  <a:gd name="T39" fmla="*/ 35 h 45"/>
                  <a:gd name="T40" fmla="*/ 1 w 68"/>
                  <a:gd name="T41" fmla="*/ 36 h 45"/>
                  <a:gd name="T42" fmla="*/ 1 w 68"/>
                  <a:gd name="T43" fmla="*/ 38 h 45"/>
                  <a:gd name="T44" fmla="*/ 1 w 68"/>
                  <a:gd name="T45" fmla="*/ 40 h 45"/>
                  <a:gd name="T46" fmla="*/ 5 w 68"/>
                  <a:gd name="T47" fmla="*/ 43 h 45"/>
                  <a:gd name="T48" fmla="*/ 10 w 68"/>
                  <a:gd name="T49" fmla="*/ 45 h 45"/>
                  <a:gd name="T50" fmla="*/ 13 w 68"/>
                  <a:gd name="T51" fmla="*/ 43 h 45"/>
                  <a:gd name="T52" fmla="*/ 58 w 68"/>
                  <a:gd name="T53" fmla="*/ 38 h 45"/>
                  <a:gd name="T54" fmla="*/ 58 w 68"/>
                  <a:gd name="T55"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45">
                    <a:moveTo>
                      <a:pt x="58" y="38"/>
                    </a:moveTo>
                    <a:lnTo>
                      <a:pt x="66" y="33"/>
                    </a:lnTo>
                    <a:lnTo>
                      <a:pt x="68" y="30"/>
                    </a:lnTo>
                    <a:lnTo>
                      <a:pt x="66" y="25"/>
                    </a:lnTo>
                    <a:lnTo>
                      <a:pt x="64" y="18"/>
                    </a:lnTo>
                    <a:lnTo>
                      <a:pt x="63" y="13"/>
                    </a:lnTo>
                    <a:lnTo>
                      <a:pt x="61" y="8"/>
                    </a:lnTo>
                    <a:lnTo>
                      <a:pt x="61" y="7"/>
                    </a:lnTo>
                    <a:lnTo>
                      <a:pt x="59" y="7"/>
                    </a:lnTo>
                    <a:lnTo>
                      <a:pt x="54" y="0"/>
                    </a:lnTo>
                    <a:lnTo>
                      <a:pt x="48" y="0"/>
                    </a:lnTo>
                    <a:lnTo>
                      <a:pt x="33" y="7"/>
                    </a:lnTo>
                    <a:lnTo>
                      <a:pt x="23" y="12"/>
                    </a:lnTo>
                    <a:lnTo>
                      <a:pt x="16" y="15"/>
                    </a:lnTo>
                    <a:lnTo>
                      <a:pt x="11" y="18"/>
                    </a:lnTo>
                    <a:lnTo>
                      <a:pt x="8" y="20"/>
                    </a:lnTo>
                    <a:lnTo>
                      <a:pt x="6" y="20"/>
                    </a:lnTo>
                    <a:lnTo>
                      <a:pt x="5" y="20"/>
                    </a:lnTo>
                    <a:lnTo>
                      <a:pt x="1" y="26"/>
                    </a:lnTo>
                    <a:lnTo>
                      <a:pt x="0" y="35"/>
                    </a:lnTo>
                    <a:lnTo>
                      <a:pt x="1" y="36"/>
                    </a:lnTo>
                    <a:lnTo>
                      <a:pt x="1" y="38"/>
                    </a:lnTo>
                    <a:lnTo>
                      <a:pt x="1" y="40"/>
                    </a:lnTo>
                    <a:lnTo>
                      <a:pt x="5" y="43"/>
                    </a:lnTo>
                    <a:lnTo>
                      <a:pt x="10" y="45"/>
                    </a:lnTo>
                    <a:lnTo>
                      <a:pt x="13" y="43"/>
                    </a:lnTo>
                    <a:lnTo>
                      <a:pt x="58" y="38"/>
                    </a:lnTo>
                    <a:lnTo>
                      <a:pt x="58" y="38"/>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29" name="Freeform 220"/>
              <p:cNvSpPr>
                <a:spLocks/>
              </p:cNvSpPr>
              <p:nvPr/>
            </p:nvSpPr>
            <p:spPr bwMode="auto">
              <a:xfrm>
                <a:off x="10155238" y="938213"/>
                <a:ext cx="38100" cy="52388"/>
              </a:xfrm>
              <a:custGeom>
                <a:avLst/>
                <a:gdLst>
                  <a:gd name="T0" fmla="*/ 39 w 48"/>
                  <a:gd name="T1" fmla="*/ 7 h 66"/>
                  <a:gd name="T2" fmla="*/ 39 w 48"/>
                  <a:gd name="T3" fmla="*/ 2 h 66"/>
                  <a:gd name="T4" fmla="*/ 35 w 48"/>
                  <a:gd name="T5" fmla="*/ 0 h 66"/>
                  <a:gd name="T6" fmla="*/ 29 w 48"/>
                  <a:gd name="T7" fmla="*/ 0 h 66"/>
                  <a:gd name="T8" fmla="*/ 20 w 48"/>
                  <a:gd name="T9" fmla="*/ 2 h 66"/>
                  <a:gd name="T10" fmla="*/ 15 w 48"/>
                  <a:gd name="T11" fmla="*/ 4 h 66"/>
                  <a:gd name="T12" fmla="*/ 9 w 48"/>
                  <a:gd name="T13" fmla="*/ 5 h 66"/>
                  <a:gd name="T14" fmla="*/ 7 w 48"/>
                  <a:gd name="T15" fmla="*/ 7 h 66"/>
                  <a:gd name="T16" fmla="*/ 7 w 48"/>
                  <a:gd name="T17" fmla="*/ 7 h 66"/>
                  <a:gd name="T18" fmla="*/ 4 w 48"/>
                  <a:gd name="T19" fmla="*/ 7 h 66"/>
                  <a:gd name="T20" fmla="*/ 2 w 48"/>
                  <a:gd name="T21" fmla="*/ 10 h 66"/>
                  <a:gd name="T22" fmla="*/ 0 w 48"/>
                  <a:gd name="T23" fmla="*/ 14 h 66"/>
                  <a:gd name="T24" fmla="*/ 2 w 48"/>
                  <a:gd name="T25" fmla="*/ 17 h 66"/>
                  <a:gd name="T26" fmla="*/ 9 w 48"/>
                  <a:gd name="T27" fmla="*/ 30 h 66"/>
                  <a:gd name="T28" fmla="*/ 14 w 48"/>
                  <a:gd name="T29" fmla="*/ 42 h 66"/>
                  <a:gd name="T30" fmla="*/ 19 w 48"/>
                  <a:gd name="T31" fmla="*/ 48 h 66"/>
                  <a:gd name="T32" fmla="*/ 20 w 48"/>
                  <a:gd name="T33" fmla="*/ 53 h 66"/>
                  <a:gd name="T34" fmla="*/ 22 w 48"/>
                  <a:gd name="T35" fmla="*/ 56 h 66"/>
                  <a:gd name="T36" fmla="*/ 24 w 48"/>
                  <a:gd name="T37" fmla="*/ 58 h 66"/>
                  <a:gd name="T38" fmla="*/ 24 w 48"/>
                  <a:gd name="T39" fmla="*/ 58 h 66"/>
                  <a:gd name="T40" fmla="*/ 30 w 48"/>
                  <a:gd name="T41" fmla="*/ 65 h 66"/>
                  <a:gd name="T42" fmla="*/ 34 w 48"/>
                  <a:gd name="T43" fmla="*/ 66 h 66"/>
                  <a:gd name="T44" fmla="*/ 37 w 48"/>
                  <a:gd name="T45" fmla="*/ 65 h 66"/>
                  <a:gd name="T46" fmla="*/ 39 w 48"/>
                  <a:gd name="T47" fmla="*/ 65 h 66"/>
                  <a:gd name="T48" fmla="*/ 39 w 48"/>
                  <a:gd name="T49" fmla="*/ 65 h 66"/>
                  <a:gd name="T50" fmla="*/ 45 w 48"/>
                  <a:gd name="T51" fmla="*/ 60 h 66"/>
                  <a:gd name="T52" fmla="*/ 48 w 48"/>
                  <a:gd name="T53" fmla="*/ 50 h 66"/>
                  <a:gd name="T54" fmla="*/ 39 w 48"/>
                  <a:gd name="T55" fmla="*/ 7 h 66"/>
                  <a:gd name="T56" fmla="*/ 39 w 48"/>
                  <a:gd name="T57"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66">
                    <a:moveTo>
                      <a:pt x="39" y="7"/>
                    </a:moveTo>
                    <a:lnTo>
                      <a:pt x="39" y="2"/>
                    </a:lnTo>
                    <a:lnTo>
                      <a:pt x="35" y="0"/>
                    </a:lnTo>
                    <a:lnTo>
                      <a:pt x="29" y="0"/>
                    </a:lnTo>
                    <a:lnTo>
                      <a:pt x="20" y="2"/>
                    </a:lnTo>
                    <a:lnTo>
                      <a:pt x="15" y="4"/>
                    </a:lnTo>
                    <a:lnTo>
                      <a:pt x="9" y="5"/>
                    </a:lnTo>
                    <a:lnTo>
                      <a:pt x="7" y="7"/>
                    </a:lnTo>
                    <a:lnTo>
                      <a:pt x="7" y="7"/>
                    </a:lnTo>
                    <a:lnTo>
                      <a:pt x="4" y="7"/>
                    </a:lnTo>
                    <a:lnTo>
                      <a:pt x="2" y="10"/>
                    </a:lnTo>
                    <a:lnTo>
                      <a:pt x="0" y="14"/>
                    </a:lnTo>
                    <a:lnTo>
                      <a:pt x="2" y="17"/>
                    </a:lnTo>
                    <a:lnTo>
                      <a:pt x="9" y="30"/>
                    </a:lnTo>
                    <a:lnTo>
                      <a:pt x="14" y="42"/>
                    </a:lnTo>
                    <a:lnTo>
                      <a:pt x="19" y="48"/>
                    </a:lnTo>
                    <a:lnTo>
                      <a:pt x="20" y="53"/>
                    </a:lnTo>
                    <a:lnTo>
                      <a:pt x="22" y="56"/>
                    </a:lnTo>
                    <a:lnTo>
                      <a:pt x="24" y="58"/>
                    </a:lnTo>
                    <a:lnTo>
                      <a:pt x="24" y="58"/>
                    </a:lnTo>
                    <a:lnTo>
                      <a:pt x="30" y="65"/>
                    </a:lnTo>
                    <a:lnTo>
                      <a:pt x="34" y="66"/>
                    </a:lnTo>
                    <a:lnTo>
                      <a:pt x="37" y="65"/>
                    </a:lnTo>
                    <a:lnTo>
                      <a:pt x="39" y="65"/>
                    </a:lnTo>
                    <a:lnTo>
                      <a:pt x="39" y="65"/>
                    </a:lnTo>
                    <a:lnTo>
                      <a:pt x="45" y="60"/>
                    </a:lnTo>
                    <a:lnTo>
                      <a:pt x="48" y="50"/>
                    </a:lnTo>
                    <a:lnTo>
                      <a:pt x="39" y="7"/>
                    </a:lnTo>
                    <a:lnTo>
                      <a:pt x="39" y="7"/>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30" name="Freeform 221"/>
              <p:cNvSpPr>
                <a:spLocks/>
              </p:cNvSpPr>
              <p:nvPr/>
            </p:nvSpPr>
            <p:spPr bwMode="auto">
              <a:xfrm>
                <a:off x="10110788" y="782638"/>
                <a:ext cx="34925" cy="50800"/>
              </a:xfrm>
              <a:custGeom>
                <a:avLst/>
                <a:gdLst>
                  <a:gd name="T0" fmla="*/ 8 w 45"/>
                  <a:gd name="T1" fmla="*/ 58 h 65"/>
                  <a:gd name="T2" fmla="*/ 10 w 45"/>
                  <a:gd name="T3" fmla="*/ 63 h 65"/>
                  <a:gd name="T4" fmla="*/ 12 w 45"/>
                  <a:gd name="T5" fmla="*/ 65 h 65"/>
                  <a:gd name="T6" fmla="*/ 20 w 45"/>
                  <a:gd name="T7" fmla="*/ 65 h 65"/>
                  <a:gd name="T8" fmla="*/ 25 w 45"/>
                  <a:gd name="T9" fmla="*/ 63 h 65"/>
                  <a:gd name="T10" fmla="*/ 30 w 45"/>
                  <a:gd name="T11" fmla="*/ 61 h 65"/>
                  <a:gd name="T12" fmla="*/ 37 w 45"/>
                  <a:gd name="T13" fmla="*/ 60 h 65"/>
                  <a:gd name="T14" fmla="*/ 38 w 45"/>
                  <a:gd name="T15" fmla="*/ 60 h 65"/>
                  <a:gd name="T16" fmla="*/ 38 w 45"/>
                  <a:gd name="T17" fmla="*/ 58 h 65"/>
                  <a:gd name="T18" fmla="*/ 43 w 45"/>
                  <a:gd name="T19" fmla="*/ 56 h 65"/>
                  <a:gd name="T20" fmla="*/ 45 w 45"/>
                  <a:gd name="T21" fmla="*/ 55 h 65"/>
                  <a:gd name="T22" fmla="*/ 45 w 45"/>
                  <a:gd name="T23" fmla="*/ 46 h 65"/>
                  <a:gd name="T24" fmla="*/ 38 w 45"/>
                  <a:gd name="T25" fmla="*/ 33 h 65"/>
                  <a:gd name="T26" fmla="*/ 33 w 45"/>
                  <a:gd name="T27" fmla="*/ 23 h 65"/>
                  <a:gd name="T28" fmla="*/ 28 w 45"/>
                  <a:gd name="T29" fmla="*/ 17 h 65"/>
                  <a:gd name="T30" fmla="*/ 27 w 45"/>
                  <a:gd name="T31" fmla="*/ 12 h 65"/>
                  <a:gd name="T32" fmla="*/ 25 w 45"/>
                  <a:gd name="T33" fmla="*/ 9 h 65"/>
                  <a:gd name="T34" fmla="*/ 23 w 45"/>
                  <a:gd name="T35" fmla="*/ 7 h 65"/>
                  <a:gd name="T36" fmla="*/ 23 w 45"/>
                  <a:gd name="T37" fmla="*/ 7 h 65"/>
                  <a:gd name="T38" fmla="*/ 18 w 45"/>
                  <a:gd name="T39" fmla="*/ 0 h 65"/>
                  <a:gd name="T40" fmla="*/ 8 w 45"/>
                  <a:gd name="T41" fmla="*/ 0 h 65"/>
                  <a:gd name="T42" fmla="*/ 8 w 45"/>
                  <a:gd name="T43" fmla="*/ 0 h 65"/>
                  <a:gd name="T44" fmla="*/ 2 w 45"/>
                  <a:gd name="T45" fmla="*/ 5 h 65"/>
                  <a:gd name="T46" fmla="*/ 0 w 45"/>
                  <a:gd name="T47" fmla="*/ 9 h 65"/>
                  <a:gd name="T48" fmla="*/ 0 w 45"/>
                  <a:gd name="T49" fmla="*/ 12 h 65"/>
                  <a:gd name="T50" fmla="*/ 8 w 45"/>
                  <a:gd name="T51" fmla="*/ 58 h 65"/>
                  <a:gd name="T52" fmla="*/ 8 w 45"/>
                  <a:gd name="T53"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5">
                    <a:moveTo>
                      <a:pt x="8" y="58"/>
                    </a:moveTo>
                    <a:lnTo>
                      <a:pt x="10" y="63"/>
                    </a:lnTo>
                    <a:lnTo>
                      <a:pt x="12" y="65"/>
                    </a:lnTo>
                    <a:lnTo>
                      <a:pt x="20" y="65"/>
                    </a:lnTo>
                    <a:lnTo>
                      <a:pt x="25" y="63"/>
                    </a:lnTo>
                    <a:lnTo>
                      <a:pt x="30" y="61"/>
                    </a:lnTo>
                    <a:lnTo>
                      <a:pt x="37" y="60"/>
                    </a:lnTo>
                    <a:lnTo>
                      <a:pt x="38" y="60"/>
                    </a:lnTo>
                    <a:lnTo>
                      <a:pt x="38" y="58"/>
                    </a:lnTo>
                    <a:lnTo>
                      <a:pt x="43" y="56"/>
                    </a:lnTo>
                    <a:lnTo>
                      <a:pt x="45" y="55"/>
                    </a:lnTo>
                    <a:lnTo>
                      <a:pt x="45" y="46"/>
                    </a:lnTo>
                    <a:lnTo>
                      <a:pt x="38" y="33"/>
                    </a:lnTo>
                    <a:lnTo>
                      <a:pt x="33" y="23"/>
                    </a:lnTo>
                    <a:lnTo>
                      <a:pt x="28" y="17"/>
                    </a:lnTo>
                    <a:lnTo>
                      <a:pt x="27" y="12"/>
                    </a:lnTo>
                    <a:lnTo>
                      <a:pt x="25" y="9"/>
                    </a:lnTo>
                    <a:lnTo>
                      <a:pt x="23" y="7"/>
                    </a:lnTo>
                    <a:lnTo>
                      <a:pt x="23" y="7"/>
                    </a:lnTo>
                    <a:lnTo>
                      <a:pt x="18" y="0"/>
                    </a:lnTo>
                    <a:lnTo>
                      <a:pt x="8" y="0"/>
                    </a:lnTo>
                    <a:lnTo>
                      <a:pt x="8" y="0"/>
                    </a:lnTo>
                    <a:lnTo>
                      <a:pt x="2" y="5"/>
                    </a:lnTo>
                    <a:lnTo>
                      <a:pt x="0" y="9"/>
                    </a:lnTo>
                    <a:lnTo>
                      <a:pt x="0" y="12"/>
                    </a:lnTo>
                    <a:lnTo>
                      <a:pt x="8" y="58"/>
                    </a:lnTo>
                    <a:lnTo>
                      <a:pt x="8" y="58"/>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31" name="Freeform 222"/>
              <p:cNvSpPr>
                <a:spLocks/>
              </p:cNvSpPr>
              <p:nvPr/>
            </p:nvSpPr>
            <p:spPr bwMode="auto">
              <a:xfrm>
                <a:off x="10196513" y="898525"/>
                <a:ext cx="50800" cy="39688"/>
              </a:xfrm>
              <a:custGeom>
                <a:avLst/>
                <a:gdLst>
                  <a:gd name="T0" fmla="*/ 24 w 65"/>
                  <a:gd name="T1" fmla="*/ 2 h 49"/>
                  <a:gd name="T2" fmla="*/ 17 w 65"/>
                  <a:gd name="T3" fmla="*/ 0 h 49"/>
                  <a:gd name="T4" fmla="*/ 14 w 65"/>
                  <a:gd name="T5" fmla="*/ 2 h 49"/>
                  <a:gd name="T6" fmla="*/ 10 w 65"/>
                  <a:gd name="T7" fmla="*/ 5 h 49"/>
                  <a:gd name="T8" fmla="*/ 5 w 65"/>
                  <a:gd name="T9" fmla="*/ 15 h 49"/>
                  <a:gd name="T10" fmla="*/ 2 w 65"/>
                  <a:gd name="T11" fmla="*/ 20 h 49"/>
                  <a:gd name="T12" fmla="*/ 0 w 65"/>
                  <a:gd name="T13" fmla="*/ 21 h 49"/>
                  <a:gd name="T14" fmla="*/ 0 w 65"/>
                  <a:gd name="T15" fmla="*/ 23 h 49"/>
                  <a:gd name="T16" fmla="*/ 0 w 65"/>
                  <a:gd name="T17" fmla="*/ 30 h 49"/>
                  <a:gd name="T18" fmla="*/ 7 w 65"/>
                  <a:gd name="T19" fmla="*/ 35 h 49"/>
                  <a:gd name="T20" fmla="*/ 20 w 65"/>
                  <a:gd name="T21" fmla="*/ 39 h 49"/>
                  <a:gd name="T22" fmla="*/ 32 w 65"/>
                  <a:gd name="T23" fmla="*/ 44 h 49"/>
                  <a:gd name="T24" fmla="*/ 40 w 65"/>
                  <a:gd name="T25" fmla="*/ 46 h 49"/>
                  <a:gd name="T26" fmla="*/ 45 w 65"/>
                  <a:gd name="T27" fmla="*/ 48 h 49"/>
                  <a:gd name="T28" fmla="*/ 48 w 65"/>
                  <a:gd name="T29" fmla="*/ 49 h 49"/>
                  <a:gd name="T30" fmla="*/ 50 w 65"/>
                  <a:gd name="T31" fmla="*/ 49 h 49"/>
                  <a:gd name="T32" fmla="*/ 50 w 65"/>
                  <a:gd name="T33" fmla="*/ 49 h 49"/>
                  <a:gd name="T34" fmla="*/ 58 w 65"/>
                  <a:gd name="T35" fmla="*/ 49 h 49"/>
                  <a:gd name="T36" fmla="*/ 63 w 65"/>
                  <a:gd name="T37" fmla="*/ 46 h 49"/>
                  <a:gd name="T38" fmla="*/ 65 w 65"/>
                  <a:gd name="T39" fmla="*/ 44 h 49"/>
                  <a:gd name="T40" fmla="*/ 65 w 65"/>
                  <a:gd name="T41" fmla="*/ 43 h 49"/>
                  <a:gd name="T42" fmla="*/ 65 w 65"/>
                  <a:gd name="T43" fmla="*/ 35 h 49"/>
                  <a:gd name="T44" fmla="*/ 62 w 65"/>
                  <a:gd name="T45" fmla="*/ 28 h 49"/>
                  <a:gd name="T46" fmla="*/ 24 w 65"/>
                  <a:gd name="T47" fmla="*/ 2 h 49"/>
                  <a:gd name="T48" fmla="*/ 24 w 65"/>
                  <a:gd name="T4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9">
                    <a:moveTo>
                      <a:pt x="24" y="2"/>
                    </a:moveTo>
                    <a:lnTo>
                      <a:pt x="17" y="0"/>
                    </a:lnTo>
                    <a:lnTo>
                      <a:pt x="14" y="2"/>
                    </a:lnTo>
                    <a:lnTo>
                      <a:pt x="10" y="5"/>
                    </a:lnTo>
                    <a:lnTo>
                      <a:pt x="5" y="15"/>
                    </a:lnTo>
                    <a:lnTo>
                      <a:pt x="2" y="20"/>
                    </a:lnTo>
                    <a:lnTo>
                      <a:pt x="0" y="21"/>
                    </a:lnTo>
                    <a:lnTo>
                      <a:pt x="0" y="23"/>
                    </a:lnTo>
                    <a:lnTo>
                      <a:pt x="0" y="30"/>
                    </a:lnTo>
                    <a:lnTo>
                      <a:pt x="7" y="35"/>
                    </a:lnTo>
                    <a:lnTo>
                      <a:pt x="20" y="39"/>
                    </a:lnTo>
                    <a:lnTo>
                      <a:pt x="32" y="44"/>
                    </a:lnTo>
                    <a:lnTo>
                      <a:pt x="40" y="46"/>
                    </a:lnTo>
                    <a:lnTo>
                      <a:pt x="45" y="48"/>
                    </a:lnTo>
                    <a:lnTo>
                      <a:pt x="48" y="49"/>
                    </a:lnTo>
                    <a:lnTo>
                      <a:pt x="50" y="49"/>
                    </a:lnTo>
                    <a:lnTo>
                      <a:pt x="50" y="49"/>
                    </a:lnTo>
                    <a:lnTo>
                      <a:pt x="58" y="49"/>
                    </a:lnTo>
                    <a:lnTo>
                      <a:pt x="63" y="46"/>
                    </a:lnTo>
                    <a:lnTo>
                      <a:pt x="65" y="44"/>
                    </a:lnTo>
                    <a:lnTo>
                      <a:pt x="65" y="43"/>
                    </a:lnTo>
                    <a:lnTo>
                      <a:pt x="65" y="35"/>
                    </a:lnTo>
                    <a:lnTo>
                      <a:pt x="62" y="28"/>
                    </a:lnTo>
                    <a:lnTo>
                      <a:pt x="24" y="2"/>
                    </a:lnTo>
                    <a:lnTo>
                      <a:pt x="24" y="2"/>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32" name="Freeform 223"/>
              <p:cNvSpPr>
                <a:spLocks/>
              </p:cNvSpPr>
              <p:nvPr/>
            </p:nvSpPr>
            <p:spPr bwMode="auto">
              <a:xfrm>
                <a:off x="10053638" y="831850"/>
                <a:ext cx="49213" cy="38100"/>
              </a:xfrm>
              <a:custGeom>
                <a:avLst/>
                <a:gdLst>
                  <a:gd name="T0" fmla="*/ 41 w 63"/>
                  <a:gd name="T1" fmla="*/ 50 h 50"/>
                  <a:gd name="T2" fmla="*/ 50 w 63"/>
                  <a:gd name="T3" fmla="*/ 50 h 50"/>
                  <a:gd name="T4" fmla="*/ 55 w 63"/>
                  <a:gd name="T5" fmla="*/ 46 h 50"/>
                  <a:gd name="T6" fmla="*/ 58 w 63"/>
                  <a:gd name="T7" fmla="*/ 40 h 50"/>
                  <a:gd name="T8" fmla="*/ 60 w 63"/>
                  <a:gd name="T9" fmla="*/ 35 h 50"/>
                  <a:gd name="T10" fmla="*/ 63 w 63"/>
                  <a:gd name="T11" fmla="*/ 30 h 50"/>
                  <a:gd name="T12" fmla="*/ 63 w 63"/>
                  <a:gd name="T13" fmla="*/ 27 h 50"/>
                  <a:gd name="T14" fmla="*/ 63 w 63"/>
                  <a:gd name="T15" fmla="*/ 27 h 50"/>
                  <a:gd name="T16" fmla="*/ 63 w 63"/>
                  <a:gd name="T17" fmla="*/ 20 h 50"/>
                  <a:gd name="T18" fmla="*/ 60 w 63"/>
                  <a:gd name="T19" fmla="*/ 15 h 50"/>
                  <a:gd name="T20" fmla="*/ 45 w 63"/>
                  <a:gd name="T21" fmla="*/ 10 h 50"/>
                  <a:gd name="T22" fmla="*/ 33 w 63"/>
                  <a:gd name="T23" fmla="*/ 5 h 50"/>
                  <a:gd name="T24" fmla="*/ 25 w 63"/>
                  <a:gd name="T25" fmla="*/ 4 h 50"/>
                  <a:gd name="T26" fmla="*/ 20 w 63"/>
                  <a:gd name="T27" fmla="*/ 2 h 50"/>
                  <a:gd name="T28" fmla="*/ 17 w 63"/>
                  <a:gd name="T29" fmla="*/ 0 h 50"/>
                  <a:gd name="T30" fmla="*/ 15 w 63"/>
                  <a:gd name="T31" fmla="*/ 0 h 50"/>
                  <a:gd name="T32" fmla="*/ 15 w 63"/>
                  <a:gd name="T33" fmla="*/ 0 h 50"/>
                  <a:gd name="T34" fmla="*/ 7 w 63"/>
                  <a:gd name="T35" fmla="*/ 2 h 50"/>
                  <a:gd name="T36" fmla="*/ 0 w 63"/>
                  <a:gd name="T37" fmla="*/ 5 h 50"/>
                  <a:gd name="T38" fmla="*/ 0 w 63"/>
                  <a:gd name="T39" fmla="*/ 9 h 50"/>
                  <a:gd name="T40" fmla="*/ 0 w 63"/>
                  <a:gd name="T41" fmla="*/ 9 h 50"/>
                  <a:gd name="T42" fmla="*/ 0 w 63"/>
                  <a:gd name="T43" fmla="*/ 17 h 50"/>
                  <a:gd name="T44" fmla="*/ 2 w 63"/>
                  <a:gd name="T45" fmla="*/ 20 h 50"/>
                  <a:gd name="T46" fmla="*/ 3 w 63"/>
                  <a:gd name="T47" fmla="*/ 23 h 50"/>
                  <a:gd name="T48" fmla="*/ 41 w 63"/>
                  <a:gd name="T49" fmla="*/ 50 h 50"/>
                  <a:gd name="T50" fmla="*/ 41 w 63"/>
                  <a:gd name="T5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50">
                    <a:moveTo>
                      <a:pt x="41" y="50"/>
                    </a:moveTo>
                    <a:lnTo>
                      <a:pt x="50" y="50"/>
                    </a:lnTo>
                    <a:lnTo>
                      <a:pt x="55" y="46"/>
                    </a:lnTo>
                    <a:lnTo>
                      <a:pt x="58" y="40"/>
                    </a:lnTo>
                    <a:lnTo>
                      <a:pt x="60" y="35"/>
                    </a:lnTo>
                    <a:lnTo>
                      <a:pt x="63" y="30"/>
                    </a:lnTo>
                    <a:lnTo>
                      <a:pt x="63" y="27"/>
                    </a:lnTo>
                    <a:lnTo>
                      <a:pt x="63" y="27"/>
                    </a:lnTo>
                    <a:lnTo>
                      <a:pt x="63" y="20"/>
                    </a:lnTo>
                    <a:lnTo>
                      <a:pt x="60" y="15"/>
                    </a:lnTo>
                    <a:lnTo>
                      <a:pt x="45" y="10"/>
                    </a:lnTo>
                    <a:lnTo>
                      <a:pt x="33" y="5"/>
                    </a:lnTo>
                    <a:lnTo>
                      <a:pt x="25" y="4"/>
                    </a:lnTo>
                    <a:lnTo>
                      <a:pt x="20" y="2"/>
                    </a:lnTo>
                    <a:lnTo>
                      <a:pt x="17" y="0"/>
                    </a:lnTo>
                    <a:lnTo>
                      <a:pt x="15" y="0"/>
                    </a:lnTo>
                    <a:lnTo>
                      <a:pt x="15" y="0"/>
                    </a:lnTo>
                    <a:lnTo>
                      <a:pt x="7" y="2"/>
                    </a:lnTo>
                    <a:lnTo>
                      <a:pt x="0" y="5"/>
                    </a:lnTo>
                    <a:lnTo>
                      <a:pt x="0" y="9"/>
                    </a:lnTo>
                    <a:lnTo>
                      <a:pt x="0" y="9"/>
                    </a:lnTo>
                    <a:lnTo>
                      <a:pt x="0" y="17"/>
                    </a:lnTo>
                    <a:lnTo>
                      <a:pt x="2" y="20"/>
                    </a:lnTo>
                    <a:lnTo>
                      <a:pt x="3" y="23"/>
                    </a:lnTo>
                    <a:lnTo>
                      <a:pt x="41" y="50"/>
                    </a:lnTo>
                    <a:lnTo>
                      <a:pt x="41" y="5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33" name="Freeform 224"/>
              <p:cNvSpPr>
                <a:spLocks/>
              </p:cNvSpPr>
              <p:nvPr/>
            </p:nvSpPr>
            <p:spPr bwMode="auto">
              <a:xfrm>
                <a:off x="10096500" y="931863"/>
                <a:ext cx="39688" cy="50800"/>
              </a:xfrm>
              <a:custGeom>
                <a:avLst/>
                <a:gdLst>
                  <a:gd name="T0" fmla="*/ 48 w 49"/>
                  <a:gd name="T1" fmla="*/ 22 h 64"/>
                  <a:gd name="T2" fmla="*/ 49 w 49"/>
                  <a:gd name="T3" fmla="*/ 18 h 64"/>
                  <a:gd name="T4" fmla="*/ 49 w 49"/>
                  <a:gd name="T5" fmla="*/ 15 h 64"/>
                  <a:gd name="T6" fmla="*/ 48 w 49"/>
                  <a:gd name="T7" fmla="*/ 12 h 64"/>
                  <a:gd name="T8" fmla="*/ 43 w 49"/>
                  <a:gd name="T9" fmla="*/ 8 h 64"/>
                  <a:gd name="T10" fmla="*/ 34 w 49"/>
                  <a:gd name="T11" fmla="*/ 3 h 64"/>
                  <a:gd name="T12" fmla="*/ 29 w 49"/>
                  <a:gd name="T13" fmla="*/ 0 h 64"/>
                  <a:gd name="T14" fmla="*/ 28 w 49"/>
                  <a:gd name="T15" fmla="*/ 0 h 64"/>
                  <a:gd name="T16" fmla="*/ 26 w 49"/>
                  <a:gd name="T17" fmla="*/ 0 h 64"/>
                  <a:gd name="T18" fmla="*/ 19 w 49"/>
                  <a:gd name="T19" fmla="*/ 0 h 64"/>
                  <a:gd name="T20" fmla="*/ 15 w 49"/>
                  <a:gd name="T21" fmla="*/ 3 h 64"/>
                  <a:gd name="T22" fmla="*/ 10 w 49"/>
                  <a:gd name="T23" fmla="*/ 18 h 64"/>
                  <a:gd name="T24" fmla="*/ 6 w 49"/>
                  <a:gd name="T25" fmla="*/ 30 h 64"/>
                  <a:gd name="T26" fmla="*/ 3 w 49"/>
                  <a:gd name="T27" fmla="*/ 38 h 64"/>
                  <a:gd name="T28" fmla="*/ 1 w 49"/>
                  <a:gd name="T29" fmla="*/ 43 h 64"/>
                  <a:gd name="T30" fmla="*/ 0 w 49"/>
                  <a:gd name="T31" fmla="*/ 46 h 64"/>
                  <a:gd name="T32" fmla="*/ 0 w 49"/>
                  <a:gd name="T33" fmla="*/ 48 h 64"/>
                  <a:gd name="T34" fmla="*/ 0 w 49"/>
                  <a:gd name="T35" fmla="*/ 48 h 64"/>
                  <a:gd name="T36" fmla="*/ 0 w 49"/>
                  <a:gd name="T37" fmla="*/ 58 h 64"/>
                  <a:gd name="T38" fmla="*/ 6 w 49"/>
                  <a:gd name="T39" fmla="*/ 63 h 64"/>
                  <a:gd name="T40" fmla="*/ 6 w 49"/>
                  <a:gd name="T41" fmla="*/ 63 h 64"/>
                  <a:gd name="T42" fmla="*/ 15 w 49"/>
                  <a:gd name="T43" fmla="*/ 64 h 64"/>
                  <a:gd name="T44" fmla="*/ 19 w 49"/>
                  <a:gd name="T45" fmla="*/ 63 h 64"/>
                  <a:gd name="T46" fmla="*/ 23 w 49"/>
                  <a:gd name="T47" fmla="*/ 59 h 64"/>
                  <a:gd name="T48" fmla="*/ 48 w 49"/>
                  <a:gd name="T49" fmla="*/ 22 h 64"/>
                  <a:gd name="T50" fmla="*/ 48 w 49"/>
                  <a:gd name="T51"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4">
                    <a:moveTo>
                      <a:pt x="48" y="22"/>
                    </a:moveTo>
                    <a:lnTo>
                      <a:pt x="49" y="18"/>
                    </a:lnTo>
                    <a:lnTo>
                      <a:pt x="49" y="15"/>
                    </a:lnTo>
                    <a:lnTo>
                      <a:pt x="48" y="12"/>
                    </a:lnTo>
                    <a:lnTo>
                      <a:pt x="43" y="8"/>
                    </a:lnTo>
                    <a:lnTo>
                      <a:pt x="34" y="3"/>
                    </a:lnTo>
                    <a:lnTo>
                      <a:pt x="29" y="0"/>
                    </a:lnTo>
                    <a:lnTo>
                      <a:pt x="28" y="0"/>
                    </a:lnTo>
                    <a:lnTo>
                      <a:pt x="26" y="0"/>
                    </a:lnTo>
                    <a:lnTo>
                      <a:pt x="19" y="0"/>
                    </a:lnTo>
                    <a:lnTo>
                      <a:pt x="15" y="3"/>
                    </a:lnTo>
                    <a:lnTo>
                      <a:pt x="10" y="18"/>
                    </a:lnTo>
                    <a:lnTo>
                      <a:pt x="6" y="30"/>
                    </a:lnTo>
                    <a:lnTo>
                      <a:pt x="3" y="38"/>
                    </a:lnTo>
                    <a:lnTo>
                      <a:pt x="1" y="43"/>
                    </a:lnTo>
                    <a:lnTo>
                      <a:pt x="0" y="46"/>
                    </a:lnTo>
                    <a:lnTo>
                      <a:pt x="0" y="48"/>
                    </a:lnTo>
                    <a:lnTo>
                      <a:pt x="0" y="48"/>
                    </a:lnTo>
                    <a:lnTo>
                      <a:pt x="0" y="58"/>
                    </a:lnTo>
                    <a:lnTo>
                      <a:pt x="6" y="63"/>
                    </a:lnTo>
                    <a:lnTo>
                      <a:pt x="6" y="63"/>
                    </a:lnTo>
                    <a:lnTo>
                      <a:pt x="15" y="64"/>
                    </a:lnTo>
                    <a:lnTo>
                      <a:pt x="19" y="63"/>
                    </a:lnTo>
                    <a:lnTo>
                      <a:pt x="23" y="59"/>
                    </a:lnTo>
                    <a:lnTo>
                      <a:pt x="48" y="22"/>
                    </a:lnTo>
                    <a:lnTo>
                      <a:pt x="48" y="22"/>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34" name="Freeform 225"/>
              <p:cNvSpPr>
                <a:spLocks/>
              </p:cNvSpPr>
              <p:nvPr/>
            </p:nvSpPr>
            <p:spPr bwMode="auto">
              <a:xfrm>
                <a:off x="10164763" y="787400"/>
                <a:ext cx="41275" cy="52388"/>
              </a:xfrm>
              <a:custGeom>
                <a:avLst/>
                <a:gdLst>
                  <a:gd name="T0" fmla="*/ 1 w 51"/>
                  <a:gd name="T1" fmla="*/ 41 h 64"/>
                  <a:gd name="T2" fmla="*/ 0 w 51"/>
                  <a:gd name="T3" fmla="*/ 44 h 64"/>
                  <a:gd name="T4" fmla="*/ 0 w 51"/>
                  <a:gd name="T5" fmla="*/ 49 h 64"/>
                  <a:gd name="T6" fmla="*/ 3 w 51"/>
                  <a:gd name="T7" fmla="*/ 54 h 64"/>
                  <a:gd name="T8" fmla="*/ 10 w 51"/>
                  <a:gd name="T9" fmla="*/ 58 h 64"/>
                  <a:gd name="T10" fmla="*/ 15 w 51"/>
                  <a:gd name="T11" fmla="*/ 61 h 64"/>
                  <a:gd name="T12" fmla="*/ 20 w 51"/>
                  <a:gd name="T13" fmla="*/ 63 h 64"/>
                  <a:gd name="T14" fmla="*/ 23 w 51"/>
                  <a:gd name="T15" fmla="*/ 64 h 64"/>
                  <a:gd name="T16" fmla="*/ 23 w 51"/>
                  <a:gd name="T17" fmla="*/ 64 h 64"/>
                  <a:gd name="T18" fmla="*/ 29 w 51"/>
                  <a:gd name="T19" fmla="*/ 64 h 64"/>
                  <a:gd name="T20" fmla="*/ 34 w 51"/>
                  <a:gd name="T21" fmla="*/ 58 h 64"/>
                  <a:gd name="T22" fmla="*/ 39 w 51"/>
                  <a:gd name="T23" fmla="*/ 44 h 64"/>
                  <a:gd name="T24" fmla="*/ 44 w 51"/>
                  <a:gd name="T25" fmla="*/ 34 h 64"/>
                  <a:gd name="T26" fmla="*/ 46 w 51"/>
                  <a:gd name="T27" fmla="*/ 26 h 64"/>
                  <a:gd name="T28" fmla="*/ 48 w 51"/>
                  <a:gd name="T29" fmla="*/ 21 h 64"/>
                  <a:gd name="T30" fmla="*/ 49 w 51"/>
                  <a:gd name="T31" fmla="*/ 18 h 64"/>
                  <a:gd name="T32" fmla="*/ 49 w 51"/>
                  <a:gd name="T33" fmla="*/ 16 h 64"/>
                  <a:gd name="T34" fmla="*/ 49 w 51"/>
                  <a:gd name="T35" fmla="*/ 16 h 64"/>
                  <a:gd name="T36" fmla="*/ 51 w 51"/>
                  <a:gd name="T37" fmla="*/ 11 h 64"/>
                  <a:gd name="T38" fmla="*/ 49 w 51"/>
                  <a:gd name="T39" fmla="*/ 8 h 64"/>
                  <a:gd name="T40" fmla="*/ 43 w 51"/>
                  <a:gd name="T41" fmla="*/ 2 h 64"/>
                  <a:gd name="T42" fmla="*/ 41 w 51"/>
                  <a:gd name="T43" fmla="*/ 2 h 64"/>
                  <a:gd name="T44" fmla="*/ 41 w 51"/>
                  <a:gd name="T45" fmla="*/ 2 h 64"/>
                  <a:gd name="T46" fmla="*/ 38 w 51"/>
                  <a:gd name="T47" fmla="*/ 0 h 64"/>
                  <a:gd name="T48" fmla="*/ 34 w 51"/>
                  <a:gd name="T49" fmla="*/ 0 h 64"/>
                  <a:gd name="T50" fmla="*/ 26 w 51"/>
                  <a:gd name="T51" fmla="*/ 3 h 64"/>
                  <a:gd name="T52" fmla="*/ 1 w 51"/>
                  <a:gd name="T53" fmla="*/ 41 h 64"/>
                  <a:gd name="T54" fmla="*/ 1 w 51"/>
                  <a:gd name="T55"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64">
                    <a:moveTo>
                      <a:pt x="1" y="41"/>
                    </a:moveTo>
                    <a:lnTo>
                      <a:pt x="0" y="44"/>
                    </a:lnTo>
                    <a:lnTo>
                      <a:pt x="0" y="49"/>
                    </a:lnTo>
                    <a:lnTo>
                      <a:pt x="3" y="54"/>
                    </a:lnTo>
                    <a:lnTo>
                      <a:pt x="10" y="58"/>
                    </a:lnTo>
                    <a:lnTo>
                      <a:pt x="15" y="61"/>
                    </a:lnTo>
                    <a:lnTo>
                      <a:pt x="20" y="63"/>
                    </a:lnTo>
                    <a:lnTo>
                      <a:pt x="23" y="64"/>
                    </a:lnTo>
                    <a:lnTo>
                      <a:pt x="23" y="64"/>
                    </a:lnTo>
                    <a:lnTo>
                      <a:pt x="29" y="64"/>
                    </a:lnTo>
                    <a:lnTo>
                      <a:pt x="34" y="58"/>
                    </a:lnTo>
                    <a:lnTo>
                      <a:pt x="39" y="44"/>
                    </a:lnTo>
                    <a:lnTo>
                      <a:pt x="44" y="34"/>
                    </a:lnTo>
                    <a:lnTo>
                      <a:pt x="46" y="26"/>
                    </a:lnTo>
                    <a:lnTo>
                      <a:pt x="48" y="21"/>
                    </a:lnTo>
                    <a:lnTo>
                      <a:pt x="49" y="18"/>
                    </a:lnTo>
                    <a:lnTo>
                      <a:pt x="49" y="16"/>
                    </a:lnTo>
                    <a:lnTo>
                      <a:pt x="49" y="16"/>
                    </a:lnTo>
                    <a:lnTo>
                      <a:pt x="51" y="11"/>
                    </a:lnTo>
                    <a:lnTo>
                      <a:pt x="49" y="8"/>
                    </a:lnTo>
                    <a:lnTo>
                      <a:pt x="43" y="2"/>
                    </a:lnTo>
                    <a:lnTo>
                      <a:pt x="41" y="2"/>
                    </a:lnTo>
                    <a:lnTo>
                      <a:pt x="41" y="2"/>
                    </a:lnTo>
                    <a:lnTo>
                      <a:pt x="38" y="0"/>
                    </a:lnTo>
                    <a:lnTo>
                      <a:pt x="34" y="0"/>
                    </a:lnTo>
                    <a:lnTo>
                      <a:pt x="26" y="3"/>
                    </a:lnTo>
                    <a:lnTo>
                      <a:pt x="1" y="41"/>
                    </a:lnTo>
                    <a:lnTo>
                      <a:pt x="1" y="4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39" name="Freeform 227"/>
              <p:cNvSpPr>
                <a:spLocks/>
              </p:cNvSpPr>
              <p:nvPr/>
            </p:nvSpPr>
            <p:spPr bwMode="auto">
              <a:xfrm>
                <a:off x="10442575" y="436563"/>
                <a:ext cx="646113" cy="346075"/>
              </a:xfrm>
              <a:custGeom>
                <a:avLst/>
                <a:gdLst>
                  <a:gd name="T0" fmla="*/ 702 w 814"/>
                  <a:gd name="T1" fmla="*/ 216 h 436"/>
                  <a:gd name="T2" fmla="*/ 698 w 814"/>
                  <a:gd name="T3" fmla="*/ 194 h 436"/>
                  <a:gd name="T4" fmla="*/ 690 w 814"/>
                  <a:gd name="T5" fmla="*/ 151 h 436"/>
                  <a:gd name="T6" fmla="*/ 674 w 814"/>
                  <a:gd name="T7" fmla="*/ 113 h 436"/>
                  <a:gd name="T8" fmla="*/ 636 w 814"/>
                  <a:gd name="T9" fmla="*/ 62 h 436"/>
                  <a:gd name="T10" fmla="*/ 586 w 814"/>
                  <a:gd name="T11" fmla="*/ 26 h 436"/>
                  <a:gd name="T12" fmla="*/ 548 w 814"/>
                  <a:gd name="T13" fmla="*/ 10 h 436"/>
                  <a:gd name="T14" fmla="*/ 506 w 814"/>
                  <a:gd name="T15" fmla="*/ 0 h 436"/>
                  <a:gd name="T16" fmla="*/ 463 w 814"/>
                  <a:gd name="T17" fmla="*/ 0 h 436"/>
                  <a:gd name="T18" fmla="*/ 424 w 814"/>
                  <a:gd name="T19" fmla="*/ 8 h 436"/>
                  <a:gd name="T20" fmla="*/ 371 w 814"/>
                  <a:gd name="T21" fmla="*/ 31 h 436"/>
                  <a:gd name="T22" fmla="*/ 313 w 814"/>
                  <a:gd name="T23" fmla="*/ 84 h 436"/>
                  <a:gd name="T24" fmla="*/ 278 w 814"/>
                  <a:gd name="T25" fmla="*/ 153 h 436"/>
                  <a:gd name="T26" fmla="*/ 268 w 814"/>
                  <a:gd name="T27" fmla="*/ 192 h 436"/>
                  <a:gd name="T28" fmla="*/ 245 w 814"/>
                  <a:gd name="T29" fmla="*/ 168 h 436"/>
                  <a:gd name="T30" fmla="*/ 217 w 814"/>
                  <a:gd name="T31" fmla="*/ 150 h 436"/>
                  <a:gd name="T32" fmla="*/ 185 w 814"/>
                  <a:gd name="T33" fmla="*/ 138 h 436"/>
                  <a:gd name="T34" fmla="*/ 151 w 814"/>
                  <a:gd name="T35" fmla="*/ 135 h 436"/>
                  <a:gd name="T36" fmla="*/ 91 w 814"/>
                  <a:gd name="T37" fmla="*/ 146 h 436"/>
                  <a:gd name="T38" fmla="*/ 43 w 814"/>
                  <a:gd name="T39" fmla="*/ 179 h 436"/>
                  <a:gd name="T40" fmla="*/ 12 w 814"/>
                  <a:gd name="T41" fmla="*/ 225 h 436"/>
                  <a:gd name="T42" fmla="*/ 0 w 814"/>
                  <a:gd name="T43" fmla="*/ 283 h 436"/>
                  <a:gd name="T44" fmla="*/ 12 w 814"/>
                  <a:gd name="T45" fmla="*/ 342 h 436"/>
                  <a:gd name="T46" fmla="*/ 43 w 814"/>
                  <a:gd name="T47" fmla="*/ 392 h 436"/>
                  <a:gd name="T48" fmla="*/ 91 w 814"/>
                  <a:gd name="T49" fmla="*/ 423 h 436"/>
                  <a:gd name="T50" fmla="*/ 151 w 814"/>
                  <a:gd name="T51" fmla="*/ 436 h 436"/>
                  <a:gd name="T52" fmla="*/ 248 w 814"/>
                  <a:gd name="T53" fmla="*/ 436 h 436"/>
                  <a:gd name="T54" fmla="*/ 333 w 814"/>
                  <a:gd name="T55" fmla="*/ 436 h 436"/>
                  <a:gd name="T56" fmla="*/ 407 w 814"/>
                  <a:gd name="T57" fmla="*/ 436 h 436"/>
                  <a:gd name="T58" fmla="*/ 470 w 814"/>
                  <a:gd name="T59" fmla="*/ 436 h 436"/>
                  <a:gd name="T60" fmla="*/ 523 w 814"/>
                  <a:gd name="T61" fmla="*/ 436 h 436"/>
                  <a:gd name="T62" fmla="*/ 568 w 814"/>
                  <a:gd name="T63" fmla="*/ 436 h 436"/>
                  <a:gd name="T64" fmla="*/ 604 w 814"/>
                  <a:gd name="T65" fmla="*/ 436 h 436"/>
                  <a:gd name="T66" fmla="*/ 634 w 814"/>
                  <a:gd name="T67" fmla="*/ 436 h 436"/>
                  <a:gd name="T68" fmla="*/ 674 w 814"/>
                  <a:gd name="T69" fmla="*/ 436 h 436"/>
                  <a:gd name="T70" fmla="*/ 694 w 814"/>
                  <a:gd name="T71" fmla="*/ 436 h 436"/>
                  <a:gd name="T72" fmla="*/ 702 w 814"/>
                  <a:gd name="T73" fmla="*/ 436 h 436"/>
                  <a:gd name="T74" fmla="*/ 725 w 814"/>
                  <a:gd name="T75" fmla="*/ 433 h 436"/>
                  <a:gd name="T76" fmla="*/ 765 w 814"/>
                  <a:gd name="T77" fmla="*/ 417 h 436"/>
                  <a:gd name="T78" fmla="*/ 795 w 814"/>
                  <a:gd name="T79" fmla="*/ 387 h 436"/>
                  <a:gd name="T80" fmla="*/ 811 w 814"/>
                  <a:gd name="T81" fmla="*/ 347 h 436"/>
                  <a:gd name="T82" fmla="*/ 811 w 814"/>
                  <a:gd name="T83" fmla="*/ 301 h 436"/>
                  <a:gd name="T84" fmla="*/ 795 w 814"/>
                  <a:gd name="T85" fmla="*/ 263 h 436"/>
                  <a:gd name="T86" fmla="*/ 765 w 814"/>
                  <a:gd name="T87" fmla="*/ 234 h 436"/>
                  <a:gd name="T88" fmla="*/ 725 w 814"/>
                  <a:gd name="T89" fmla="*/ 217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4" h="436">
                    <a:moveTo>
                      <a:pt x="703" y="216"/>
                    </a:moveTo>
                    <a:lnTo>
                      <a:pt x="702" y="216"/>
                    </a:lnTo>
                    <a:lnTo>
                      <a:pt x="698" y="216"/>
                    </a:lnTo>
                    <a:lnTo>
                      <a:pt x="698" y="194"/>
                    </a:lnTo>
                    <a:lnTo>
                      <a:pt x="695" y="173"/>
                    </a:lnTo>
                    <a:lnTo>
                      <a:pt x="690" y="151"/>
                    </a:lnTo>
                    <a:lnTo>
                      <a:pt x="682" y="131"/>
                    </a:lnTo>
                    <a:lnTo>
                      <a:pt x="674" y="113"/>
                    </a:lnTo>
                    <a:lnTo>
                      <a:pt x="662" y="95"/>
                    </a:lnTo>
                    <a:lnTo>
                      <a:pt x="636" y="62"/>
                    </a:lnTo>
                    <a:lnTo>
                      <a:pt x="604" y="36"/>
                    </a:lnTo>
                    <a:lnTo>
                      <a:pt x="586" y="26"/>
                    </a:lnTo>
                    <a:lnTo>
                      <a:pt x="568" y="16"/>
                    </a:lnTo>
                    <a:lnTo>
                      <a:pt x="548" y="10"/>
                    </a:lnTo>
                    <a:lnTo>
                      <a:pt x="526" y="3"/>
                    </a:lnTo>
                    <a:lnTo>
                      <a:pt x="506" y="0"/>
                    </a:lnTo>
                    <a:lnTo>
                      <a:pt x="483" y="0"/>
                    </a:lnTo>
                    <a:lnTo>
                      <a:pt x="463" y="0"/>
                    </a:lnTo>
                    <a:lnTo>
                      <a:pt x="444" y="3"/>
                    </a:lnTo>
                    <a:lnTo>
                      <a:pt x="424" y="8"/>
                    </a:lnTo>
                    <a:lnTo>
                      <a:pt x="406" y="14"/>
                    </a:lnTo>
                    <a:lnTo>
                      <a:pt x="371" y="31"/>
                    </a:lnTo>
                    <a:lnTo>
                      <a:pt x="339" y="56"/>
                    </a:lnTo>
                    <a:lnTo>
                      <a:pt x="313" y="84"/>
                    </a:lnTo>
                    <a:lnTo>
                      <a:pt x="293" y="117"/>
                    </a:lnTo>
                    <a:lnTo>
                      <a:pt x="278" y="153"/>
                    </a:lnTo>
                    <a:lnTo>
                      <a:pt x="271" y="173"/>
                    </a:lnTo>
                    <a:lnTo>
                      <a:pt x="268" y="192"/>
                    </a:lnTo>
                    <a:lnTo>
                      <a:pt x="258" y="179"/>
                    </a:lnTo>
                    <a:lnTo>
                      <a:pt x="245" y="168"/>
                    </a:lnTo>
                    <a:lnTo>
                      <a:pt x="232" y="158"/>
                    </a:lnTo>
                    <a:lnTo>
                      <a:pt x="217" y="150"/>
                    </a:lnTo>
                    <a:lnTo>
                      <a:pt x="202" y="143"/>
                    </a:lnTo>
                    <a:lnTo>
                      <a:pt x="185" y="138"/>
                    </a:lnTo>
                    <a:lnTo>
                      <a:pt x="169" y="135"/>
                    </a:lnTo>
                    <a:lnTo>
                      <a:pt x="151" y="135"/>
                    </a:lnTo>
                    <a:lnTo>
                      <a:pt x="121" y="138"/>
                    </a:lnTo>
                    <a:lnTo>
                      <a:pt x="91" y="146"/>
                    </a:lnTo>
                    <a:lnTo>
                      <a:pt x="66" y="159"/>
                    </a:lnTo>
                    <a:lnTo>
                      <a:pt x="43" y="179"/>
                    </a:lnTo>
                    <a:lnTo>
                      <a:pt x="25" y="201"/>
                    </a:lnTo>
                    <a:lnTo>
                      <a:pt x="12" y="225"/>
                    </a:lnTo>
                    <a:lnTo>
                      <a:pt x="2" y="253"/>
                    </a:lnTo>
                    <a:lnTo>
                      <a:pt x="0" y="283"/>
                    </a:lnTo>
                    <a:lnTo>
                      <a:pt x="2" y="314"/>
                    </a:lnTo>
                    <a:lnTo>
                      <a:pt x="12" y="342"/>
                    </a:lnTo>
                    <a:lnTo>
                      <a:pt x="25" y="369"/>
                    </a:lnTo>
                    <a:lnTo>
                      <a:pt x="43" y="392"/>
                    </a:lnTo>
                    <a:lnTo>
                      <a:pt x="66" y="410"/>
                    </a:lnTo>
                    <a:lnTo>
                      <a:pt x="91" y="423"/>
                    </a:lnTo>
                    <a:lnTo>
                      <a:pt x="121" y="433"/>
                    </a:lnTo>
                    <a:lnTo>
                      <a:pt x="151" y="436"/>
                    </a:lnTo>
                    <a:lnTo>
                      <a:pt x="200" y="436"/>
                    </a:lnTo>
                    <a:lnTo>
                      <a:pt x="248" y="436"/>
                    </a:lnTo>
                    <a:lnTo>
                      <a:pt x="291" y="436"/>
                    </a:lnTo>
                    <a:lnTo>
                      <a:pt x="333" y="436"/>
                    </a:lnTo>
                    <a:lnTo>
                      <a:pt x="371" y="436"/>
                    </a:lnTo>
                    <a:lnTo>
                      <a:pt x="407" y="436"/>
                    </a:lnTo>
                    <a:lnTo>
                      <a:pt x="440" y="436"/>
                    </a:lnTo>
                    <a:lnTo>
                      <a:pt x="470" y="436"/>
                    </a:lnTo>
                    <a:lnTo>
                      <a:pt x="498" y="436"/>
                    </a:lnTo>
                    <a:lnTo>
                      <a:pt x="523" y="436"/>
                    </a:lnTo>
                    <a:lnTo>
                      <a:pt x="546" y="436"/>
                    </a:lnTo>
                    <a:lnTo>
                      <a:pt x="568" y="436"/>
                    </a:lnTo>
                    <a:lnTo>
                      <a:pt x="588" y="436"/>
                    </a:lnTo>
                    <a:lnTo>
                      <a:pt x="604" y="436"/>
                    </a:lnTo>
                    <a:lnTo>
                      <a:pt x="621" y="436"/>
                    </a:lnTo>
                    <a:lnTo>
                      <a:pt x="634" y="436"/>
                    </a:lnTo>
                    <a:lnTo>
                      <a:pt x="657" y="436"/>
                    </a:lnTo>
                    <a:lnTo>
                      <a:pt x="674" y="436"/>
                    </a:lnTo>
                    <a:lnTo>
                      <a:pt x="685" y="436"/>
                    </a:lnTo>
                    <a:lnTo>
                      <a:pt x="694" y="436"/>
                    </a:lnTo>
                    <a:lnTo>
                      <a:pt x="698" y="436"/>
                    </a:lnTo>
                    <a:lnTo>
                      <a:pt x="702" y="436"/>
                    </a:lnTo>
                    <a:lnTo>
                      <a:pt x="703" y="436"/>
                    </a:lnTo>
                    <a:lnTo>
                      <a:pt x="725" y="433"/>
                    </a:lnTo>
                    <a:lnTo>
                      <a:pt x="746" y="426"/>
                    </a:lnTo>
                    <a:lnTo>
                      <a:pt x="765" y="417"/>
                    </a:lnTo>
                    <a:lnTo>
                      <a:pt x="781" y="403"/>
                    </a:lnTo>
                    <a:lnTo>
                      <a:pt x="795" y="387"/>
                    </a:lnTo>
                    <a:lnTo>
                      <a:pt x="804" y="369"/>
                    </a:lnTo>
                    <a:lnTo>
                      <a:pt x="811" y="347"/>
                    </a:lnTo>
                    <a:lnTo>
                      <a:pt x="814" y="324"/>
                    </a:lnTo>
                    <a:lnTo>
                      <a:pt x="811" y="301"/>
                    </a:lnTo>
                    <a:lnTo>
                      <a:pt x="804" y="281"/>
                    </a:lnTo>
                    <a:lnTo>
                      <a:pt x="795" y="263"/>
                    </a:lnTo>
                    <a:lnTo>
                      <a:pt x="781" y="247"/>
                    </a:lnTo>
                    <a:lnTo>
                      <a:pt x="765" y="234"/>
                    </a:lnTo>
                    <a:lnTo>
                      <a:pt x="746" y="224"/>
                    </a:lnTo>
                    <a:lnTo>
                      <a:pt x="725" y="217"/>
                    </a:lnTo>
                    <a:lnTo>
                      <a:pt x="703" y="21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1" name="Freeform 229"/>
              <p:cNvSpPr>
                <a:spLocks/>
              </p:cNvSpPr>
              <p:nvPr/>
            </p:nvSpPr>
            <p:spPr bwMode="auto">
              <a:xfrm>
                <a:off x="9498013" y="1004888"/>
                <a:ext cx="128588" cy="23813"/>
              </a:xfrm>
              <a:custGeom>
                <a:avLst/>
                <a:gdLst>
                  <a:gd name="T0" fmla="*/ 15 w 162"/>
                  <a:gd name="T1" fmla="*/ 30 h 30"/>
                  <a:gd name="T2" fmla="*/ 8 w 162"/>
                  <a:gd name="T3" fmla="*/ 28 h 30"/>
                  <a:gd name="T4" fmla="*/ 3 w 162"/>
                  <a:gd name="T5" fmla="*/ 25 h 30"/>
                  <a:gd name="T6" fmla="*/ 0 w 162"/>
                  <a:gd name="T7" fmla="*/ 20 h 30"/>
                  <a:gd name="T8" fmla="*/ 0 w 162"/>
                  <a:gd name="T9" fmla="*/ 14 h 30"/>
                  <a:gd name="T10" fmla="*/ 0 w 162"/>
                  <a:gd name="T11" fmla="*/ 14 h 30"/>
                  <a:gd name="T12" fmla="*/ 0 w 162"/>
                  <a:gd name="T13" fmla="*/ 9 h 30"/>
                  <a:gd name="T14" fmla="*/ 3 w 162"/>
                  <a:gd name="T15" fmla="*/ 4 h 30"/>
                  <a:gd name="T16" fmla="*/ 8 w 162"/>
                  <a:gd name="T17" fmla="*/ 0 h 30"/>
                  <a:gd name="T18" fmla="*/ 15 w 162"/>
                  <a:gd name="T19" fmla="*/ 0 h 30"/>
                  <a:gd name="T20" fmla="*/ 38 w 162"/>
                  <a:gd name="T21" fmla="*/ 0 h 30"/>
                  <a:gd name="T22" fmla="*/ 58 w 162"/>
                  <a:gd name="T23" fmla="*/ 0 h 30"/>
                  <a:gd name="T24" fmla="*/ 76 w 162"/>
                  <a:gd name="T25" fmla="*/ 0 h 30"/>
                  <a:gd name="T26" fmla="*/ 91 w 162"/>
                  <a:gd name="T27" fmla="*/ 0 h 30"/>
                  <a:gd name="T28" fmla="*/ 102 w 162"/>
                  <a:gd name="T29" fmla="*/ 0 h 30"/>
                  <a:gd name="T30" fmla="*/ 114 w 162"/>
                  <a:gd name="T31" fmla="*/ 0 h 30"/>
                  <a:gd name="T32" fmla="*/ 122 w 162"/>
                  <a:gd name="T33" fmla="*/ 0 h 30"/>
                  <a:gd name="T34" fmla="*/ 129 w 162"/>
                  <a:gd name="T35" fmla="*/ 0 h 30"/>
                  <a:gd name="T36" fmla="*/ 139 w 162"/>
                  <a:gd name="T37" fmla="*/ 0 h 30"/>
                  <a:gd name="T38" fmla="*/ 144 w 162"/>
                  <a:gd name="T39" fmla="*/ 0 h 30"/>
                  <a:gd name="T40" fmla="*/ 145 w 162"/>
                  <a:gd name="T41" fmla="*/ 0 h 30"/>
                  <a:gd name="T42" fmla="*/ 145 w 162"/>
                  <a:gd name="T43" fmla="*/ 0 h 30"/>
                  <a:gd name="T44" fmla="*/ 152 w 162"/>
                  <a:gd name="T45" fmla="*/ 0 h 30"/>
                  <a:gd name="T46" fmla="*/ 157 w 162"/>
                  <a:gd name="T47" fmla="*/ 4 h 30"/>
                  <a:gd name="T48" fmla="*/ 160 w 162"/>
                  <a:gd name="T49" fmla="*/ 9 h 30"/>
                  <a:gd name="T50" fmla="*/ 162 w 162"/>
                  <a:gd name="T51" fmla="*/ 14 h 30"/>
                  <a:gd name="T52" fmla="*/ 162 w 162"/>
                  <a:gd name="T53" fmla="*/ 14 h 30"/>
                  <a:gd name="T54" fmla="*/ 160 w 162"/>
                  <a:gd name="T55" fmla="*/ 20 h 30"/>
                  <a:gd name="T56" fmla="*/ 157 w 162"/>
                  <a:gd name="T57" fmla="*/ 25 h 30"/>
                  <a:gd name="T58" fmla="*/ 152 w 162"/>
                  <a:gd name="T59" fmla="*/ 28 h 30"/>
                  <a:gd name="T60" fmla="*/ 145 w 162"/>
                  <a:gd name="T61" fmla="*/ 30 h 30"/>
                  <a:gd name="T62" fmla="*/ 15 w 162"/>
                  <a:gd name="T63" fmla="*/ 30 h 30"/>
                  <a:gd name="T64" fmla="*/ 15 w 162"/>
                  <a:gd name="T6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30">
                    <a:moveTo>
                      <a:pt x="15" y="30"/>
                    </a:moveTo>
                    <a:lnTo>
                      <a:pt x="8" y="28"/>
                    </a:lnTo>
                    <a:lnTo>
                      <a:pt x="3" y="25"/>
                    </a:lnTo>
                    <a:lnTo>
                      <a:pt x="0" y="20"/>
                    </a:lnTo>
                    <a:lnTo>
                      <a:pt x="0" y="14"/>
                    </a:lnTo>
                    <a:lnTo>
                      <a:pt x="0" y="14"/>
                    </a:lnTo>
                    <a:lnTo>
                      <a:pt x="0" y="9"/>
                    </a:lnTo>
                    <a:lnTo>
                      <a:pt x="3" y="4"/>
                    </a:lnTo>
                    <a:lnTo>
                      <a:pt x="8" y="0"/>
                    </a:lnTo>
                    <a:lnTo>
                      <a:pt x="15" y="0"/>
                    </a:lnTo>
                    <a:lnTo>
                      <a:pt x="38" y="0"/>
                    </a:lnTo>
                    <a:lnTo>
                      <a:pt x="58" y="0"/>
                    </a:lnTo>
                    <a:lnTo>
                      <a:pt x="76" y="0"/>
                    </a:lnTo>
                    <a:lnTo>
                      <a:pt x="91" y="0"/>
                    </a:lnTo>
                    <a:lnTo>
                      <a:pt x="102" y="0"/>
                    </a:lnTo>
                    <a:lnTo>
                      <a:pt x="114" y="0"/>
                    </a:lnTo>
                    <a:lnTo>
                      <a:pt x="122" y="0"/>
                    </a:lnTo>
                    <a:lnTo>
                      <a:pt x="129" y="0"/>
                    </a:lnTo>
                    <a:lnTo>
                      <a:pt x="139" y="0"/>
                    </a:lnTo>
                    <a:lnTo>
                      <a:pt x="144" y="0"/>
                    </a:lnTo>
                    <a:lnTo>
                      <a:pt x="145" y="0"/>
                    </a:lnTo>
                    <a:lnTo>
                      <a:pt x="145" y="0"/>
                    </a:lnTo>
                    <a:lnTo>
                      <a:pt x="152" y="0"/>
                    </a:lnTo>
                    <a:lnTo>
                      <a:pt x="157" y="4"/>
                    </a:lnTo>
                    <a:lnTo>
                      <a:pt x="160" y="9"/>
                    </a:lnTo>
                    <a:lnTo>
                      <a:pt x="162" y="14"/>
                    </a:lnTo>
                    <a:lnTo>
                      <a:pt x="162" y="14"/>
                    </a:lnTo>
                    <a:lnTo>
                      <a:pt x="160" y="20"/>
                    </a:lnTo>
                    <a:lnTo>
                      <a:pt x="157" y="25"/>
                    </a:lnTo>
                    <a:lnTo>
                      <a:pt x="152" y="28"/>
                    </a:lnTo>
                    <a:lnTo>
                      <a:pt x="145" y="30"/>
                    </a:lnTo>
                    <a:lnTo>
                      <a:pt x="15" y="30"/>
                    </a:lnTo>
                    <a:lnTo>
                      <a:pt x="15" y="3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2" name="Freeform 230"/>
              <p:cNvSpPr>
                <a:spLocks/>
              </p:cNvSpPr>
              <p:nvPr/>
            </p:nvSpPr>
            <p:spPr bwMode="auto">
              <a:xfrm>
                <a:off x="9498013" y="1052513"/>
                <a:ext cx="128588" cy="23813"/>
              </a:xfrm>
              <a:custGeom>
                <a:avLst/>
                <a:gdLst>
                  <a:gd name="T0" fmla="*/ 15 w 162"/>
                  <a:gd name="T1" fmla="*/ 29 h 29"/>
                  <a:gd name="T2" fmla="*/ 8 w 162"/>
                  <a:gd name="T3" fmla="*/ 28 h 29"/>
                  <a:gd name="T4" fmla="*/ 3 w 162"/>
                  <a:gd name="T5" fmla="*/ 24 h 29"/>
                  <a:gd name="T6" fmla="*/ 0 w 162"/>
                  <a:gd name="T7" fmla="*/ 19 h 29"/>
                  <a:gd name="T8" fmla="*/ 0 w 162"/>
                  <a:gd name="T9" fmla="*/ 13 h 29"/>
                  <a:gd name="T10" fmla="*/ 0 w 162"/>
                  <a:gd name="T11" fmla="*/ 13 h 29"/>
                  <a:gd name="T12" fmla="*/ 0 w 162"/>
                  <a:gd name="T13" fmla="*/ 6 h 29"/>
                  <a:gd name="T14" fmla="*/ 3 w 162"/>
                  <a:gd name="T15" fmla="*/ 3 h 29"/>
                  <a:gd name="T16" fmla="*/ 8 w 162"/>
                  <a:gd name="T17" fmla="*/ 0 h 29"/>
                  <a:gd name="T18" fmla="*/ 15 w 162"/>
                  <a:gd name="T19" fmla="*/ 0 h 29"/>
                  <a:gd name="T20" fmla="*/ 38 w 162"/>
                  <a:gd name="T21" fmla="*/ 0 h 29"/>
                  <a:gd name="T22" fmla="*/ 58 w 162"/>
                  <a:gd name="T23" fmla="*/ 0 h 29"/>
                  <a:gd name="T24" fmla="*/ 76 w 162"/>
                  <a:gd name="T25" fmla="*/ 0 h 29"/>
                  <a:gd name="T26" fmla="*/ 91 w 162"/>
                  <a:gd name="T27" fmla="*/ 0 h 29"/>
                  <a:gd name="T28" fmla="*/ 102 w 162"/>
                  <a:gd name="T29" fmla="*/ 0 h 29"/>
                  <a:gd name="T30" fmla="*/ 114 w 162"/>
                  <a:gd name="T31" fmla="*/ 0 h 29"/>
                  <a:gd name="T32" fmla="*/ 122 w 162"/>
                  <a:gd name="T33" fmla="*/ 0 h 29"/>
                  <a:gd name="T34" fmla="*/ 129 w 162"/>
                  <a:gd name="T35" fmla="*/ 0 h 29"/>
                  <a:gd name="T36" fmla="*/ 139 w 162"/>
                  <a:gd name="T37" fmla="*/ 0 h 29"/>
                  <a:gd name="T38" fmla="*/ 144 w 162"/>
                  <a:gd name="T39" fmla="*/ 0 h 29"/>
                  <a:gd name="T40" fmla="*/ 145 w 162"/>
                  <a:gd name="T41" fmla="*/ 0 h 29"/>
                  <a:gd name="T42" fmla="*/ 145 w 162"/>
                  <a:gd name="T43" fmla="*/ 0 h 29"/>
                  <a:gd name="T44" fmla="*/ 152 w 162"/>
                  <a:gd name="T45" fmla="*/ 0 h 29"/>
                  <a:gd name="T46" fmla="*/ 157 w 162"/>
                  <a:gd name="T47" fmla="*/ 3 h 29"/>
                  <a:gd name="T48" fmla="*/ 160 w 162"/>
                  <a:gd name="T49" fmla="*/ 6 h 29"/>
                  <a:gd name="T50" fmla="*/ 162 w 162"/>
                  <a:gd name="T51" fmla="*/ 13 h 29"/>
                  <a:gd name="T52" fmla="*/ 162 w 162"/>
                  <a:gd name="T53" fmla="*/ 13 h 29"/>
                  <a:gd name="T54" fmla="*/ 160 w 162"/>
                  <a:gd name="T55" fmla="*/ 19 h 29"/>
                  <a:gd name="T56" fmla="*/ 157 w 162"/>
                  <a:gd name="T57" fmla="*/ 24 h 29"/>
                  <a:gd name="T58" fmla="*/ 152 w 162"/>
                  <a:gd name="T59" fmla="*/ 28 h 29"/>
                  <a:gd name="T60" fmla="*/ 145 w 162"/>
                  <a:gd name="T61" fmla="*/ 29 h 29"/>
                  <a:gd name="T62" fmla="*/ 15 w 162"/>
                  <a:gd name="T63" fmla="*/ 29 h 29"/>
                  <a:gd name="T64" fmla="*/ 15 w 162"/>
                  <a:gd name="T6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29">
                    <a:moveTo>
                      <a:pt x="15" y="29"/>
                    </a:moveTo>
                    <a:lnTo>
                      <a:pt x="8" y="28"/>
                    </a:lnTo>
                    <a:lnTo>
                      <a:pt x="3" y="24"/>
                    </a:lnTo>
                    <a:lnTo>
                      <a:pt x="0" y="19"/>
                    </a:lnTo>
                    <a:lnTo>
                      <a:pt x="0" y="13"/>
                    </a:lnTo>
                    <a:lnTo>
                      <a:pt x="0" y="13"/>
                    </a:lnTo>
                    <a:lnTo>
                      <a:pt x="0" y="6"/>
                    </a:lnTo>
                    <a:lnTo>
                      <a:pt x="3" y="3"/>
                    </a:lnTo>
                    <a:lnTo>
                      <a:pt x="8" y="0"/>
                    </a:lnTo>
                    <a:lnTo>
                      <a:pt x="15" y="0"/>
                    </a:lnTo>
                    <a:lnTo>
                      <a:pt x="38" y="0"/>
                    </a:lnTo>
                    <a:lnTo>
                      <a:pt x="58" y="0"/>
                    </a:lnTo>
                    <a:lnTo>
                      <a:pt x="76" y="0"/>
                    </a:lnTo>
                    <a:lnTo>
                      <a:pt x="91" y="0"/>
                    </a:lnTo>
                    <a:lnTo>
                      <a:pt x="102" y="0"/>
                    </a:lnTo>
                    <a:lnTo>
                      <a:pt x="114" y="0"/>
                    </a:lnTo>
                    <a:lnTo>
                      <a:pt x="122" y="0"/>
                    </a:lnTo>
                    <a:lnTo>
                      <a:pt x="129" y="0"/>
                    </a:lnTo>
                    <a:lnTo>
                      <a:pt x="139" y="0"/>
                    </a:lnTo>
                    <a:lnTo>
                      <a:pt x="144" y="0"/>
                    </a:lnTo>
                    <a:lnTo>
                      <a:pt x="145" y="0"/>
                    </a:lnTo>
                    <a:lnTo>
                      <a:pt x="145" y="0"/>
                    </a:lnTo>
                    <a:lnTo>
                      <a:pt x="152" y="0"/>
                    </a:lnTo>
                    <a:lnTo>
                      <a:pt x="157" y="3"/>
                    </a:lnTo>
                    <a:lnTo>
                      <a:pt x="160" y="6"/>
                    </a:lnTo>
                    <a:lnTo>
                      <a:pt x="162" y="13"/>
                    </a:lnTo>
                    <a:lnTo>
                      <a:pt x="162" y="13"/>
                    </a:lnTo>
                    <a:lnTo>
                      <a:pt x="160" y="19"/>
                    </a:lnTo>
                    <a:lnTo>
                      <a:pt x="157" y="24"/>
                    </a:lnTo>
                    <a:lnTo>
                      <a:pt x="152" y="28"/>
                    </a:lnTo>
                    <a:lnTo>
                      <a:pt x="145" y="29"/>
                    </a:lnTo>
                    <a:lnTo>
                      <a:pt x="15" y="29"/>
                    </a:lnTo>
                    <a:lnTo>
                      <a:pt x="15" y="29"/>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3" name="Freeform 231"/>
              <p:cNvSpPr>
                <a:spLocks/>
              </p:cNvSpPr>
              <p:nvPr/>
            </p:nvSpPr>
            <p:spPr bwMode="auto">
              <a:xfrm>
                <a:off x="9437688" y="974725"/>
                <a:ext cx="111125" cy="131763"/>
              </a:xfrm>
              <a:custGeom>
                <a:avLst/>
                <a:gdLst>
                  <a:gd name="T0" fmla="*/ 140 w 140"/>
                  <a:gd name="T1" fmla="*/ 0 h 164"/>
                  <a:gd name="T2" fmla="*/ 125 w 140"/>
                  <a:gd name="T3" fmla="*/ 0 h 164"/>
                  <a:gd name="T4" fmla="*/ 114 w 140"/>
                  <a:gd name="T5" fmla="*/ 0 h 164"/>
                  <a:gd name="T6" fmla="*/ 94 w 140"/>
                  <a:gd name="T7" fmla="*/ 0 h 164"/>
                  <a:gd name="T8" fmla="*/ 79 w 140"/>
                  <a:gd name="T9" fmla="*/ 0 h 164"/>
                  <a:gd name="T10" fmla="*/ 69 w 140"/>
                  <a:gd name="T11" fmla="*/ 0 h 164"/>
                  <a:gd name="T12" fmla="*/ 64 w 140"/>
                  <a:gd name="T13" fmla="*/ 0 h 164"/>
                  <a:gd name="T14" fmla="*/ 61 w 140"/>
                  <a:gd name="T15" fmla="*/ 0 h 164"/>
                  <a:gd name="T16" fmla="*/ 59 w 140"/>
                  <a:gd name="T17" fmla="*/ 0 h 164"/>
                  <a:gd name="T18" fmla="*/ 59 w 140"/>
                  <a:gd name="T19" fmla="*/ 0 h 164"/>
                  <a:gd name="T20" fmla="*/ 48 w 140"/>
                  <a:gd name="T21" fmla="*/ 0 h 164"/>
                  <a:gd name="T22" fmla="*/ 36 w 140"/>
                  <a:gd name="T23" fmla="*/ 3 h 164"/>
                  <a:gd name="T24" fmla="*/ 24 w 140"/>
                  <a:gd name="T25" fmla="*/ 9 h 164"/>
                  <a:gd name="T26" fmla="*/ 16 w 140"/>
                  <a:gd name="T27" fmla="*/ 16 h 164"/>
                  <a:gd name="T28" fmla="*/ 10 w 140"/>
                  <a:gd name="T29" fmla="*/ 26 h 164"/>
                  <a:gd name="T30" fmla="*/ 3 w 140"/>
                  <a:gd name="T31" fmla="*/ 36 h 164"/>
                  <a:gd name="T32" fmla="*/ 0 w 140"/>
                  <a:gd name="T33" fmla="*/ 47 h 164"/>
                  <a:gd name="T34" fmla="*/ 0 w 140"/>
                  <a:gd name="T35" fmla="*/ 60 h 164"/>
                  <a:gd name="T36" fmla="*/ 0 w 140"/>
                  <a:gd name="T37" fmla="*/ 74 h 164"/>
                  <a:gd name="T38" fmla="*/ 0 w 140"/>
                  <a:gd name="T39" fmla="*/ 85 h 164"/>
                  <a:gd name="T40" fmla="*/ 0 w 140"/>
                  <a:gd name="T41" fmla="*/ 92 h 164"/>
                  <a:gd name="T42" fmla="*/ 0 w 140"/>
                  <a:gd name="T43" fmla="*/ 97 h 164"/>
                  <a:gd name="T44" fmla="*/ 0 w 140"/>
                  <a:gd name="T45" fmla="*/ 100 h 164"/>
                  <a:gd name="T46" fmla="*/ 0 w 140"/>
                  <a:gd name="T47" fmla="*/ 102 h 164"/>
                  <a:gd name="T48" fmla="*/ 0 w 140"/>
                  <a:gd name="T49" fmla="*/ 102 h 164"/>
                  <a:gd name="T50" fmla="*/ 0 w 140"/>
                  <a:gd name="T51" fmla="*/ 115 h 164"/>
                  <a:gd name="T52" fmla="*/ 3 w 140"/>
                  <a:gd name="T53" fmla="*/ 126 h 164"/>
                  <a:gd name="T54" fmla="*/ 10 w 140"/>
                  <a:gd name="T55" fmla="*/ 136 h 164"/>
                  <a:gd name="T56" fmla="*/ 16 w 140"/>
                  <a:gd name="T57" fmla="*/ 146 h 164"/>
                  <a:gd name="T58" fmla="*/ 24 w 140"/>
                  <a:gd name="T59" fmla="*/ 153 h 164"/>
                  <a:gd name="T60" fmla="*/ 36 w 140"/>
                  <a:gd name="T61" fmla="*/ 159 h 164"/>
                  <a:gd name="T62" fmla="*/ 48 w 140"/>
                  <a:gd name="T63" fmla="*/ 163 h 164"/>
                  <a:gd name="T64" fmla="*/ 59 w 140"/>
                  <a:gd name="T65" fmla="*/ 164 h 164"/>
                  <a:gd name="T66" fmla="*/ 74 w 140"/>
                  <a:gd name="T67" fmla="*/ 164 h 164"/>
                  <a:gd name="T68" fmla="*/ 86 w 140"/>
                  <a:gd name="T69" fmla="*/ 164 h 164"/>
                  <a:gd name="T70" fmla="*/ 106 w 140"/>
                  <a:gd name="T71" fmla="*/ 164 h 164"/>
                  <a:gd name="T72" fmla="*/ 120 w 140"/>
                  <a:gd name="T73" fmla="*/ 164 h 164"/>
                  <a:gd name="T74" fmla="*/ 130 w 140"/>
                  <a:gd name="T75" fmla="*/ 164 h 164"/>
                  <a:gd name="T76" fmla="*/ 135 w 140"/>
                  <a:gd name="T77" fmla="*/ 164 h 164"/>
                  <a:gd name="T78" fmla="*/ 139 w 140"/>
                  <a:gd name="T79" fmla="*/ 164 h 164"/>
                  <a:gd name="T80" fmla="*/ 139 w 140"/>
                  <a:gd name="T81" fmla="*/ 164 h 164"/>
                  <a:gd name="T82" fmla="*/ 140 w 140"/>
                  <a:gd name="T83" fmla="*/ 164 h 164"/>
                  <a:gd name="T84" fmla="*/ 140 w 140"/>
                  <a:gd name="T85" fmla="*/ 0 h 164"/>
                  <a:gd name="T86" fmla="*/ 140 w 140"/>
                  <a:gd name="T8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 h="164">
                    <a:moveTo>
                      <a:pt x="140" y="0"/>
                    </a:moveTo>
                    <a:lnTo>
                      <a:pt x="125" y="0"/>
                    </a:lnTo>
                    <a:lnTo>
                      <a:pt x="114" y="0"/>
                    </a:lnTo>
                    <a:lnTo>
                      <a:pt x="94" y="0"/>
                    </a:lnTo>
                    <a:lnTo>
                      <a:pt x="79" y="0"/>
                    </a:lnTo>
                    <a:lnTo>
                      <a:pt x="69" y="0"/>
                    </a:lnTo>
                    <a:lnTo>
                      <a:pt x="64" y="0"/>
                    </a:lnTo>
                    <a:lnTo>
                      <a:pt x="61" y="0"/>
                    </a:lnTo>
                    <a:lnTo>
                      <a:pt x="59" y="0"/>
                    </a:lnTo>
                    <a:lnTo>
                      <a:pt x="59" y="0"/>
                    </a:lnTo>
                    <a:lnTo>
                      <a:pt x="48" y="0"/>
                    </a:lnTo>
                    <a:lnTo>
                      <a:pt x="36" y="3"/>
                    </a:lnTo>
                    <a:lnTo>
                      <a:pt x="24" y="9"/>
                    </a:lnTo>
                    <a:lnTo>
                      <a:pt x="16" y="16"/>
                    </a:lnTo>
                    <a:lnTo>
                      <a:pt x="10" y="26"/>
                    </a:lnTo>
                    <a:lnTo>
                      <a:pt x="3" y="36"/>
                    </a:lnTo>
                    <a:lnTo>
                      <a:pt x="0" y="47"/>
                    </a:lnTo>
                    <a:lnTo>
                      <a:pt x="0" y="60"/>
                    </a:lnTo>
                    <a:lnTo>
                      <a:pt x="0" y="74"/>
                    </a:lnTo>
                    <a:lnTo>
                      <a:pt x="0" y="85"/>
                    </a:lnTo>
                    <a:lnTo>
                      <a:pt x="0" y="92"/>
                    </a:lnTo>
                    <a:lnTo>
                      <a:pt x="0" y="97"/>
                    </a:lnTo>
                    <a:lnTo>
                      <a:pt x="0" y="100"/>
                    </a:lnTo>
                    <a:lnTo>
                      <a:pt x="0" y="102"/>
                    </a:lnTo>
                    <a:lnTo>
                      <a:pt x="0" y="102"/>
                    </a:lnTo>
                    <a:lnTo>
                      <a:pt x="0" y="115"/>
                    </a:lnTo>
                    <a:lnTo>
                      <a:pt x="3" y="126"/>
                    </a:lnTo>
                    <a:lnTo>
                      <a:pt x="10" y="136"/>
                    </a:lnTo>
                    <a:lnTo>
                      <a:pt x="16" y="146"/>
                    </a:lnTo>
                    <a:lnTo>
                      <a:pt x="24" y="153"/>
                    </a:lnTo>
                    <a:lnTo>
                      <a:pt x="36" y="159"/>
                    </a:lnTo>
                    <a:lnTo>
                      <a:pt x="48" y="163"/>
                    </a:lnTo>
                    <a:lnTo>
                      <a:pt x="59" y="164"/>
                    </a:lnTo>
                    <a:lnTo>
                      <a:pt x="74" y="164"/>
                    </a:lnTo>
                    <a:lnTo>
                      <a:pt x="86" y="164"/>
                    </a:lnTo>
                    <a:lnTo>
                      <a:pt x="106" y="164"/>
                    </a:lnTo>
                    <a:lnTo>
                      <a:pt x="120" y="164"/>
                    </a:lnTo>
                    <a:lnTo>
                      <a:pt x="130" y="164"/>
                    </a:lnTo>
                    <a:lnTo>
                      <a:pt x="135" y="164"/>
                    </a:lnTo>
                    <a:lnTo>
                      <a:pt x="139" y="164"/>
                    </a:lnTo>
                    <a:lnTo>
                      <a:pt x="139" y="164"/>
                    </a:lnTo>
                    <a:lnTo>
                      <a:pt x="140" y="164"/>
                    </a:lnTo>
                    <a:lnTo>
                      <a:pt x="140" y="0"/>
                    </a:lnTo>
                    <a:lnTo>
                      <a:pt x="1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4" name="Freeform 232"/>
              <p:cNvSpPr>
                <a:spLocks/>
              </p:cNvSpPr>
              <p:nvPr/>
            </p:nvSpPr>
            <p:spPr bwMode="auto">
              <a:xfrm>
                <a:off x="9401175" y="1014413"/>
                <a:ext cx="76200" cy="52388"/>
              </a:xfrm>
              <a:custGeom>
                <a:avLst/>
                <a:gdLst>
                  <a:gd name="T0" fmla="*/ 0 w 98"/>
                  <a:gd name="T1" fmla="*/ 56 h 66"/>
                  <a:gd name="T2" fmla="*/ 0 w 98"/>
                  <a:gd name="T3" fmla="*/ 8 h 66"/>
                  <a:gd name="T4" fmla="*/ 98 w 98"/>
                  <a:gd name="T5" fmla="*/ 0 h 66"/>
                  <a:gd name="T6" fmla="*/ 98 w 98"/>
                  <a:gd name="T7" fmla="*/ 66 h 66"/>
                  <a:gd name="T8" fmla="*/ 0 w 98"/>
                  <a:gd name="T9" fmla="*/ 56 h 66"/>
                </a:gdLst>
                <a:ahLst/>
                <a:cxnLst>
                  <a:cxn ang="0">
                    <a:pos x="T0" y="T1"/>
                  </a:cxn>
                  <a:cxn ang="0">
                    <a:pos x="T2" y="T3"/>
                  </a:cxn>
                  <a:cxn ang="0">
                    <a:pos x="T4" y="T5"/>
                  </a:cxn>
                  <a:cxn ang="0">
                    <a:pos x="T6" y="T7"/>
                  </a:cxn>
                  <a:cxn ang="0">
                    <a:pos x="T8" y="T9"/>
                  </a:cxn>
                </a:cxnLst>
                <a:rect l="0" t="0" r="r" b="b"/>
                <a:pathLst>
                  <a:path w="98" h="66">
                    <a:moveTo>
                      <a:pt x="0" y="56"/>
                    </a:moveTo>
                    <a:lnTo>
                      <a:pt x="0" y="8"/>
                    </a:lnTo>
                    <a:lnTo>
                      <a:pt x="98" y="0"/>
                    </a:lnTo>
                    <a:lnTo>
                      <a:pt x="98" y="66"/>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5" name="Freeform 233"/>
              <p:cNvSpPr>
                <a:spLocks/>
              </p:cNvSpPr>
              <p:nvPr/>
            </p:nvSpPr>
            <p:spPr bwMode="auto">
              <a:xfrm>
                <a:off x="9388475" y="1011238"/>
                <a:ext cx="23813" cy="58738"/>
              </a:xfrm>
              <a:custGeom>
                <a:avLst/>
                <a:gdLst>
                  <a:gd name="T0" fmla="*/ 15 w 30"/>
                  <a:gd name="T1" fmla="*/ 76 h 76"/>
                  <a:gd name="T2" fmla="*/ 9 w 30"/>
                  <a:gd name="T3" fmla="*/ 74 h 76"/>
                  <a:gd name="T4" fmla="*/ 4 w 30"/>
                  <a:gd name="T5" fmla="*/ 71 h 76"/>
                  <a:gd name="T6" fmla="*/ 0 w 30"/>
                  <a:gd name="T7" fmla="*/ 66 h 76"/>
                  <a:gd name="T8" fmla="*/ 0 w 30"/>
                  <a:gd name="T9" fmla="*/ 59 h 76"/>
                  <a:gd name="T10" fmla="*/ 0 w 30"/>
                  <a:gd name="T11" fmla="*/ 44 h 76"/>
                  <a:gd name="T12" fmla="*/ 0 w 30"/>
                  <a:gd name="T13" fmla="*/ 33 h 76"/>
                  <a:gd name="T14" fmla="*/ 0 w 30"/>
                  <a:gd name="T15" fmla="*/ 25 h 76"/>
                  <a:gd name="T16" fmla="*/ 0 w 30"/>
                  <a:gd name="T17" fmla="*/ 18 h 76"/>
                  <a:gd name="T18" fmla="*/ 0 w 30"/>
                  <a:gd name="T19" fmla="*/ 15 h 76"/>
                  <a:gd name="T20" fmla="*/ 0 w 30"/>
                  <a:gd name="T21" fmla="*/ 13 h 76"/>
                  <a:gd name="T22" fmla="*/ 0 w 30"/>
                  <a:gd name="T23" fmla="*/ 13 h 76"/>
                  <a:gd name="T24" fmla="*/ 0 w 30"/>
                  <a:gd name="T25" fmla="*/ 7 h 76"/>
                  <a:gd name="T26" fmla="*/ 4 w 30"/>
                  <a:gd name="T27" fmla="*/ 3 h 76"/>
                  <a:gd name="T28" fmla="*/ 9 w 30"/>
                  <a:gd name="T29" fmla="*/ 0 h 76"/>
                  <a:gd name="T30" fmla="*/ 15 w 30"/>
                  <a:gd name="T31" fmla="*/ 0 h 76"/>
                  <a:gd name="T32" fmla="*/ 15 w 30"/>
                  <a:gd name="T33" fmla="*/ 0 h 76"/>
                  <a:gd name="T34" fmla="*/ 20 w 30"/>
                  <a:gd name="T35" fmla="*/ 0 h 76"/>
                  <a:gd name="T36" fmla="*/ 25 w 30"/>
                  <a:gd name="T37" fmla="*/ 3 h 76"/>
                  <a:gd name="T38" fmla="*/ 29 w 30"/>
                  <a:gd name="T39" fmla="*/ 7 h 76"/>
                  <a:gd name="T40" fmla="*/ 30 w 30"/>
                  <a:gd name="T41" fmla="*/ 13 h 76"/>
                  <a:gd name="T42" fmla="*/ 30 w 30"/>
                  <a:gd name="T43" fmla="*/ 28 h 76"/>
                  <a:gd name="T44" fmla="*/ 30 w 30"/>
                  <a:gd name="T45" fmla="*/ 40 h 76"/>
                  <a:gd name="T46" fmla="*/ 30 w 30"/>
                  <a:gd name="T47" fmla="*/ 48 h 76"/>
                  <a:gd name="T48" fmla="*/ 30 w 30"/>
                  <a:gd name="T49" fmla="*/ 54 h 76"/>
                  <a:gd name="T50" fmla="*/ 30 w 30"/>
                  <a:gd name="T51" fmla="*/ 58 h 76"/>
                  <a:gd name="T52" fmla="*/ 30 w 30"/>
                  <a:gd name="T53" fmla="*/ 59 h 76"/>
                  <a:gd name="T54" fmla="*/ 30 w 30"/>
                  <a:gd name="T55" fmla="*/ 59 h 76"/>
                  <a:gd name="T56" fmla="*/ 29 w 30"/>
                  <a:gd name="T57" fmla="*/ 66 h 76"/>
                  <a:gd name="T58" fmla="*/ 25 w 30"/>
                  <a:gd name="T59" fmla="*/ 71 h 76"/>
                  <a:gd name="T60" fmla="*/ 20 w 30"/>
                  <a:gd name="T61" fmla="*/ 74 h 76"/>
                  <a:gd name="T62" fmla="*/ 15 w 30"/>
                  <a:gd name="T6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76">
                    <a:moveTo>
                      <a:pt x="15" y="76"/>
                    </a:moveTo>
                    <a:lnTo>
                      <a:pt x="9" y="74"/>
                    </a:lnTo>
                    <a:lnTo>
                      <a:pt x="4" y="71"/>
                    </a:lnTo>
                    <a:lnTo>
                      <a:pt x="0" y="66"/>
                    </a:lnTo>
                    <a:lnTo>
                      <a:pt x="0" y="59"/>
                    </a:lnTo>
                    <a:lnTo>
                      <a:pt x="0" y="44"/>
                    </a:lnTo>
                    <a:lnTo>
                      <a:pt x="0" y="33"/>
                    </a:lnTo>
                    <a:lnTo>
                      <a:pt x="0" y="25"/>
                    </a:lnTo>
                    <a:lnTo>
                      <a:pt x="0" y="18"/>
                    </a:lnTo>
                    <a:lnTo>
                      <a:pt x="0" y="15"/>
                    </a:lnTo>
                    <a:lnTo>
                      <a:pt x="0" y="13"/>
                    </a:lnTo>
                    <a:lnTo>
                      <a:pt x="0" y="13"/>
                    </a:lnTo>
                    <a:lnTo>
                      <a:pt x="0" y="7"/>
                    </a:lnTo>
                    <a:lnTo>
                      <a:pt x="4" y="3"/>
                    </a:lnTo>
                    <a:lnTo>
                      <a:pt x="9" y="0"/>
                    </a:lnTo>
                    <a:lnTo>
                      <a:pt x="15" y="0"/>
                    </a:lnTo>
                    <a:lnTo>
                      <a:pt x="15" y="0"/>
                    </a:lnTo>
                    <a:lnTo>
                      <a:pt x="20" y="0"/>
                    </a:lnTo>
                    <a:lnTo>
                      <a:pt x="25" y="3"/>
                    </a:lnTo>
                    <a:lnTo>
                      <a:pt x="29" y="7"/>
                    </a:lnTo>
                    <a:lnTo>
                      <a:pt x="30" y="13"/>
                    </a:lnTo>
                    <a:lnTo>
                      <a:pt x="30" y="28"/>
                    </a:lnTo>
                    <a:lnTo>
                      <a:pt x="30" y="40"/>
                    </a:lnTo>
                    <a:lnTo>
                      <a:pt x="30" y="48"/>
                    </a:lnTo>
                    <a:lnTo>
                      <a:pt x="30" y="54"/>
                    </a:lnTo>
                    <a:lnTo>
                      <a:pt x="30" y="58"/>
                    </a:lnTo>
                    <a:lnTo>
                      <a:pt x="30" y="59"/>
                    </a:lnTo>
                    <a:lnTo>
                      <a:pt x="30" y="59"/>
                    </a:lnTo>
                    <a:lnTo>
                      <a:pt x="29" y="66"/>
                    </a:lnTo>
                    <a:lnTo>
                      <a:pt x="25" y="71"/>
                    </a:lnTo>
                    <a:lnTo>
                      <a:pt x="20" y="74"/>
                    </a:lnTo>
                    <a:lnTo>
                      <a:pt x="1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6" name="Freeform 234"/>
              <p:cNvSpPr>
                <a:spLocks/>
              </p:cNvSpPr>
              <p:nvPr/>
            </p:nvSpPr>
            <p:spPr bwMode="auto">
              <a:xfrm>
                <a:off x="9185275" y="620713"/>
                <a:ext cx="195263" cy="436563"/>
              </a:xfrm>
              <a:custGeom>
                <a:avLst/>
                <a:gdLst>
                  <a:gd name="T0" fmla="*/ 217 w 246"/>
                  <a:gd name="T1" fmla="*/ 550 h 550"/>
                  <a:gd name="T2" fmla="*/ 170 w 246"/>
                  <a:gd name="T3" fmla="*/ 550 h 550"/>
                  <a:gd name="T4" fmla="*/ 136 w 246"/>
                  <a:gd name="T5" fmla="*/ 550 h 550"/>
                  <a:gd name="T6" fmla="*/ 112 w 246"/>
                  <a:gd name="T7" fmla="*/ 550 h 550"/>
                  <a:gd name="T8" fmla="*/ 97 w 246"/>
                  <a:gd name="T9" fmla="*/ 550 h 550"/>
                  <a:gd name="T10" fmla="*/ 86 w 246"/>
                  <a:gd name="T11" fmla="*/ 550 h 550"/>
                  <a:gd name="T12" fmla="*/ 83 w 246"/>
                  <a:gd name="T13" fmla="*/ 550 h 550"/>
                  <a:gd name="T14" fmla="*/ 51 w 246"/>
                  <a:gd name="T15" fmla="*/ 542 h 550"/>
                  <a:gd name="T16" fmla="*/ 25 w 246"/>
                  <a:gd name="T17" fmla="*/ 526 h 550"/>
                  <a:gd name="T18" fmla="*/ 6 w 246"/>
                  <a:gd name="T19" fmla="*/ 498 h 550"/>
                  <a:gd name="T20" fmla="*/ 0 w 246"/>
                  <a:gd name="T21" fmla="*/ 466 h 550"/>
                  <a:gd name="T22" fmla="*/ 0 w 246"/>
                  <a:gd name="T23" fmla="*/ 384 h 550"/>
                  <a:gd name="T24" fmla="*/ 0 w 246"/>
                  <a:gd name="T25" fmla="*/ 311 h 550"/>
                  <a:gd name="T26" fmla="*/ 0 w 246"/>
                  <a:gd name="T27" fmla="*/ 250 h 550"/>
                  <a:gd name="T28" fmla="*/ 0 w 246"/>
                  <a:gd name="T29" fmla="*/ 196 h 550"/>
                  <a:gd name="T30" fmla="*/ 0 w 246"/>
                  <a:gd name="T31" fmla="*/ 152 h 550"/>
                  <a:gd name="T32" fmla="*/ 0 w 246"/>
                  <a:gd name="T33" fmla="*/ 114 h 550"/>
                  <a:gd name="T34" fmla="*/ 0 w 246"/>
                  <a:gd name="T35" fmla="*/ 82 h 550"/>
                  <a:gd name="T36" fmla="*/ 0 w 246"/>
                  <a:gd name="T37" fmla="*/ 38 h 550"/>
                  <a:gd name="T38" fmla="*/ 0 w 246"/>
                  <a:gd name="T39" fmla="*/ 13 h 550"/>
                  <a:gd name="T40" fmla="*/ 0 w 246"/>
                  <a:gd name="T41" fmla="*/ 2 h 550"/>
                  <a:gd name="T42" fmla="*/ 0 w 246"/>
                  <a:gd name="T43" fmla="*/ 0 h 550"/>
                  <a:gd name="T44" fmla="*/ 25 w 246"/>
                  <a:gd name="T45" fmla="*/ 0 h 550"/>
                  <a:gd name="T46" fmla="*/ 38 w 246"/>
                  <a:gd name="T47" fmla="*/ 0 h 550"/>
                  <a:gd name="T48" fmla="*/ 43 w 246"/>
                  <a:gd name="T49" fmla="*/ 0 h 550"/>
                  <a:gd name="T50" fmla="*/ 43 w 246"/>
                  <a:gd name="T51" fmla="*/ 41 h 550"/>
                  <a:gd name="T52" fmla="*/ 43 w 246"/>
                  <a:gd name="T53" fmla="*/ 119 h 550"/>
                  <a:gd name="T54" fmla="*/ 43 w 246"/>
                  <a:gd name="T55" fmla="*/ 186 h 550"/>
                  <a:gd name="T56" fmla="*/ 43 w 246"/>
                  <a:gd name="T57" fmla="*/ 244 h 550"/>
                  <a:gd name="T58" fmla="*/ 43 w 246"/>
                  <a:gd name="T59" fmla="*/ 293 h 550"/>
                  <a:gd name="T60" fmla="*/ 43 w 246"/>
                  <a:gd name="T61" fmla="*/ 334 h 550"/>
                  <a:gd name="T62" fmla="*/ 43 w 246"/>
                  <a:gd name="T63" fmla="*/ 369 h 550"/>
                  <a:gd name="T64" fmla="*/ 43 w 246"/>
                  <a:gd name="T65" fmla="*/ 409 h 550"/>
                  <a:gd name="T66" fmla="*/ 43 w 246"/>
                  <a:gd name="T67" fmla="*/ 442 h 550"/>
                  <a:gd name="T68" fmla="*/ 43 w 246"/>
                  <a:gd name="T69" fmla="*/ 460 h 550"/>
                  <a:gd name="T70" fmla="*/ 43 w 246"/>
                  <a:gd name="T71" fmla="*/ 465 h 550"/>
                  <a:gd name="T72" fmla="*/ 46 w 246"/>
                  <a:gd name="T73" fmla="*/ 483 h 550"/>
                  <a:gd name="T74" fmla="*/ 68 w 246"/>
                  <a:gd name="T75" fmla="*/ 503 h 550"/>
                  <a:gd name="T76" fmla="*/ 112 w 246"/>
                  <a:gd name="T77" fmla="*/ 506 h 550"/>
                  <a:gd name="T78" fmla="*/ 159 w 246"/>
                  <a:gd name="T79" fmla="*/ 506 h 550"/>
                  <a:gd name="T80" fmla="*/ 194 w 246"/>
                  <a:gd name="T81" fmla="*/ 506 h 550"/>
                  <a:gd name="T82" fmla="*/ 217 w 246"/>
                  <a:gd name="T83" fmla="*/ 506 h 550"/>
                  <a:gd name="T84" fmla="*/ 232 w 246"/>
                  <a:gd name="T85" fmla="*/ 506 h 550"/>
                  <a:gd name="T86" fmla="*/ 243 w 246"/>
                  <a:gd name="T87" fmla="*/ 506 h 550"/>
                  <a:gd name="T88" fmla="*/ 246 w 246"/>
                  <a:gd name="T89" fmla="*/ 506 h 550"/>
                  <a:gd name="T90" fmla="*/ 246 w 246"/>
                  <a:gd name="T91"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550">
                    <a:moveTo>
                      <a:pt x="246" y="550"/>
                    </a:moveTo>
                    <a:lnTo>
                      <a:pt x="217" y="550"/>
                    </a:lnTo>
                    <a:lnTo>
                      <a:pt x="192" y="550"/>
                    </a:lnTo>
                    <a:lnTo>
                      <a:pt x="170" y="550"/>
                    </a:lnTo>
                    <a:lnTo>
                      <a:pt x="152" y="550"/>
                    </a:lnTo>
                    <a:lnTo>
                      <a:pt x="136" y="550"/>
                    </a:lnTo>
                    <a:lnTo>
                      <a:pt x="122" y="550"/>
                    </a:lnTo>
                    <a:lnTo>
                      <a:pt x="112" y="550"/>
                    </a:lnTo>
                    <a:lnTo>
                      <a:pt x="104" y="550"/>
                    </a:lnTo>
                    <a:lnTo>
                      <a:pt x="97" y="550"/>
                    </a:lnTo>
                    <a:lnTo>
                      <a:pt x="91" y="550"/>
                    </a:lnTo>
                    <a:lnTo>
                      <a:pt x="86" y="550"/>
                    </a:lnTo>
                    <a:lnTo>
                      <a:pt x="83" y="550"/>
                    </a:lnTo>
                    <a:lnTo>
                      <a:pt x="83" y="550"/>
                    </a:lnTo>
                    <a:lnTo>
                      <a:pt x="66" y="547"/>
                    </a:lnTo>
                    <a:lnTo>
                      <a:pt x="51" y="542"/>
                    </a:lnTo>
                    <a:lnTo>
                      <a:pt x="36" y="535"/>
                    </a:lnTo>
                    <a:lnTo>
                      <a:pt x="25" y="526"/>
                    </a:lnTo>
                    <a:lnTo>
                      <a:pt x="13" y="512"/>
                    </a:lnTo>
                    <a:lnTo>
                      <a:pt x="6" y="498"/>
                    </a:lnTo>
                    <a:lnTo>
                      <a:pt x="1" y="483"/>
                    </a:lnTo>
                    <a:lnTo>
                      <a:pt x="0" y="466"/>
                    </a:lnTo>
                    <a:lnTo>
                      <a:pt x="0" y="423"/>
                    </a:lnTo>
                    <a:lnTo>
                      <a:pt x="0" y="384"/>
                    </a:lnTo>
                    <a:lnTo>
                      <a:pt x="0" y="346"/>
                    </a:lnTo>
                    <a:lnTo>
                      <a:pt x="0" y="311"/>
                    </a:lnTo>
                    <a:lnTo>
                      <a:pt x="0" y="280"/>
                    </a:lnTo>
                    <a:lnTo>
                      <a:pt x="0" y="250"/>
                    </a:lnTo>
                    <a:lnTo>
                      <a:pt x="0" y="222"/>
                    </a:lnTo>
                    <a:lnTo>
                      <a:pt x="0" y="196"/>
                    </a:lnTo>
                    <a:lnTo>
                      <a:pt x="0" y="173"/>
                    </a:lnTo>
                    <a:lnTo>
                      <a:pt x="0" y="152"/>
                    </a:lnTo>
                    <a:lnTo>
                      <a:pt x="0" y="132"/>
                    </a:lnTo>
                    <a:lnTo>
                      <a:pt x="0" y="114"/>
                    </a:lnTo>
                    <a:lnTo>
                      <a:pt x="0" y="97"/>
                    </a:lnTo>
                    <a:lnTo>
                      <a:pt x="0" y="82"/>
                    </a:lnTo>
                    <a:lnTo>
                      <a:pt x="0" y="58"/>
                    </a:lnTo>
                    <a:lnTo>
                      <a:pt x="0" y="38"/>
                    </a:lnTo>
                    <a:lnTo>
                      <a:pt x="0" y="23"/>
                    </a:lnTo>
                    <a:lnTo>
                      <a:pt x="0" y="13"/>
                    </a:lnTo>
                    <a:lnTo>
                      <a:pt x="0" y="7"/>
                    </a:lnTo>
                    <a:lnTo>
                      <a:pt x="0" y="2"/>
                    </a:lnTo>
                    <a:lnTo>
                      <a:pt x="0" y="0"/>
                    </a:lnTo>
                    <a:lnTo>
                      <a:pt x="0" y="0"/>
                    </a:lnTo>
                    <a:lnTo>
                      <a:pt x="13" y="0"/>
                    </a:lnTo>
                    <a:lnTo>
                      <a:pt x="25" y="0"/>
                    </a:lnTo>
                    <a:lnTo>
                      <a:pt x="33" y="0"/>
                    </a:lnTo>
                    <a:lnTo>
                      <a:pt x="38" y="0"/>
                    </a:lnTo>
                    <a:lnTo>
                      <a:pt x="41" y="0"/>
                    </a:lnTo>
                    <a:lnTo>
                      <a:pt x="43" y="0"/>
                    </a:lnTo>
                    <a:lnTo>
                      <a:pt x="43" y="0"/>
                    </a:lnTo>
                    <a:lnTo>
                      <a:pt x="43" y="41"/>
                    </a:lnTo>
                    <a:lnTo>
                      <a:pt x="43" y="81"/>
                    </a:lnTo>
                    <a:lnTo>
                      <a:pt x="43" y="119"/>
                    </a:lnTo>
                    <a:lnTo>
                      <a:pt x="43" y="153"/>
                    </a:lnTo>
                    <a:lnTo>
                      <a:pt x="43" y="186"/>
                    </a:lnTo>
                    <a:lnTo>
                      <a:pt x="43" y="216"/>
                    </a:lnTo>
                    <a:lnTo>
                      <a:pt x="43" y="244"/>
                    </a:lnTo>
                    <a:lnTo>
                      <a:pt x="43" y="269"/>
                    </a:lnTo>
                    <a:lnTo>
                      <a:pt x="43" y="293"/>
                    </a:lnTo>
                    <a:lnTo>
                      <a:pt x="43" y="315"/>
                    </a:lnTo>
                    <a:lnTo>
                      <a:pt x="43" y="334"/>
                    </a:lnTo>
                    <a:lnTo>
                      <a:pt x="43" y="353"/>
                    </a:lnTo>
                    <a:lnTo>
                      <a:pt x="43" y="369"/>
                    </a:lnTo>
                    <a:lnTo>
                      <a:pt x="43" y="384"/>
                    </a:lnTo>
                    <a:lnTo>
                      <a:pt x="43" y="409"/>
                    </a:lnTo>
                    <a:lnTo>
                      <a:pt x="43" y="427"/>
                    </a:lnTo>
                    <a:lnTo>
                      <a:pt x="43" y="442"/>
                    </a:lnTo>
                    <a:lnTo>
                      <a:pt x="43" y="451"/>
                    </a:lnTo>
                    <a:lnTo>
                      <a:pt x="43" y="460"/>
                    </a:lnTo>
                    <a:lnTo>
                      <a:pt x="43" y="463"/>
                    </a:lnTo>
                    <a:lnTo>
                      <a:pt x="43" y="465"/>
                    </a:lnTo>
                    <a:lnTo>
                      <a:pt x="43" y="466"/>
                    </a:lnTo>
                    <a:lnTo>
                      <a:pt x="46" y="483"/>
                    </a:lnTo>
                    <a:lnTo>
                      <a:pt x="54" y="494"/>
                    </a:lnTo>
                    <a:lnTo>
                      <a:pt x="68" y="503"/>
                    </a:lnTo>
                    <a:lnTo>
                      <a:pt x="83" y="506"/>
                    </a:lnTo>
                    <a:lnTo>
                      <a:pt x="112" y="506"/>
                    </a:lnTo>
                    <a:lnTo>
                      <a:pt x="137" y="506"/>
                    </a:lnTo>
                    <a:lnTo>
                      <a:pt x="159" y="506"/>
                    </a:lnTo>
                    <a:lnTo>
                      <a:pt x="177" y="506"/>
                    </a:lnTo>
                    <a:lnTo>
                      <a:pt x="194" y="506"/>
                    </a:lnTo>
                    <a:lnTo>
                      <a:pt x="207" y="506"/>
                    </a:lnTo>
                    <a:lnTo>
                      <a:pt x="217" y="506"/>
                    </a:lnTo>
                    <a:lnTo>
                      <a:pt x="225" y="506"/>
                    </a:lnTo>
                    <a:lnTo>
                      <a:pt x="232" y="506"/>
                    </a:lnTo>
                    <a:lnTo>
                      <a:pt x="237" y="506"/>
                    </a:lnTo>
                    <a:lnTo>
                      <a:pt x="243" y="506"/>
                    </a:lnTo>
                    <a:lnTo>
                      <a:pt x="245" y="506"/>
                    </a:lnTo>
                    <a:lnTo>
                      <a:pt x="246" y="506"/>
                    </a:lnTo>
                    <a:lnTo>
                      <a:pt x="246" y="550"/>
                    </a:lnTo>
                    <a:lnTo>
                      <a:pt x="246" y="5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7" name="Freeform 235"/>
              <p:cNvSpPr>
                <a:spLocks/>
              </p:cNvSpPr>
              <p:nvPr/>
            </p:nvSpPr>
            <p:spPr bwMode="auto">
              <a:xfrm>
                <a:off x="10367963" y="1146175"/>
                <a:ext cx="111125" cy="131763"/>
              </a:xfrm>
              <a:custGeom>
                <a:avLst/>
                <a:gdLst>
                  <a:gd name="T0" fmla="*/ 0 w 140"/>
                  <a:gd name="T1" fmla="*/ 165 h 165"/>
                  <a:gd name="T2" fmla="*/ 13 w 140"/>
                  <a:gd name="T3" fmla="*/ 165 h 165"/>
                  <a:gd name="T4" fmla="*/ 24 w 140"/>
                  <a:gd name="T5" fmla="*/ 165 h 165"/>
                  <a:gd name="T6" fmla="*/ 44 w 140"/>
                  <a:gd name="T7" fmla="*/ 165 h 165"/>
                  <a:gd name="T8" fmla="*/ 59 w 140"/>
                  <a:gd name="T9" fmla="*/ 165 h 165"/>
                  <a:gd name="T10" fmla="*/ 69 w 140"/>
                  <a:gd name="T11" fmla="*/ 165 h 165"/>
                  <a:gd name="T12" fmla="*/ 74 w 140"/>
                  <a:gd name="T13" fmla="*/ 165 h 165"/>
                  <a:gd name="T14" fmla="*/ 77 w 140"/>
                  <a:gd name="T15" fmla="*/ 165 h 165"/>
                  <a:gd name="T16" fmla="*/ 79 w 140"/>
                  <a:gd name="T17" fmla="*/ 165 h 165"/>
                  <a:gd name="T18" fmla="*/ 79 w 140"/>
                  <a:gd name="T19" fmla="*/ 165 h 165"/>
                  <a:gd name="T20" fmla="*/ 91 w 140"/>
                  <a:gd name="T21" fmla="*/ 163 h 165"/>
                  <a:gd name="T22" fmla="*/ 102 w 140"/>
                  <a:gd name="T23" fmla="*/ 160 h 165"/>
                  <a:gd name="T24" fmla="*/ 112 w 140"/>
                  <a:gd name="T25" fmla="*/ 154 h 165"/>
                  <a:gd name="T26" fmla="*/ 122 w 140"/>
                  <a:gd name="T27" fmla="*/ 147 h 165"/>
                  <a:gd name="T28" fmla="*/ 129 w 140"/>
                  <a:gd name="T29" fmla="*/ 137 h 165"/>
                  <a:gd name="T30" fmla="*/ 135 w 140"/>
                  <a:gd name="T31" fmla="*/ 127 h 165"/>
                  <a:gd name="T32" fmla="*/ 139 w 140"/>
                  <a:gd name="T33" fmla="*/ 116 h 165"/>
                  <a:gd name="T34" fmla="*/ 140 w 140"/>
                  <a:gd name="T35" fmla="*/ 103 h 165"/>
                  <a:gd name="T36" fmla="*/ 140 w 140"/>
                  <a:gd name="T37" fmla="*/ 89 h 165"/>
                  <a:gd name="T38" fmla="*/ 140 w 140"/>
                  <a:gd name="T39" fmla="*/ 79 h 165"/>
                  <a:gd name="T40" fmla="*/ 140 w 140"/>
                  <a:gd name="T41" fmla="*/ 71 h 165"/>
                  <a:gd name="T42" fmla="*/ 140 w 140"/>
                  <a:gd name="T43" fmla="*/ 66 h 165"/>
                  <a:gd name="T44" fmla="*/ 140 w 140"/>
                  <a:gd name="T45" fmla="*/ 63 h 165"/>
                  <a:gd name="T46" fmla="*/ 140 w 140"/>
                  <a:gd name="T47" fmla="*/ 61 h 165"/>
                  <a:gd name="T48" fmla="*/ 140 w 140"/>
                  <a:gd name="T49" fmla="*/ 61 h 165"/>
                  <a:gd name="T50" fmla="*/ 139 w 140"/>
                  <a:gd name="T51" fmla="*/ 48 h 165"/>
                  <a:gd name="T52" fmla="*/ 135 w 140"/>
                  <a:gd name="T53" fmla="*/ 37 h 165"/>
                  <a:gd name="T54" fmla="*/ 129 w 140"/>
                  <a:gd name="T55" fmla="*/ 27 h 165"/>
                  <a:gd name="T56" fmla="*/ 122 w 140"/>
                  <a:gd name="T57" fmla="*/ 17 h 165"/>
                  <a:gd name="T58" fmla="*/ 112 w 140"/>
                  <a:gd name="T59" fmla="*/ 10 h 165"/>
                  <a:gd name="T60" fmla="*/ 102 w 140"/>
                  <a:gd name="T61" fmla="*/ 4 h 165"/>
                  <a:gd name="T62" fmla="*/ 91 w 140"/>
                  <a:gd name="T63" fmla="*/ 0 h 165"/>
                  <a:gd name="T64" fmla="*/ 79 w 140"/>
                  <a:gd name="T65" fmla="*/ 0 h 165"/>
                  <a:gd name="T66" fmla="*/ 64 w 140"/>
                  <a:gd name="T67" fmla="*/ 0 h 165"/>
                  <a:gd name="T68" fmla="*/ 53 w 140"/>
                  <a:gd name="T69" fmla="*/ 0 h 165"/>
                  <a:gd name="T70" fmla="*/ 33 w 140"/>
                  <a:gd name="T71" fmla="*/ 0 h 165"/>
                  <a:gd name="T72" fmla="*/ 18 w 140"/>
                  <a:gd name="T73" fmla="*/ 0 h 165"/>
                  <a:gd name="T74" fmla="*/ 10 w 140"/>
                  <a:gd name="T75" fmla="*/ 0 h 165"/>
                  <a:gd name="T76" fmla="*/ 3 w 140"/>
                  <a:gd name="T77" fmla="*/ 0 h 165"/>
                  <a:gd name="T78" fmla="*/ 0 w 140"/>
                  <a:gd name="T79" fmla="*/ 0 h 165"/>
                  <a:gd name="T80" fmla="*/ 0 w 140"/>
                  <a:gd name="T81" fmla="*/ 0 h 165"/>
                  <a:gd name="T82" fmla="*/ 0 w 140"/>
                  <a:gd name="T83" fmla="*/ 0 h 165"/>
                  <a:gd name="T84" fmla="*/ 0 w 140"/>
                  <a:gd name="T85" fmla="*/ 165 h 165"/>
                  <a:gd name="T86" fmla="*/ 0 w 140"/>
                  <a:gd name="T8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 h="165">
                    <a:moveTo>
                      <a:pt x="0" y="165"/>
                    </a:moveTo>
                    <a:lnTo>
                      <a:pt x="13" y="165"/>
                    </a:lnTo>
                    <a:lnTo>
                      <a:pt x="24" y="165"/>
                    </a:lnTo>
                    <a:lnTo>
                      <a:pt x="44" y="165"/>
                    </a:lnTo>
                    <a:lnTo>
                      <a:pt x="59" y="165"/>
                    </a:lnTo>
                    <a:lnTo>
                      <a:pt x="69" y="165"/>
                    </a:lnTo>
                    <a:lnTo>
                      <a:pt x="74" y="165"/>
                    </a:lnTo>
                    <a:lnTo>
                      <a:pt x="77" y="165"/>
                    </a:lnTo>
                    <a:lnTo>
                      <a:pt x="79" y="165"/>
                    </a:lnTo>
                    <a:lnTo>
                      <a:pt x="79" y="165"/>
                    </a:lnTo>
                    <a:lnTo>
                      <a:pt x="91" y="163"/>
                    </a:lnTo>
                    <a:lnTo>
                      <a:pt x="102" y="160"/>
                    </a:lnTo>
                    <a:lnTo>
                      <a:pt x="112" y="154"/>
                    </a:lnTo>
                    <a:lnTo>
                      <a:pt x="122" y="147"/>
                    </a:lnTo>
                    <a:lnTo>
                      <a:pt x="129" y="137"/>
                    </a:lnTo>
                    <a:lnTo>
                      <a:pt x="135" y="127"/>
                    </a:lnTo>
                    <a:lnTo>
                      <a:pt x="139" y="116"/>
                    </a:lnTo>
                    <a:lnTo>
                      <a:pt x="140" y="103"/>
                    </a:lnTo>
                    <a:lnTo>
                      <a:pt x="140" y="89"/>
                    </a:lnTo>
                    <a:lnTo>
                      <a:pt x="140" y="79"/>
                    </a:lnTo>
                    <a:lnTo>
                      <a:pt x="140" y="71"/>
                    </a:lnTo>
                    <a:lnTo>
                      <a:pt x="140" y="66"/>
                    </a:lnTo>
                    <a:lnTo>
                      <a:pt x="140" y="63"/>
                    </a:lnTo>
                    <a:lnTo>
                      <a:pt x="140" y="61"/>
                    </a:lnTo>
                    <a:lnTo>
                      <a:pt x="140" y="61"/>
                    </a:lnTo>
                    <a:lnTo>
                      <a:pt x="139" y="48"/>
                    </a:lnTo>
                    <a:lnTo>
                      <a:pt x="135" y="37"/>
                    </a:lnTo>
                    <a:lnTo>
                      <a:pt x="129" y="27"/>
                    </a:lnTo>
                    <a:lnTo>
                      <a:pt x="122" y="17"/>
                    </a:lnTo>
                    <a:lnTo>
                      <a:pt x="112" y="10"/>
                    </a:lnTo>
                    <a:lnTo>
                      <a:pt x="102" y="4"/>
                    </a:lnTo>
                    <a:lnTo>
                      <a:pt x="91" y="0"/>
                    </a:lnTo>
                    <a:lnTo>
                      <a:pt x="79" y="0"/>
                    </a:lnTo>
                    <a:lnTo>
                      <a:pt x="64" y="0"/>
                    </a:lnTo>
                    <a:lnTo>
                      <a:pt x="53" y="0"/>
                    </a:lnTo>
                    <a:lnTo>
                      <a:pt x="33" y="0"/>
                    </a:lnTo>
                    <a:lnTo>
                      <a:pt x="18" y="0"/>
                    </a:lnTo>
                    <a:lnTo>
                      <a:pt x="10" y="0"/>
                    </a:lnTo>
                    <a:lnTo>
                      <a:pt x="3" y="0"/>
                    </a:lnTo>
                    <a:lnTo>
                      <a:pt x="0" y="0"/>
                    </a:lnTo>
                    <a:lnTo>
                      <a:pt x="0" y="0"/>
                    </a:lnTo>
                    <a:lnTo>
                      <a:pt x="0" y="0"/>
                    </a:lnTo>
                    <a:lnTo>
                      <a:pt x="0" y="165"/>
                    </a:lnTo>
                    <a:lnTo>
                      <a:pt x="0"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8" name="Freeform 236"/>
              <p:cNvSpPr>
                <a:spLocks/>
              </p:cNvSpPr>
              <p:nvPr/>
            </p:nvSpPr>
            <p:spPr bwMode="auto">
              <a:xfrm>
                <a:off x="10436225" y="1185863"/>
                <a:ext cx="77788" cy="52388"/>
              </a:xfrm>
              <a:custGeom>
                <a:avLst/>
                <a:gdLst>
                  <a:gd name="T0" fmla="*/ 99 w 99"/>
                  <a:gd name="T1" fmla="*/ 8 h 66"/>
                  <a:gd name="T2" fmla="*/ 99 w 99"/>
                  <a:gd name="T3" fmla="*/ 56 h 66"/>
                  <a:gd name="T4" fmla="*/ 0 w 99"/>
                  <a:gd name="T5" fmla="*/ 66 h 66"/>
                  <a:gd name="T6" fmla="*/ 0 w 99"/>
                  <a:gd name="T7" fmla="*/ 0 h 66"/>
                  <a:gd name="T8" fmla="*/ 99 w 99"/>
                  <a:gd name="T9" fmla="*/ 8 h 66"/>
                </a:gdLst>
                <a:ahLst/>
                <a:cxnLst>
                  <a:cxn ang="0">
                    <a:pos x="T0" y="T1"/>
                  </a:cxn>
                  <a:cxn ang="0">
                    <a:pos x="T2" y="T3"/>
                  </a:cxn>
                  <a:cxn ang="0">
                    <a:pos x="T4" y="T5"/>
                  </a:cxn>
                  <a:cxn ang="0">
                    <a:pos x="T6" y="T7"/>
                  </a:cxn>
                  <a:cxn ang="0">
                    <a:pos x="T8" y="T9"/>
                  </a:cxn>
                </a:cxnLst>
                <a:rect l="0" t="0" r="r" b="b"/>
                <a:pathLst>
                  <a:path w="99" h="66">
                    <a:moveTo>
                      <a:pt x="99" y="8"/>
                    </a:moveTo>
                    <a:lnTo>
                      <a:pt x="99" y="56"/>
                    </a:lnTo>
                    <a:lnTo>
                      <a:pt x="0" y="66"/>
                    </a:lnTo>
                    <a:lnTo>
                      <a:pt x="0" y="0"/>
                    </a:lnTo>
                    <a:lnTo>
                      <a:pt x="9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9" name="Freeform 237"/>
              <p:cNvSpPr>
                <a:spLocks/>
              </p:cNvSpPr>
              <p:nvPr/>
            </p:nvSpPr>
            <p:spPr bwMode="auto">
              <a:xfrm>
                <a:off x="10504488" y="1181100"/>
                <a:ext cx="22225" cy="60325"/>
              </a:xfrm>
              <a:custGeom>
                <a:avLst/>
                <a:gdLst>
                  <a:gd name="T0" fmla="*/ 13 w 28"/>
                  <a:gd name="T1" fmla="*/ 0 h 76"/>
                  <a:gd name="T2" fmla="*/ 20 w 28"/>
                  <a:gd name="T3" fmla="*/ 0 h 76"/>
                  <a:gd name="T4" fmla="*/ 23 w 28"/>
                  <a:gd name="T5" fmla="*/ 3 h 76"/>
                  <a:gd name="T6" fmla="*/ 26 w 28"/>
                  <a:gd name="T7" fmla="*/ 6 h 76"/>
                  <a:gd name="T8" fmla="*/ 28 w 28"/>
                  <a:gd name="T9" fmla="*/ 13 h 76"/>
                  <a:gd name="T10" fmla="*/ 28 w 28"/>
                  <a:gd name="T11" fmla="*/ 28 h 76"/>
                  <a:gd name="T12" fmla="*/ 28 w 28"/>
                  <a:gd name="T13" fmla="*/ 39 h 76"/>
                  <a:gd name="T14" fmla="*/ 28 w 28"/>
                  <a:gd name="T15" fmla="*/ 48 h 76"/>
                  <a:gd name="T16" fmla="*/ 28 w 28"/>
                  <a:gd name="T17" fmla="*/ 54 h 76"/>
                  <a:gd name="T18" fmla="*/ 28 w 28"/>
                  <a:gd name="T19" fmla="*/ 58 h 76"/>
                  <a:gd name="T20" fmla="*/ 28 w 28"/>
                  <a:gd name="T21" fmla="*/ 59 h 76"/>
                  <a:gd name="T22" fmla="*/ 28 w 28"/>
                  <a:gd name="T23" fmla="*/ 59 h 76"/>
                  <a:gd name="T24" fmla="*/ 26 w 28"/>
                  <a:gd name="T25" fmla="*/ 66 h 76"/>
                  <a:gd name="T26" fmla="*/ 23 w 28"/>
                  <a:gd name="T27" fmla="*/ 71 h 76"/>
                  <a:gd name="T28" fmla="*/ 20 w 28"/>
                  <a:gd name="T29" fmla="*/ 74 h 76"/>
                  <a:gd name="T30" fmla="*/ 13 w 28"/>
                  <a:gd name="T31" fmla="*/ 76 h 76"/>
                  <a:gd name="T32" fmla="*/ 13 w 28"/>
                  <a:gd name="T33" fmla="*/ 76 h 76"/>
                  <a:gd name="T34" fmla="*/ 6 w 28"/>
                  <a:gd name="T35" fmla="*/ 74 h 76"/>
                  <a:gd name="T36" fmla="*/ 3 w 28"/>
                  <a:gd name="T37" fmla="*/ 71 h 76"/>
                  <a:gd name="T38" fmla="*/ 0 w 28"/>
                  <a:gd name="T39" fmla="*/ 66 h 76"/>
                  <a:gd name="T40" fmla="*/ 0 w 28"/>
                  <a:gd name="T41" fmla="*/ 59 h 76"/>
                  <a:gd name="T42" fmla="*/ 0 w 28"/>
                  <a:gd name="T43" fmla="*/ 44 h 76"/>
                  <a:gd name="T44" fmla="*/ 0 w 28"/>
                  <a:gd name="T45" fmla="*/ 33 h 76"/>
                  <a:gd name="T46" fmla="*/ 0 w 28"/>
                  <a:gd name="T47" fmla="*/ 25 h 76"/>
                  <a:gd name="T48" fmla="*/ 0 w 28"/>
                  <a:gd name="T49" fmla="*/ 18 h 76"/>
                  <a:gd name="T50" fmla="*/ 0 w 28"/>
                  <a:gd name="T51" fmla="*/ 15 h 76"/>
                  <a:gd name="T52" fmla="*/ 0 w 28"/>
                  <a:gd name="T53" fmla="*/ 13 h 76"/>
                  <a:gd name="T54" fmla="*/ 0 w 28"/>
                  <a:gd name="T55" fmla="*/ 13 h 76"/>
                  <a:gd name="T56" fmla="*/ 0 w 28"/>
                  <a:gd name="T57" fmla="*/ 6 h 76"/>
                  <a:gd name="T58" fmla="*/ 3 w 28"/>
                  <a:gd name="T59" fmla="*/ 3 h 76"/>
                  <a:gd name="T60" fmla="*/ 6 w 28"/>
                  <a:gd name="T61" fmla="*/ 0 h 76"/>
                  <a:gd name="T62" fmla="*/ 13 w 28"/>
                  <a:gd name="T6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76">
                    <a:moveTo>
                      <a:pt x="13" y="0"/>
                    </a:moveTo>
                    <a:lnTo>
                      <a:pt x="20" y="0"/>
                    </a:lnTo>
                    <a:lnTo>
                      <a:pt x="23" y="3"/>
                    </a:lnTo>
                    <a:lnTo>
                      <a:pt x="26" y="6"/>
                    </a:lnTo>
                    <a:lnTo>
                      <a:pt x="28" y="13"/>
                    </a:lnTo>
                    <a:lnTo>
                      <a:pt x="28" y="28"/>
                    </a:lnTo>
                    <a:lnTo>
                      <a:pt x="28" y="39"/>
                    </a:lnTo>
                    <a:lnTo>
                      <a:pt x="28" y="48"/>
                    </a:lnTo>
                    <a:lnTo>
                      <a:pt x="28" y="54"/>
                    </a:lnTo>
                    <a:lnTo>
                      <a:pt x="28" y="58"/>
                    </a:lnTo>
                    <a:lnTo>
                      <a:pt x="28" y="59"/>
                    </a:lnTo>
                    <a:lnTo>
                      <a:pt x="28" y="59"/>
                    </a:lnTo>
                    <a:lnTo>
                      <a:pt x="26" y="66"/>
                    </a:lnTo>
                    <a:lnTo>
                      <a:pt x="23" y="71"/>
                    </a:lnTo>
                    <a:lnTo>
                      <a:pt x="20" y="74"/>
                    </a:lnTo>
                    <a:lnTo>
                      <a:pt x="13" y="76"/>
                    </a:lnTo>
                    <a:lnTo>
                      <a:pt x="13" y="76"/>
                    </a:lnTo>
                    <a:lnTo>
                      <a:pt x="6" y="74"/>
                    </a:lnTo>
                    <a:lnTo>
                      <a:pt x="3" y="71"/>
                    </a:lnTo>
                    <a:lnTo>
                      <a:pt x="0" y="66"/>
                    </a:lnTo>
                    <a:lnTo>
                      <a:pt x="0" y="59"/>
                    </a:lnTo>
                    <a:lnTo>
                      <a:pt x="0" y="44"/>
                    </a:lnTo>
                    <a:lnTo>
                      <a:pt x="0" y="33"/>
                    </a:lnTo>
                    <a:lnTo>
                      <a:pt x="0" y="25"/>
                    </a:lnTo>
                    <a:lnTo>
                      <a:pt x="0" y="18"/>
                    </a:lnTo>
                    <a:lnTo>
                      <a:pt x="0" y="15"/>
                    </a:lnTo>
                    <a:lnTo>
                      <a:pt x="0" y="13"/>
                    </a:lnTo>
                    <a:lnTo>
                      <a:pt x="0" y="13"/>
                    </a:lnTo>
                    <a:lnTo>
                      <a:pt x="0" y="6"/>
                    </a:lnTo>
                    <a:lnTo>
                      <a:pt x="3" y="3"/>
                    </a:lnTo>
                    <a:lnTo>
                      <a:pt x="6" y="0"/>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56" name="Freeform 238"/>
              <p:cNvSpPr>
                <a:spLocks/>
              </p:cNvSpPr>
              <p:nvPr/>
            </p:nvSpPr>
            <p:spPr bwMode="auto">
              <a:xfrm>
                <a:off x="10536238" y="1195388"/>
                <a:ext cx="192088" cy="436563"/>
              </a:xfrm>
              <a:custGeom>
                <a:avLst/>
                <a:gdLst>
                  <a:gd name="T0" fmla="*/ 229 w 244"/>
                  <a:gd name="T1" fmla="*/ 549 h 549"/>
                  <a:gd name="T2" fmla="*/ 211 w 244"/>
                  <a:gd name="T3" fmla="*/ 549 h 549"/>
                  <a:gd name="T4" fmla="*/ 204 w 244"/>
                  <a:gd name="T5" fmla="*/ 549 h 549"/>
                  <a:gd name="T6" fmla="*/ 201 w 244"/>
                  <a:gd name="T7" fmla="*/ 549 h 549"/>
                  <a:gd name="T8" fmla="*/ 201 w 244"/>
                  <a:gd name="T9" fmla="*/ 466 h 549"/>
                  <a:gd name="T10" fmla="*/ 201 w 244"/>
                  <a:gd name="T11" fmla="*/ 394 h 549"/>
                  <a:gd name="T12" fmla="*/ 201 w 244"/>
                  <a:gd name="T13" fmla="*/ 331 h 549"/>
                  <a:gd name="T14" fmla="*/ 201 w 244"/>
                  <a:gd name="T15" fmla="*/ 278 h 549"/>
                  <a:gd name="T16" fmla="*/ 201 w 244"/>
                  <a:gd name="T17" fmla="*/ 232 h 549"/>
                  <a:gd name="T18" fmla="*/ 201 w 244"/>
                  <a:gd name="T19" fmla="*/ 194 h 549"/>
                  <a:gd name="T20" fmla="*/ 201 w 244"/>
                  <a:gd name="T21" fmla="*/ 163 h 549"/>
                  <a:gd name="T22" fmla="*/ 201 w 244"/>
                  <a:gd name="T23" fmla="*/ 120 h 549"/>
                  <a:gd name="T24" fmla="*/ 201 w 244"/>
                  <a:gd name="T25" fmla="*/ 96 h 549"/>
                  <a:gd name="T26" fmla="*/ 201 w 244"/>
                  <a:gd name="T27" fmla="*/ 84 h 549"/>
                  <a:gd name="T28" fmla="*/ 201 w 244"/>
                  <a:gd name="T29" fmla="*/ 81 h 549"/>
                  <a:gd name="T30" fmla="*/ 189 w 244"/>
                  <a:gd name="T31" fmla="*/ 53 h 549"/>
                  <a:gd name="T32" fmla="*/ 161 w 244"/>
                  <a:gd name="T33" fmla="*/ 41 h 549"/>
                  <a:gd name="T34" fmla="*/ 108 w 244"/>
                  <a:gd name="T35" fmla="*/ 41 h 549"/>
                  <a:gd name="T36" fmla="*/ 68 w 244"/>
                  <a:gd name="T37" fmla="*/ 41 h 549"/>
                  <a:gd name="T38" fmla="*/ 39 w 244"/>
                  <a:gd name="T39" fmla="*/ 41 h 549"/>
                  <a:gd name="T40" fmla="*/ 20 w 244"/>
                  <a:gd name="T41" fmla="*/ 41 h 549"/>
                  <a:gd name="T42" fmla="*/ 9 w 244"/>
                  <a:gd name="T43" fmla="*/ 41 h 549"/>
                  <a:gd name="T44" fmla="*/ 0 w 244"/>
                  <a:gd name="T45" fmla="*/ 41 h 549"/>
                  <a:gd name="T46" fmla="*/ 0 w 244"/>
                  <a:gd name="T47" fmla="*/ 26 h 549"/>
                  <a:gd name="T48" fmla="*/ 0 w 244"/>
                  <a:gd name="T49" fmla="*/ 10 h 549"/>
                  <a:gd name="T50" fmla="*/ 0 w 244"/>
                  <a:gd name="T51" fmla="*/ 2 h 549"/>
                  <a:gd name="T52" fmla="*/ 0 w 244"/>
                  <a:gd name="T53" fmla="*/ 0 h 549"/>
                  <a:gd name="T54" fmla="*/ 53 w 244"/>
                  <a:gd name="T55" fmla="*/ 0 h 549"/>
                  <a:gd name="T56" fmla="*/ 93 w 244"/>
                  <a:gd name="T57" fmla="*/ 0 h 549"/>
                  <a:gd name="T58" fmla="*/ 121 w 244"/>
                  <a:gd name="T59" fmla="*/ 0 h 549"/>
                  <a:gd name="T60" fmla="*/ 141 w 244"/>
                  <a:gd name="T61" fmla="*/ 0 h 549"/>
                  <a:gd name="T62" fmla="*/ 153 w 244"/>
                  <a:gd name="T63" fmla="*/ 0 h 549"/>
                  <a:gd name="T64" fmla="*/ 161 w 244"/>
                  <a:gd name="T65" fmla="*/ 0 h 549"/>
                  <a:gd name="T66" fmla="*/ 178 w 244"/>
                  <a:gd name="T67" fmla="*/ 2 h 549"/>
                  <a:gd name="T68" fmla="*/ 207 w 244"/>
                  <a:gd name="T69" fmla="*/ 13 h 549"/>
                  <a:gd name="T70" fmla="*/ 229 w 244"/>
                  <a:gd name="T71" fmla="*/ 35 h 549"/>
                  <a:gd name="T72" fmla="*/ 242 w 244"/>
                  <a:gd name="T73" fmla="*/ 64 h 549"/>
                  <a:gd name="T74" fmla="*/ 244 w 244"/>
                  <a:gd name="T75"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549">
                    <a:moveTo>
                      <a:pt x="244" y="549"/>
                    </a:moveTo>
                    <a:lnTo>
                      <a:pt x="229" y="549"/>
                    </a:lnTo>
                    <a:lnTo>
                      <a:pt x="219" y="549"/>
                    </a:lnTo>
                    <a:lnTo>
                      <a:pt x="211" y="549"/>
                    </a:lnTo>
                    <a:lnTo>
                      <a:pt x="206" y="549"/>
                    </a:lnTo>
                    <a:lnTo>
                      <a:pt x="204" y="549"/>
                    </a:lnTo>
                    <a:lnTo>
                      <a:pt x="202" y="549"/>
                    </a:lnTo>
                    <a:lnTo>
                      <a:pt x="201" y="549"/>
                    </a:lnTo>
                    <a:lnTo>
                      <a:pt x="201" y="506"/>
                    </a:lnTo>
                    <a:lnTo>
                      <a:pt x="201" y="466"/>
                    </a:lnTo>
                    <a:lnTo>
                      <a:pt x="201" y="428"/>
                    </a:lnTo>
                    <a:lnTo>
                      <a:pt x="201" y="394"/>
                    </a:lnTo>
                    <a:lnTo>
                      <a:pt x="201" y="361"/>
                    </a:lnTo>
                    <a:lnTo>
                      <a:pt x="201" y="331"/>
                    </a:lnTo>
                    <a:lnTo>
                      <a:pt x="201" y="303"/>
                    </a:lnTo>
                    <a:lnTo>
                      <a:pt x="201" y="278"/>
                    </a:lnTo>
                    <a:lnTo>
                      <a:pt x="201" y="254"/>
                    </a:lnTo>
                    <a:lnTo>
                      <a:pt x="201" y="232"/>
                    </a:lnTo>
                    <a:lnTo>
                      <a:pt x="201" y="213"/>
                    </a:lnTo>
                    <a:lnTo>
                      <a:pt x="201" y="194"/>
                    </a:lnTo>
                    <a:lnTo>
                      <a:pt x="201" y="178"/>
                    </a:lnTo>
                    <a:lnTo>
                      <a:pt x="201" y="163"/>
                    </a:lnTo>
                    <a:lnTo>
                      <a:pt x="201" y="138"/>
                    </a:lnTo>
                    <a:lnTo>
                      <a:pt x="201" y="120"/>
                    </a:lnTo>
                    <a:lnTo>
                      <a:pt x="201" y="105"/>
                    </a:lnTo>
                    <a:lnTo>
                      <a:pt x="201" y="96"/>
                    </a:lnTo>
                    <a:lnTo>
                      <a:pt x="201" y="87"/>
                    </a:lnTo>
                    <a:lnTo>
                      <a:pt x="201" y="84"/>
                    </a:lnTo>
                    <a:lnTo>
                      <a:pt x="201" y="81"/>
                    </a:lnTo>
                    <a:lnTo>
                      <a:pt x="201" y="81"/>
                    </a:lnTo>
                    <a:lnTo>
                      <a:pt x="197" y="64"/>
                    </a:lnTo>
                    <a:lnTo>
                      <a:pt x="189" y="53"/>
                    </a:lnTo>
                    <a:lnTo>
                      <a:pt x="178" y="44"/>
                    </a:lnTo>
                    <a:lnTo>
                      <a:pt x="161" y="41"/>
                    </a:lnTo>
                    <a:lnTo>
                      <a:pt x="133" y="41"/>
                    </a:lnTo>
                    <a:lnTo>
                      <a:pt x="108" y="41"/>
                    </a:lnTo>
                    <a:lnTo>
                      <a:pt x="87" y="41"/>
                    </a:lnTo>
                    <a:lnTo>
                      <a:pt x="68" y="41"/>
                    </a:lnTo>
                    <a:lnTo>
                      <a:pt x="52" y="41"/>
                    </a:lnTo>
                    <a:lnTo>
                      <a:pt x="39" y="41"/>
                    </a:lnTo>
                    <a:lnTo>
                      <a:pt x="29" y="41"/>
                    </a:lnTo>
                    <a:lnTo>
                      <a:pt x="20" y="41"/>
                    </a:lnTo>
                    <a:lnTo>
                      <a:pt x="14" y="41"/>
                    </a:lnTo>
                    <a:lnTo>
                      <a:pt x="9" y="41"/>
                    </a:lnTo>
                    <a:lnTo>
                      <a:pt x="2" y="41"/>
                    </a:lnTo>
                    <a:lnTo>
                      <a:pt x="0" y="41"/>
                    </a:lnTo>
                    <a:lnTo>
                      <a:pt x="0" y="41"/>
                    </a:lnTo>
                    <a:lnTo>
                      <a:pt x="0" y="26"/>
                    </a:lnTo>
                    <a:lnTo>
                      <a:pt x="0" y="16"/>
                    </a:lnTo>
                    <a:lnTo>
                      <a:pt x="0" y="10"/>
                    </a:lnTo>
                    <a:lnTo>
                      <a:pt x="0" y="5"/>
                    </a:lnTo>
                    <a:lnTo>
                      <a:pt x="0" y="2"/>
                    </a:lnTo>
                    <a:lnTo>
                      <a:pt x="0" y="0"/>
                    </a:lnTo>
                    <a:lnTo>
                      <a:pt x="0" y="0"/>
                    </a:lnTo>
                    <a:lnTo>
                      <a:pt x="29" y="0"/>
                    </a:lnTo>
                    <a:lnTo>
                      <a:pt x="53" y="0"/>
                    </a:lnTo>
                    <a:lnTo>
                      <a:pt x="75" y="0"/>
                    </a:lnTo>
                    <a:lnTo>
                      <a:pt x="93" y="0"/>
                    </a:lnTo>
                    <a:lnTo>
                      <a:pt x="108" y="0"/>
                    </a:lnTo>
                    <a:lnTo>
                      <a:pt x="121" y="0"/>
                    </a:lnTo>
                    <a:lnTo>
                      <a:pt x="133" y="0"/>
                    </a:lnTo>
                    <a:lnTo>
                      <a:pt x="141" y="0"/>
                    </a:lnTo>
                    <a:lnTo>
                      <a:pt x="148" y="0"/>
                    </a:lnTo>
                    <a:lnTo>
                      <a:pt x="153" y="0"/>
                    </a:lnTo>
                    <a:lnTo>
                      <a:pt x="159" y="0"/>
                    </a:lnTo>
                    <a:lnTo>
                      <a:pt x="161" y="0"/>
                    </a:lnTo>
                    <a:lnTo>
                      <a:pt x="161" y="0"/>
                    </a:lnTo>
                    <a:lnTo>
                      <a:pt x="178" y="2"/>
                    </a:lnTo>
                    <a:lnTo>
                      <a:pt x="192" y="5"/>
                    </a:lnTo>
                    <a:lnTo>
                      <a:pt x="207" y="13"/>
                    </a:lnTo>
                    <a:lnTo>
                      <a:pt x="219" y="23"/>
                    </a:lnTo>
                    <a:lnTo>
                      <a:pt x="229" y="35"/>
                    </a:lnTo>
                    <a:lnTo>
                      <a:pt x="237" y="49"/>
                    </a:lnTo>
                    <a:lnTo>
                      <a:pt x="242" y="64"/>
                    </a:lnTo>
                    <a:lnTo>
                      <a:pt x="244" y="81"/>
                    </a:lnTo>
                    <a:lnTo>
                      <a:pt x="244" y="549"/>
                    </a:lnTo>
                    <a:lnTo>
                      <a:pt x="244"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35" name="Freeform 226"/>
              <p:cNvSpPr>
                <a:spLocks/>
              </p:cNvSpPr>
              <p:nvPr/>
            </p:nvSpPr>
            <p:spPr bwMode="auto">
              <a:xfrm>
                <a:off x="8613776" y="239490"/>
                <a:ext cx="857250" cy="490538"/>
              </a:xfrm>
              <a:custGeom>
                <a:avLst/>
                <a:gdLst>
                  <a:gd name="T0" fmla="*/ 894 w 1080"/>
                  <a:gd name="T1" fmla="*/ 259 h 618"/>
                  <a:gd name="T2" fmla="*/ 886 w 1080"/>
                  <a:gd name="T3" fmla="*/ 264 h 618"/>
                  <a:gd name="T4" fmla="*/ 898 w 1080"/>
                  <a:gd name="T5" fmla="*/ 224 h 618"/>
                  <a:gd name="T6" fmla="*/ 901 w 1080"/>
                  <a:gd name="T7" fmla="*/ 182 h 618"/>
                  <a:gd name="T8" fmla="*/ 898 w 1080"/>
                  <a:gd name="T9" fmla="*/ 145 h 618"/>
                  <a:gd name="T10" fmla="*/ 871 w 1080"/>
                  <a:gd name="T11" fmla="*/ 81 h 618"/>
                  <a:gd name="T12" fmla="*/ 825 w 1080"/>
                  <a:gd name="T13" fmla="*/ 32 h 618"/>
                  <a:gd name="T14" fmla="*/ 780 w 1080"/>
                  <a:gd name="T15" fmla="*/ 10 h 618"/>
                  <a:gd name="T16" fmla="*/ 745 w 1080"/>
                  <a:gd name="T17" fmla="*/ 2 h 618"/>
                  <a:gd name="T18" fmla="*/ 710 w 1080"/>
                  <a:gd name="T19" fmla="*/ 2 h 618"/>
                  <a:gd name="T20" fmla="*/ 662 w 1080"/>
                  <a:gd name="T21" fmla="*/ 14 h 618"/>
                  <a:gd name="T22" fmla="*/ 608 w 1080"/>
                  <a:gd name="T23" fmla="*/ 48 h 618"/>
                  <a:gd name="T24" fmla="*/ 568 w 1080"/>
                  <a:gd name="T25" fmla="*/ 99 h 618"/>
                  <a:gd name="T26" fmla="*/ 550 w 1080"/>
                  <a:gd name="T27" fmla="*/ 162 h 618"/>
                  <a:gd name="T28" fmla="*/ 523 w 1080"/>
                  <a:gd name="T29" fmla="*/ 135 h 618"/>
                  <a:gd name="T30" fmla="*/ 492 w 1080"/>
                  <a:gd name="T31" fmla="*/ 117 h 618"/>
                  <a:gd name="T32" fmla="*/ 457 w 1080"/>
                  <a:gd name="T33" fmla="*/ 107 h 618"/>
                  <a:gd name="T34" fmla="*/ 419 w 1080"/>
                  <a:gd name="T35" fmla="*/ 103 h 618"/>
                  <a:gd name="T36" fmla="*/ 384 w 1080"/>
                  <a:gd name="T37" fmla="*/ 106 h 618"/>
                  <a:gd name="T38" fmla="*/ 323 w 1080"/>
                  <a:gd name="T39" fmla="*/ 131 h 618"/>
                  <a:gd name="T40" fmla="*/ 275 w 1080"/>
                  <a:gd name="T41" fmla="*/ 177 h 618"/>
                  <a:gd name="T42" fmla="*/ 247 w 1080"/>
                  <a:gd name="T43" fmla="*/ 238 h 618"/>
                  <a:gd name="T44" fmla="*/ 242 w 1080"/>
                  <a:gd name="T45" fmla="*/ 272 h 618"/>
                  <a:gd name="T46" fmla="*/ 212 w 1080"/>
                  <a:gd name="T47" fmla="*/ 262 h 618"/>
                  <a:gd name="T48" fmla="*/ 179 w 1080"/>
                  <a:gd name="T49" fmla="*/ 259 h 618"/>
                  <a:gd name="T50" fmla="*/ 144 w 1080"/>
                  <a:gd name="T51" fmla="*/ 262 h 618"/>
                  <a:gd name="T52" fmla="*/ 111 w 1080"/>
                  <a:gd name="T53" fmla="*/ 272 h 618"/>
                  <a:gd name="T54" fmla="*/ 55 w 1080"/>
                  <a:gd name="T55" fmla="*/ 312 h 618"/>
                  <a:gd name="T56" fmla="*/ 15 w 1080"/>
                  <a:gd name="T57" fmla="*/ 369 h 618"/>
                  <a:gd name="T58" fmla="*/ 5 w 1080"/>
                  <a:gd name="T59" fmla="*/ 402 h 618"/>
                  <a:gd name="T60" fmla="*/ 0 w 1080"/>
                  <a:gd name="T61" fmla="*/ 439 h 618"/>
                  <a:gd name="T62" fmla="*/ 5 w 1080"/>
                  <a:gd name="T63" fmla="*/ 473 h 618"/>
                  <a:gd name="T64" fmla="*/ 15 w 1080"/>
                  <a:gd name="T65" fmla="*/ 506 h 618"/>
                  <a:gd name="T66" fmla="*/ 55 w 1080"/>
                  <a:gd name="T67" fmla="*/ 564 h 618"/>
                  <a:gd name="T68" fmla="*/ 111 w 1080"/>
                  <a:gd name="T69" fmla="*/ 603 h 618"/>
                  <a:gd name="T70" fmla="*/ 144 w 1080"/>
                  <a:gd name="T71" fmla="*/ 613 h 618"/>
                  <a:gd name="T72" fmla="*/ 179 w 1080"/>
                  <a:gd name="T73" fmla="*/ 618 h 618"/>
                  <a:gd name="T74" fmla="*/ 307 w 1080"/>
                  <a:gd name="T75" fmla="*/ 618 h 618"/>
                  <a:gd name="T76" fmla="*/ 417 w 1080"/>
                  <a:gd name="T77" fmla="*/ 618 h 618"/>
                  <a:gd name="T78" fmla="*/ 513 w 1080"/>
                  <a:gd name="T79" fmla="*/ 618 h 618"/>
                  <a:gd name="T80" fmla="*/ 596 w 1080"/>
                  <a:gd name="T81" fmla="*/ 618 h 618"/>
                  <a:gd name="T82" fmla="*/ 666 w 1080"/>
                  <a:gd name="T83" fmla="*/ 618 h 618"/>
                  <a:gd name="T84" fmla="*/ 725 w 1080"/>
                  <a:gd name="T85" fmla="*/ 618 h 618"/>
                  <a:gd name="T86" fmla="*/ 772 w 1080"/>
                  <a:gd name="T87" fmla="*/ 618 h 618"/>
                  <a:gd name="T88" fmla="*/ 811 w 1080"/>
                  <a:gd name="T89" fmla="*/ 618 h 618"/>
                  <a:gd name="T90" fmla="*/ 841 w 1080"/>
                  <a:gd name="T91" fmla="*/ 618 h 618"/>
                  <a:gd name="T92" fmla="*/ 863 w 1080"/>
                  <a:gd name="T93" fmla="*/ 618 h 618"/>
                  <a:gd name="T94" fmla="*/ 889 w 1080"/>
                  <a:gd name="T95" fmla="*/ 618 h 618"/>
                  <a:gd name="T96" fmla="*/ 899 w 1080"/>
                  <a:gd name="T97" fmla="*/ 618 h 618"/>
                  <a:gd name="T98" fmla="*/ 901 w 1080"/>
                  <a:gd name="T99" fmla="*/ 618 h 618"/>
                  <a:gd name="T100" fmla="*/ 937 w 1080"/>
                  <a:gd name="T101" fmla="*/ 613 h 618"/>
                  <a:gd name="T102" fmla="*/ 972 w 1080"/>
                  <a:gd name="T103" fmla="*/ 603 h 618"/>
                  <a:gd name="T104" fmla="*/ 1028 w 1080"/>
                  <a:gd name="T105" fmla="*/ 564 h 618"/>
                  <a:gd name="T106" fmla="*/ 1065 w 1080"/>
                  <a:gd name="T107" fmla="*/ 506 h 618"/>
                  <a:gd name="T108" fmla="*/ 1078 w 1080"/>
                  <a:gd name="T109" fmla="*/ 457 h 618"/>
                  <a:gd name="T110" fmla="*/ 1078 w 1080"/>
                  <a:gd name="T111" fmla="*/ 421 h 618"/>
                  <a:gd name="T112" fmla="*/ 1065 w 1080"/>
                  <a:gd name="T113" fmla="*/ 369 h 618"/>
                  <a:gd name="T114" fmla="*/ 1028 w 1080"/>
                  <a:gd name="T115" fmla="*/ 312 h 618"/>
                  <a:gd name="T116" fmla="*/ 972 w 1080"/>
                  <a:gd name="T117" fmla="*/ 272 h 618"/>
                  <a:gd name="T118" fmla="*/ 937 w 1080"/>
                  <a:gd name="T119" fmla="*/ 262 h 618"/>
                  <a:gd name="T120" fmla="*/ 901 w 1080"/>
                  <a:gd name="T121" fmla="*/ 259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0" h="618">
                    <a:moveTo>
                      <a:pt x="901" y="259"/>
                    </a:moveTo>
                    <a:lnTo>
                      <a:pt x="894" y="259"/>
                    </a:lnTo>
                    <a:lnTo>
                      <a:pt x="889" y="261"/>
                    </a:lnTo>
                    <a:lnTo>
                      <a:pt x="886" y="264"/>
                    </a:lnTo>
                    <a:lnTo>
                      <a:pt x="893" y="244"/>
                    </a:lnTo>
                    <a:lnTo>
                      <a:pt x="898" y="224"/>
                    </a:lnTo>
                    <a:lnTo>
                      <a:pt x="899" y="203"/>
                    </a:lnTo>
                    <a:lnTo>
                      <a:pt x="901" y="182"/>
                    </a:lnTo>
                    <a:lnTo>
                      <a:pt x="899" y="163"/>
                    </a:lnTo>
                    <a:lnTo>
                      <a:pt x="898" y="145"/>
                    </a:lnTo>
                    <a:lnTo>
                      <a:pt x="888" y="112"/>
                    </a:lnTo>
                    <a:lnTo>
                      <a:pt x="871" y="81"/>
                    </a:lnTo>
                    <a:lnTo>
                      <a:pt x="851" y="55"/>
                    </a:lnTo>
                    <a:lnTo>
                      <a:pt x="825" y="32"/>
                    </a:lnTo>
                    <a:lnTo>
                      <a:pt x="795" y="15"/>
                    </a:lnTo>
                    <a:lnTo>
                      <a:pt x="780" y="10"/>
                    </a:lnTo>
                    <a:lnTo>
                      <a:pt x="763" y="5"/>
                    </a:lnTo>
                    <a:lnTo>
                      <a:pt x="745" y="2"/>
                    </a:lnTo>
                    <a:lnTo>
                      <a:pt x="727" y="0"/>
                    </a:lnTo>
                    <a:lnTo>
                      <a:pt x="710" y="2"/>
                    </a:lnTo>
                    <a:lnTo>
                      <a:pt x="694" y="5"/>
                    </a:lnTo>
                    <a:lnTo>
                      <a:pt x="662" y="14"/>
                    </a:lnTo>
                    <a:lnTo>
                      <a:pt x="634" y="28"/>
                    </a:lnTo>
                    <a:lnTo>
                      <a:pt x="608" y="48"/>
                    </a:lnTo>
                    <a:lnTo>
                      <a:pt x="586" y="73"/>
                    </a:lnTo>
                    <a:lnTo>
                      <a:pt x="568" y="99"/>
                    </a:lnTo>
                    <a:lnTo>
                      <a:pt x="557" y="129"/>
                    </a:lnTo>
                    <a:lnTo>
                      <a:pt x="550" y="162"/>
                    </a:lnTo>
                    <a:lnTo>
                      <a:pt x="537" y="147"/>
                    </a:lnTo>
                    <a:lnTo>
                      <a:pt x="523" y="135"/>
                    </a:lnTo>
                    <a:lnTo>
                      <a:pt x="509" y="126"/>
                    </a:lnTo>
                    <a:lnTo>
                      <a:pt x="492" y="117"/>
                    </a:lnTo>
                    <a:lnTo>
                      <a:pt x="475" y="111"/>
                    </a:lnTo>
                    <a:lnTo>
                      <a:pt x="457" y="107"/>
                    </a:lnTo>
                    <a:lnTo>
                      <a:pt x="439" y="104"/>
                    </a:lnTo>
                    <a:lnTo>
                      <a:pt x="419" y="103"/>
                    </a:lnTo>
                    <a:lnTo>
                      <a:pt x="403" y="104"/>
                    </a:lnTo>
                    <a:lnTo>
                      <a:pt x="384" y="106"/>
                    </a:lnTo>
                    <a:lnTo>
                      <a:pt x="351" y="116"/>
                    </a:lnTo>
                    <a:lnTo>
                      <a:pt x="323" y="131"/>
                    </a:lnTo>
                    <a:lnTo>
                      <a:pt x="297" y="152"/>
                    </a:lnTo>
                    <a:lnTo>
                      <a:pt x="275" y="177"/>
                    </a:lnTo>
                    <a:lnTo>
                      <a:pt x="259" y="206"/>
                    </a:lnTo>
                    <a:lnTo>
                      <a:pt x="247" y="238"/>
                    </a:lnTo>
                    <a:lnTo>
                      <a:pt x="244" y="256"/>
                    </a:lnTo>
                    <a:lnTo>
                      <a:pt x="242" y="272"/>
                    </a:lnTo>
                    <a:lnTo>
                      <a:pt x="227" y="267"/>
                    </a:lnTo>
                    <a:lnTo>
                      <a:pt x="212" y="262"/>
                    </a:lnTo>
                    <a:lnTo>
                      <a:pt x="196" y="259"/>
                    </a:lnTo>
                    <a:lnTo>
                      <a:pt x="179" y="259"/>
                    </a:lnTo>
                    <a:lnTo>
                      <a:pt x="161" y="259"/>
                    </a:lnTo>
                    <a:lnTo>
                      <a:pt x="144" y="262"/>
                    </a:lnTo>
                    <a:lnTo>
                      <a:pt x="128" y="267"/>
                    </a:lnTo>
                    <a:lnTo>
                      <a:pt x="111" y="272"/>
                    </a:lnTo>
                    <a:lnTo>
                      <a:pt x="81" y="290"/>
                    </a:lnTo>
                    <a:lnTo>
                      <a:pt x="55" y="312"/>
                    </a:lnTo>
                    <a:lnTo>
                      <a:pt x="32" y="338"/>
                    </a:lnTo>
                    <a:lnTo>
                      <a:pt x="15" y="369"/>
                    </a:lnTo>
                    <a:lnTo>
                      <a:pt x="9" y="386"/>
                    </a:lnTo>
                    <a:lnTo>
                      <a:pt x="5" y="402"/>
                    </a:lnTo>
                    <a:lnTo>
                      <a:pt x="2" y="421"/>
                    </a:lnTo>
                    <a:lnTo>
                      <a:pt x="0" y="439"/>
                    </a:lnTo>
                    <a:lnTo>
                      <a:pt x="2" y="457"/>
                    </a:lnTo>
                    <a:lnTo>
                      <a:pt x="5" y="473"/>
                    </a:lnTo>
                    <a:lnTo>
                      <a:pt x="9" y="491"/>
                    </a:lnTo>
                    <a:lnTo>
                      <a:pt x="15" y="506"/>
                    </a:lnTo>
                    <a:lnTo>
                      <a:pt x="32" y="537"/>
                    </a:lnTo>
                    <a:lnTo>
                      <a:pt x="55" y="564"/>
                    </a:lnTo>
                    <a:lnTo>
                      <a:pt x="81" y="587"/>
                    </a:lnTo>
                    <a:lnTo>
                      <a:pt x="111" y="603"/>
                    </a:lnTo>
                    <a:lnTo>
                      <a:pt x="128" y="610"/>
                    </a:lnTo>
                    <a:lnTo>
                      <a:pt x="144" y="613"/>
                    </a:lnTo>
                    <a:lnTo>
                      <a:pt x="161" y="617"/>
                    </a:lnTo>
                    <a:lnTo>
                      <a:pt x="179" y="618"/>
                    </a:lnTo>
                    <a:lnTo>
                      <a:pt x="245" y="618"/>
                    </a:lnTo>
                    <a:lnTo>
                      <a:pt x="307" y="618"/>
                    </a:lnTo>
                    <a:lnTo>
                      <a:pt x="365" y="618"/>
                    </a:lnTo>
                    <a:lnTo>
                      <a:pt x="417" y="618"/>
                    </a:lnTo>
                    <a:lnTo>
                      <a:pt x="467" y="618"/>
                    </a:lnTo>
                    <a:lnTo>
                      <a:pt x="513" y="618"/>
                    </a:lnTo>
                    <a:lnTo>
                      <a:pt x="557" y="618"/>
                    </a:lnTo>
                    <a:lnTo>
                      <a:pt x="596" y="618"/>
                    </a:lnTo>
                    <a:lnTo>
                      <a:pt x="633" y="618"/>
                    </a:lnTo>
                    <a:lnTo>
                      <a:pt x="666" y="618"/>
                    </a:lnTo>
                    <a:lnTo>
                      <a:pt x="697" y="618"/>
                    </a:lnTo>
                    <a:lnTo>
                      <a:pt x="725" y="618"/>
                    </a:lnTo>
                    <a:lnTo>
                      <a:pt x="750" y="618"/>
                    </a:lnTo>
                    <a:lnTo>
                      <a:pt x="772" y="618"/>
                    </a:lnTo>
                    <a:lnTo>
                      <a:pt x="793" y="618"/>
                    </a:lnTo>
                    <a:lnTo>
                      <a:pt x="811" y="618"/>
                    </a:lnTo>
                    <a:lnTo>
                      <a:pt x="826" y="618"/>
                    </a:lnTo>
                    <a:lnTo>
                      <a:pt x="841" y="618"/>
                    </a:lnTo>
                    <a:lnTo>
                      <a:pt x="853" y="618"/>
                    </a:lnTo>
                    <a:lnTo>
                      <a:pt x="863" y="618"/>
                    </a:lnTo>
                    <a:lnTo>
                      <a:pt x="879" y="618"/>
                    </a:lnTo>
                    <a:lnTo>
                      <a:pt x="889" y="618"/>
                    </a:lnTo>
                    <a:lnTo>
                      <a:pt x="896" y="618"/>
                    </a:lnTo>
                    <a:lnTo>
                      <a:pt x="899" y="618"/>
                    </a:lnTo>
                    <a:lnTo>
                      <a:pt x="901" y="618"/>
                    </a:lnTo>
                    <a:lnTo>
                      <a:pt x="901" y="618"/>
                    </a:lnTo>
                    <a:lnTo>
                      <a:pt x="919" y="617"/>
                    </a:lnTo>
                    <a:lnTo>
                      <a:pt x="937" y="613"/>
                    </a:lnTo>
                    <a:lnTo>
                      <a:pt x="955" y="610"/>
                    </a:lnTo>
                    <a:lnTo>
                      <a:pt x="972" y="603"/>
                    </a:lnTo>
                    <a:lnTo>
                      <a:pt x="1002" y="587"/>
                    </a:lnTo>
                    <a:lnTo>
                      <a:pt x="1028" y="564"/>
                    </a:lnTo>
                    <a:lnTo>
                      <a:pt x="1050" y="537"/>
                    </a:lnTo>
                    <a:lnTo>
                      <a:pt x="1065" y="506"/>
                    </a:lnTo>
                    <a:lnTo>
                      <a:pt x="1075" y="473"/>
                    </a:lnTo>
                    <a:lnTo>
                      <a:pt x="1078" y="457"/>
                    </a:lnTo>
                    <a:lnTo>
                      <a:pt x="1080" y="439"/>
                    </a:lnTo>
                    <a:lnTo>
                      <a:pt x="1078" y="421"/>
                    </a:lnTo>
                    <a:lnTo>
                      <a:pt x="1075" y="402"/>
                    </a:lnTo>
                    <a:lnTo>
                      <a:pt x="1065" y="369"/>
                    </a:lnTo>
                    <a:lnTo>
                      <a:pt x="1050" y="338"/>
                    </a:lnTo>
                    <a:lnTo>
                      <a:pt x="1028" y="312"/>
                    </a:lnTo>
                    <a:lnTo>
                      <a:pt x="1002" y="290"/>
                    </a:lnTo>
                    <a:lnTo>
                      <a:pt x="972" y="272"/>
                    </a:lnTo>
                    <a:lnTo>
                      <a:pt x="955" y="267"/>
                    </a:lnTo>
                    <a:lnTo>
                      <a:pt x="937" y="262"/>
                    </a:lnTo>
                    <a:lnTo>
                      <a:pt x="919" y="259"/>
                    </a:lnTo>
                    <a:lnTo>
                      <a:pt x="901" y="259"/>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sp>
            <p:nvSpPr>
              <p:cNvPr id="40" name="Freeform 228"/>
              <p:cNvSpPr>
                <a:spLocks/>
              </p:cNvSpPr>
              <p:nvPr/>
            </p:nvSpPr>
            <p:spPr bwMode="auto">
              <a:xfrm>
                <a:off x="10526713" y="1432296"/>
                <a:ext cx="646113" cy="258763"/>
              </a:xfrm>
              <a:custGeom>
                <a:avLst/>
                <a:gdLst>
                  <a:gd name="T0" fmla="*/ 720 w 815"/>
                  <a:gd name="T1" fmla="*/ 153 h 328"/>
                  <a:gd name="T2" fmla="*/ 709 w 815"/>
                  <a:gd name="T3" fmla="*/ 124 h 328"/>
                  <a:gd name="T4" fmla="*/ 684 w 815"/>
                  <a:gd name="T5" fmla="*/ 68 h 328"/>
                  <a:gd name="T6" fmla="*/ 639 w 815"/>
                  <a:gd name="T7" fmla="*/ 26 h 328"/>
                  <a:gd name="T8" fmla="*/ 581 w 815"/>
                  <a:gd name="T9" fmla="*/ 2 h 328"/>
                  <a:gd name="T10" fmla="*/ 522 w 815"/>
                  <a:gd name="T11" fmla="*/ 2 h 328"/>
                  <a:gd name="T12" fmla="*/ 470 w 815"/>
                  <a:gd name="T13" fmla="*/ 20 h 328"/>
                  <a:gd name="T14" fmla="*/ 427 w 815"/>
                  <a:gd name="T15" fmla="*/ 53 h 328"/>
                  <a:gd name="T16" fmla="*/ 398 w 815"/>
                  <a:gd name="T17" fmla="*/ 96 h 328"/>
                  <a:gd name="T18" fmla="*/ 371 w 815"/>
                  <a:gd name="T19" fmla="*/ 107 h 328"/>
                  <a:gd name="T20" fmla="*/ 328 w 815"/>
                  <a:gd name="T21" fmla="*/ 87 h 328"/>
                  <a:gd name="T22" fmla="*/ 278 w 815"/>
                  <a:gd name="T23" fmla="*/ 87 h 328"/>
                  <a:gd name="T24" fmla="*/ 237 w 815"/>
                  <a:gd name="T25" fmla="*/ 102 h 328"/>
                  <a:gd name="T26" fmla="*/ 206 w 815"/>
                  <a:gd name="T27" fmla="*/ 132 h 328"/>
                  <a:gd name="T28" fmla="*/ 186 w 815"/>
                  <a:gd name="T29" fmla="*/ 171 h 328"/>
                  <a:gd name="T30" fmla="*/ 166 w 815"/>
                  <a:gd name="T31" fmla="*/ 198 h 328"/>
                  <a:gd name="T32" fmla="*/ 136 w 815"/>
                  <a:gd name="T33" fmla="*/ 211 h 328"/>
                  <a:gd name="T34" fmla="*/ 113 w 815"/>
                  <a:gd name="T35" fmla="*/ 209 h 328"/>
                  <a:gd name="T36" fmla="*/ 85 w 815"/>
                  <a:gd name="T37" fmla="*/ 195 h 328"/>
                  <a:gd name="T38" fmla="*/ 55 w 815"/>
                  <a:gd name="T39" fmla="*/ 195 h 328"/>
                  <a:gd name="T40" fmla="*/ 30 w 815"/>
                  <a:gd name="T41" fmla="*/ 204 h 328"/>
                  <a:gd name="T42" fmla="*/ 12 w 815"/>
                  <a:gd name="T43" fmla="*/ 223 h 328"/>
                  <a:gd name="T44" fmla="*/ 0 w 815"/>
                  <a:gd name="T45" fmla="*/ 247 h 328"/>
                  <a:gd name="T46" fmla="*/ 0 w 815"/>
                  <a:gd name="T47" fmla="*/ 275 h 328"/>
                  <a:gd name="T48" fmla="*/ 12 w 815"/>
                  <a:gd name="T49" fmla="*/ 298 h 328"/>
                  <a:gd name="T50" fmla="*/ 30 w 815"/>
                  <a:gd name="T51" fmla="*/ 316 h 328"/>
                  <a:gd name="T52" fmla="*/ 55 w 815"/>
                  <a:gd name="T53" fmla="*/ 326 h 328"/>
                  <a:gd name="T54" fmla="*/ 75 w 815"/>
                  <a:gd name="T55" fmla="*/ 328 h 328"/>
                  <a:gd name="T56" fmla="*/ 85 w 815"/>
                  <a:gd name="T57" fmla="*/ 328 h 328"/>
                  <a:gd name="T58" fmla="*/ 86 w 815"/>
                  <a:gd name="T59" fmla="*/ 328 h 328"/>
                  <a:gd name="T60" fmla="*/ 161 w 815"/>
                  <a:gd name="T61" fmla="*/ 328 h 328"/>
                  <a:gd name="T62" fmla="*/ 215 w 815"/>
                  <a:gd name="T63" fmla="*/ 328 h 328"/>
                  <a:gd name="T64" fmla="*/ 255 w 815"/>
                  <a:gd name="T65" fmla="*/ 328 h 328"/>
                  <a:gd name="T66" fmla="*/ 282 w 815"/>
                  <a:gd name="T67" fmla="*/ 328 h 328"/>
                  <a:gd name="T68" fmla="*/ 298 w 815"/>
                  <a:gd name="T69" fmla="*/ 328 h 328"/>
                  <a:gd name="T70" fmla="*/ 306 w 815"/>
                  <a:gd name="T71" fmla="*/ 328 h 328"/>
                  <a:gd name="T72" fmla="*/ 310 w 815"/>
                  <a:gd name="T73" fmla="*/ 328 h 328"/>
                  <a:gd name="T74" fmla="*/ 351 w 815"/>
                  <a:gd name="T75" fmla="*/ 328 h 328"/>
                  <a:gd name="T76" fmla="*/ 381 w 815"/>
                  <a:gd name="T77" fmla="*/ 328 h 328"/>
                  <a:gd name="T78" fmla="*/ 402 w 815"/>
                  <a:gd name="T79" fmla="*/ 328 h 328"/>
                  <a:gd name="T80" fmla="*/ 417 w 815"/>
                  <a:gd name="T81" fmla="*/ 328 h 328"/>
                  <a:gd name="T82" fmla="*/ 431 w 815"/>
                  <a:gd name="T83" fmla="*/ 328 h 328"/>
                  <a:gd name="T84" fmla="*/ 432 w 815"/>
                  <a:gd name="T85" fmla="*/ 328 h 328"/>
                  <a:gd name="T86" fmla="*/ 485 w 815"/>
                  <a:gd name="T87" fmla="*/ 328 h 328"/>
                  <a:gd name="T88" fmla="*/ 571 w 815"/>
                  <a:gd name="T89" fmla="*/ 328 h 328"/>
                  <a:gd name="T90" fmla="*/ 636 w 815"/>
                  <a:gd name="T91" fmla="*/ 328 h 328"/>
                  <a:gd name="T92" fmla="*/ 679 w 815"/>
                  <a:gd name="T93" fmla="*/ 328 h 328"/>
                  <a:gd name="T94" fmla="*/ 707 w 815"/>
                  <a:gd name="T95" fmla="*/ 328 h 328"/>
                  <a:gd name="T96" fmla="*/ 724 w 815"/>
                  <a:gd name="T97" fmla="*/ 328 h 328"/>
                  <a:gd name="T98" fmla="*/ 730 w 815"/>
                  <a:gd name="T99" fmla="*/ 328 h 328"/>
                  <a:gd name="T100" fmla="*/ 734 w 815"/>
                  <a:gd name="T101" fmla="*/ 328 h 328"/>
                  <a:gd name="T102" fmla="*/ 750 w 815"/>
                  <a:gd name="T103" fmla="*/ 325 h 328"/>
                  <a:gd name="T104" fmla="*/ 778 w 815"/>
                  <a:gd name="T105" fmla="*/ 311 h 328"/>
                  <a:gd name="T106" fmla="*/ 800 w 815"/>
                  <a:gd name="T107" fmla="*/ 288 h 328"/>
                  <a:gd name="T108" fmla="*/ 813 w 815"/>
                  <a:gd name="T109" fmla="*/ 257 h 328"/>
                  <a:gd name="T110" fmla="*/ 813 w 815"/>
                  <a:gd name="T111" fmla="*/ 223 h 328"/>
                  <a:gd name="T112" fmla="*/ 800 w 815"/>
                  <a:gd name="T113" fmla="*/ 191 h 328"/>
                  <a:gd name="T114" fmla="*/ 777 w 815"/>
                  <a:gd name="T115" fmla="*/ 168 h 328"/>
                  <a:gd name="T116" fmla="*/ 747 w 815"/>
                  <a:gd name="T117"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5" h="328">
                    <a:moveTo>
                      <a:pt x="729" y="153"/>
                    </a:moveTo>
                    <a:lnTo>
                      <a:pt x="720" y="153"/>
                    </a:lnTo>
                    <a:lnTo>
                      <a:pt x="714" y="155"/>
                    </a:lnTo>
                    <a:lnTo>
                      <a:pt x="709" y="124"/>
                    </a:lnTo>
                    <a:lnTo>
                      <a:pt x="699" y="94"/>
                    </a:lnTo>
                    <a:lnTo>
                      <a:pt x="684" y="68"/>
                    </a:lnTo>
                    <a:lnTo>
                      <a:pt x="662" y="45"/>
                    </a:lnTo>
                    <a:lnTo>
                      <a:pt x="639" y="26"/>
                    </a:lnTo>
                    <a:lnTo>
                      <a:pt x="611" y="12"/>
                    </a:lnTo>
                    <a:lnTo>
                      <a:pt x="581" y="2"/>
                    </a:lnTo>
                    <a:lnTo>
                      <a:pt x="550" y="0"/>
                    </a:lnTo>
                    <a:lnTo>
                      <a:pt x="522" y="2"/>
                    </a:lnTo>
                    <a:lnTo>
                      <a:pt x="495" y="8"/>
                    </a:lnTo>
                    <a:lnTo>
                      <a:pt x="470" y="20"/>
                    </a:lnTo>
                    <a:lnTo>
                      <a:pt x="447" y="35"/>
                    </a:lnTo>
                    <a:lnTo>
                      <a:pt x="427" y="53"/>
                    </a:lnTo>
                    <a:lnTo>
                      <a:pt x="411" y="73"/>
                    </a:lnTo>
                    <a:lnTo>
                      <a:pt x="398" y="96"/>
                    </a:lnTo>
                    <a:lnTo>
                      <a:pt x="389" y="122"/>
                    </a:lnTo>
                    <a:lnTo>
                      <a:pt x="371" y="107"/>
                    </a:lnTo>
                    <a:lnTo>
                      <a:pt x="351" y="94"/>
                    </a:lnTo>
                    <a:lnTo>
                      <a:pt x="328" y="87"/>
                    </a:lnTo>
                    <a:lnTo>
                      <a:pt x="302" y="84"/>
                    </a:lnTo>
                    <a:lnTo>
                      <a:pt x="278" y="87"/>
                    </a:lnTo>
                    <a:lnTo>
                      <a:pt x="257" y="92"/>
                    </a:lnTo>
                    <a:lnTo>
                      <a:pt x="237" y="102"/>
                    </a:lnTo>
                    <a:lnTo>
                      <a:pt x="220" y="117"/>
                    </a:lnTo>
                    <a:lnTo>
                      <a:pt x="206" y="132"/>
                    </a:lnTo>
                    <a:lnTo>
                      <a:pt x="194" y="152"/>
                    </a:lnTo>
                    <a:lnTo>
                      <a:pt x="186" y="171"/>
                    </a:lnTo>
                    <a:lnTo>
                      <a:pt x="181" y="195"/>
                    </a:lnTo>
                    <a:lnTo>
                      <a:pt x="166" y="198"/>
                    </a:lnTo>
                    <a:lnTo>
                      <a:pt x="151" y="203"/>
                    </a:lnTo>
                    <a:lnTo>
                      <a:pt x="136" y="211"/>
                    </a:lnTo>
                    <a:lnTo>
                      <a:pt x="123" y="221"/>
                    </a:lnTo>
                    <a:lnTo>
                      <a:pt x="113" y="209"/>
                    </a:lnTo>
                    <a:lnTo>
                      <a:pt x="100" y="201"/>
                    </a:lnTo>
                    <a:lnTo>
                      <a:pt x="85" y="195"/>
                    </a:lnTo>
                    <a:lnTo>
                      <a:pt x="68" y="193"/>
                    </a:lnTo>
                    <a:lnTo>
                      <a:pt x="55" y="195"/>
                    </a:lnTo>
                    <a:lnTo>
                      <a:pt x="42" y="198"/>
                    </a:lnTo>
                    <a:lnTo>
                      <a:pt x="30" y="204"/>
                    </a:lnTo>
                    <a:lnTo>
                      <a:pt x="20" y="213"/>
                    </a:lnTo>
                    <a:lnTo>
                      <a:pt x="12" y="223"/>
                    </a:lnTo>
                    <a:lnTo>
                      <a:pt x="5" y="234"/>
                    </a:lnTo>
                    <a:lnTo>
                      <a:pt x="0" y="247"/>
                    </a:lnTo>
                    <a:lnTo>
                      <a:pt x="0" y="260"/>
                    </a:lnTo>
                    <a:lnTo>
                      <a:pt x="0" y="275"/>
                    </a:lnTo>
                    <a:lnTo>
                      <a:pt x="5" y="287"/>
                    </a:lnTo>
                    <a:lnTo>
                      <a:pt x="12" y="298"/>
                    </a:lnTo>
                    <a:lnTo>
                      <a:pt x="20" y="308"/>
                    </a:lnTo>
                    <a:lnTo>
                      <a:pt x="30" y="316"/>
                    </a:lnTo>
                    <a:lnTo>
                      <a:pt x="42" y="321"/>
                    </a:lnTo>
                    <a:lnTo>
                      <a:pt x="55" y="326"/>
                    </a:lnTo>
                    <a:lnTo>
                      <a:pt x="68" y="328"/>
                    </a:lnTo>
                    <a:lnTo>
                      <a:pt x="75" y="328"/>
                    </a:lnTo>
                    <a:lnTo>
                      <a:pt x="80" y="328"/>
                    </a:lnTo>
                    <a:lnTo>
                      <a:pt x="85" y="328"/>
                    </a:lnTo>
                    <a:lnTo>
                      <a:pt x="86" y="328"/>
                    </a:lnTo>
                    <a:lnTo>
                      <a:pt x="86" y="328"/>
                    </a:lnTo>
                    <a:lnTo>
                      <a:pt x="126" y="328"/>
                    </a:lnTo>
                    <a:lnTo>
                      <a:pt x="161" y="328"/>
                    </a:lnTo>
                    <a:lnTo>
                      <a:pt x="191" y="328"/>
                    </a:lnTo>
                    <a:lnTo>
                      <a:pt x="215" y="328"/>
                    </a:lnTo>
                    <a:lnTo>
                      <a:pt x="237" y="328"/>
                    </a:lnTo>
                    <a:lnTo>
                      <a:pt x="255" y="328"/>
                    </a:lnTo>
                    <a:lnTo>
                      <a:pt x="270" y="328"/>
                    </a:lnTo>
                    <a:lnTo>
                      <a:pt x="282" y="328"/>
                    </a:lnTo>
                    <a:lnTo>
                      <a:pt x="292" y="328"/>
                    </a:lnTo>
                    <a:lnTo>
                      <a:pt x="298" y="328"/>
                    </a:lnTo>
                    <a:lnTo>
                      <a:pt x="303" y="328"/>
                    </a:lnTo>
                    <a:lnTo>
                      <a:pt x="306" y="328"/>
                    </a:lnTo>
                    <a:lnTo>
                      <a:pt x="310" y="328"/>
                    </a:lnTo>
                    <a:lnTo>
                      <a:pt x="310" y="328"/>
                    </a:lnTo>
                    <a:lnTo>
                      <a:pt x="331" y="328"/>
                    </a:lnTo>
                    <a:lnTo>
                      <a:pt x="351" y="328"/>
                    </a:lnTo>
                    <a:lnTo>
                      <a:pt x="368" y="328"/>
                    </a:lnTo>
                    <a:lnTo>
                      <a:pt x="381" y="328"/>
                    </a:lnTo>
                    <a:lnTo>
                      <a:pt x="393" y="328"/>
                    </a:lnTo>
                    <a:lnTo>
                      <a:pt x="402" y="328"/>
                    </a:lnTo>
                    <a:lnTo>
                      <a:pt x="411" y="328"/>
                    </a:lnTo>
                    <a:lnTo>
                      <a:pt x="417" y="328"/>
                    </a:lnTo>
                    <a:lnTo>
                      <a:pt x="426" y="328"/>
                    </a:lnTo>
                    <a:lnTo>
                      <a:pt x="431" y="328"/>
                    </a:lnTo>
                    <a:lnTo>
                      <a:pt x="432" y="328"/>
                    </a:lnTo>
                    <a:lnTo>
                      <a:pt x="432" y="328"/>
                    </a:lnTo>
                    <a:lnTo>
                      <a:pt x="460" y="328"/>
                    </a:lnTo>
                    <a:lnTo>
                      <a:pt x="485" y="328"/>
                    </a:lnTo>
                    <a:lnTo>
                      <a:pt x="532" y="328"/>
                    </a:lnTo>
                    <a:lnTo>
                      <a:pt x="571" y="328"/>
                    </a:lnTo>
                    <a:lnTo>
                      <a:pt x="606" y="328"/>
                    </a:lnTo>
                    <a:lnTo>
                      <a:pt x="636" y="328"/>
                    </a:lnTo>
                    <a:lnTo>
                      <a:pt x="659" y="328"/>
                    </a:lnTo>
                    <a:lnTo>
                      <a:pt x="679" y="328"/>
                    </a:lnTo>
                    <a:lnTo>
                      <a:pt x="695" y="328"/>
                    </a:lnTo>
                    <a:lnTo>
                      <a:pt x="707" y="328"/>
                    </a:lnTo>
                    <a:lnTo>
                      <a:pt x="717" y="328"/>
                    </a:lnTo>
                    <a:lnTo>
                      <a:pt x="724" y="328"/>
                    </a:lnTo>
                    <a:lnTo>
                      <a:pt x="729" y="328"/>
                    </a:lnTo>
                    <a:lnTo>
                      <a:pt x="730" y="328"/>
                    </a:lnTo>
                    <a:lnTo>
                      <a:pt x="732" y="328"/>
                    </a:lnTo>
                    <a:lnTo>
                      <a:pt x="734" y="328"/>
                    </a:lnTo>
                    <a:lnTo>
                      <a:pt x="734" y="328"/>
                    </a:lnTo>
                    <a:lnTo>
                      <a:pt x="750" y="325"/>
                    </a:lnTo>
                    <a:lnTo>
                      <a:pt x="765" y="320"/>
                    </a:lnTo>
                    <a:lnTo>
                      <a:pt x="778" y="311"/>
                    </a:lnTo>
                    <a:lnTo>
                      <a:pt x="790" y="302"/>
                    </a:lnTo>
                    <a:lnTo>
                      <a:pt x="800" y="288"/>
                    </a:lnTo>
                    <a:lnTo>
                      <a:pt x="808" y="274"/>
                    </a:lnTo>
                    <a:lnTo>
                      <a:pt x="813" y="257"/>
                    </a:lnTo>
                    <a:lnTo>
                      <a:pt x="815" y="241"/>
                    </a:lnTo>
                    <a:lnTo>
                      <a:pt x="813" y="223"/>
                    </a:lnTo>
                    <a:lnTo>
                      <a:pt x="808" y="206"/>
                    </a:lnTo>
                    <a:lnTo>
                      <a:pt x="800" y="191"/>
                    </a:lnTo>
                    <a:lnTo>
                      <a:pt x="790" y="178"/>
                    </a:lnTo>
                    <a:lnTo>
                      <a:pt x="777" y="168"/>
                    </a:lnTo>
                    <a:lnTo>
                      <a:pt x="762" y="160"/>
                    </a:lnTo>
                    <a:lnTo>
                      <a:pt x="747" y="155"/>
                    </a:lnTo>
                    <a:lnTo>
                      <a:pt x="729" y="153"/>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US" sz="1116" kern="1200">
                  <a:solidFill>
                    <a:srgbClr val="505050"/>
                  </a:solidFill>
                  <a:latin typeface="Segoe UI"/>
                  <a:ea typeface="+mn-ea"/>
                  <a:cs typeface="+mn-cs"/>
                </a:endParaRPr>
              </a:p>
            </p:txBody>
          </p:sp>
        </p:grpSp>
        <p:sp>
          <p:nvSpPr>
            <p:cNvPr id="168" name="Rectangle 167"/>
            <p:cNvSpPr/>
            <p:nvPr/>
          </p:nvSpPr>
          <p:spPr>
            <a:xfrm>
              <a:off x="3744" y="2094162"/>
              <a:ext cx="12184512"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08" tIns="32142" rIns="64285" bIns="32142" numCol="1" spcCol="0" rtlCol="0" fromWordArt="0" anchor="ctr" anchorCtr="0" forceAA="0" compatLnSpc="1">
              <a:prstTxWarp prst="textNoShape">
                <a:avLst/>
              </a:prstTxWarp>
              <a:noAutofit/>
            </a:bodyPr>
            <a:lstStyle/>
            <a:p>
              <a:pPr defTabSz="553765">
                <a:defRPr/>
              </a:pPr>
              <a:r>
                <a:rPr lang="en-US" sz="1116" kern="1200" dirty="0">
                  <a:solidFill>
                    <a:srgbClr val="FFFFFF"/>
                  </a:solidFill>
                  <a:latin typeface="Segoe UI"/>
                </a:rPr>
                <a:t>Empowering every person and every organization on the planet to achieve more.</a:t>
              </a:r>
            </a:p>
          </p:txBody>
        </p:sp>
      </p:grpSp>
      <p:grpSp>
        <p:nvGrpSpPr>
          <p:cNvPr id="4" name="Group 3"/>
          <p:cNvGrpSpPr/>
          <p:nvPr/>
        </p:nvGrpSpPr>
        <p:grpSpPr>
          <a:xfrm>
            <a:off x="1" y="4248087"/>
            <a:ext cx="9144000" cy="895049"/>
            <a:chOff x="-2" y="5824336"/>
            <a:chExt cx="12193291" cy="1273139"/>
          </a:xfrm>
        </p:grpSpPr>
        <p:grpSp>
          <p:nvGrpSpPr>
            <p:cNvPr id="206" name="Group 205"/>
            <p:cNvGrpSpPr/>
            <p:nvPr/>
          </p:nvGrpSpPr>
          <p:grpSpPr>
            <a:xfrm>
              <a:off x="328989" y="5824336"/>
              <a:ext cx="11864299" cy="1088523"/>
              <a:chOff x="328988" y="6470940"/>
              <a:chExt cx="11864299" cy="1088523"/>
            </a:xfrm>
          </p:grpSpPr>
          <p:sp>
            <p:nvSpPr>
              <p:cNvPr id="207" name="Freeform 10"/>
              <p:cNvSpPr>
                <a:spLocks/>
              </p:cNvSpPr>
              <p:nvPr/>
            </p:nvSpPr>
            <p:spPr bwMode="auto">
              <a:xfrm>
                <a:off x="550675" y="7076208"/>
                <a:ext cx="198436" cy="483255"/>
              </a:xfrm>
              <a:prstGeom prst="round2SameRect">
                <a:avLst>
                  <a:gd name="adj1" fmla="val 50000"/>
                  <a:gd name="adj2" fmla="val 0"/>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08" name="Freeform 7"/>
              <p:cNvSpPr>
                <a:spLocks/>
              </p:cNvSpPr>
              <p:nvPr/>
            </p:nvSpPr>
            <p:spPr bwMode="auto">
              <a:xfrm>
                <a:off x="935953" y="6763513"/>
                <a:ext cx="157163" cy="69850"/>
              </a:xfrm>
              <a:custGeom>
                <a:avLst/>
                <a:gdLst>
                  <a:gd name="T0" fmla="*/ 164 w 212"/>
                  <a:gd name="T1" fmla="*/ 0 h 95"/>
                  <a:gd name="T2" fmla="*/ 0 w 212"/>
                  <a:gd name="T3" fmla="*/ 0 h 95"/>
                  <a:gd name="T4" fmla="*/ 58 w 212"/>
                  <a:gd name="T5" fmla="*/ 95 h 95"/>
                  <a:gd name="T6" fmla="*/ 164 w 212"/>
                  <a:gd name="T7" fmla="*/ 95 h 95"/>
                  <a:gd name="T8" fmla="*/ 212 w 212"/>
                  <a:gd name="T9" fmla="*/ 47 h 95"/>
                  <a:gd name="T10" fmla="*/ 164 w 212"/>
                  <a:gd name="T11" fmla="*/ 0 h 95"/>
                </a:gdLst>
                <a:ahLst/>
                <a:cxnLst>
                  <a:cxn ang="0">
                    <a:pos x="T0" y="T1"/>
                  </a:cxn>
                  <a:cxn ang="0">
                    <a:pos x="T2" y="T3"/>
                  </a:cxn>
                  <a:cxn ang="0">
                    <a:pos x="T4" y="T5"/>
                  </a:cxn>
                  <a:cxn ang="0">
                    <a:pos x="T6" y="T7"/>
                  </a:cxn>
                  <a:cxn ang="0">
                    <a:pos x="T8" y="T9"/>
                  </a:cxn>
                  <a:cxn ang="0">
                    <a:pos x="T10" y="T11"/>
                  </a:cxn>
                </a:cxnLst>
                <a:rect l="0" t="0" r="r" b="b"/>
                <a:pathLst>
                  <a:path w="212" h="95">
                    <a:moveTo>
                      <a:pt x="164" y="0"/>
                    </a:moveTo>
                    <a:cubicBezTo>
                      <a:pt x="0" y="0"/>
                      <a:pt x="0" y="0"/>
                      <a:pt x="0" y="0"/>
                    </a:cubicBezTo>
                    <a:cubicBezTo>
                      <a:pt x="58" y="95"/>
                      <a:pt x="58" y="95"/>
                      <a:pt x="58" y="95"/>
                    </a:cubicBezTo>
                    <a:cubicBezTo>
                      <a:pt x="164" y="95"/>
                      <a:pt x="164" y="95"/>
                      <a:pt x="164" y="95"/>
                    </a:cubicBezTo>
                    <a:cubicBezTo>
                      <a:pt x="191" y="95"/>
                      <a:pt x="212" y="73"/>
                      <a:pt x="212" y="47"/>
                    </a:cubicBezTo>
                    <a:cubicBezTo>
                      <a:pt x="212" y="21"/>
                      <a:pt x="190" y="0"/>
                      <a:pt x="164"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09" name="Oval 20"/>
              <p:cNvSpPr>
                <a:spLocks noChangeArrowheads="1"/>
              </p:cNvSpPr>
              <p:nvPr/>
            </p:nvSpPr>
            <p:spPr bwMode="auto">
              <a:xfrm>
                <a:off x="913728" y="6880365"/>
                <a:ext cx="42863" cy="61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10" name="Freeform 24"/>
              <p:cNvSpPr>
                <a:spLocks/>
              </p:cNvSpPr>
              <p:nvPr/>
            </p:nvSpPr>
            <p:spPr bwMode="auto">
              <a:xfrm>
                <a:off x="935953" y="6900679"/>
                <a:ext cx="20638" cy="41275"/>
              </a:xfrm>
              <a:custGeom>
                <a:avLst/>
                <a:gdLst>
                  <a:gd name="T0" fmla="*/ 0 w 28"/>
                  <a:gd name="T1" fmla="*/ 0 h 55"/>
                  <a:gd name="T2" fmla="*/ 0 w 28"/>
                  <a:gd name="T3" fmla="*/ 0 h 55"/>
                  <a:gd name="T4" fmla="*/ 0 w 28"/>
                  <a:gd name="T5" fmla="*/ 55 h 55"/>
                  <a:gd name="T6" fmla="*/ 28 w 28"/>
                  <a:gd name="T7" fmla="*/ 27 h 55"/>
                  <a:gd name="T8" fmla="*/ 0 w 28"/>
                  <a:gd name="T9" fmla="*/ 0 h 55"/>
                </a:gdLst>
                <a:ahLst/>
                <a:cxnLst>
                  <a:cxn ang="0">
                    <a:pos x="T0" y="T1"/>
                  </a:cxn>
                  <a:cxn ang="0">
                    <a:pos x="T2" y="T3"/>
                  </a:cxn>
                  <a:cxn ang="0">
                    <a:pos x="T4" y="T5"/>
                  </a:cxn>
                  <a:cxn ang="0">
                    <a:pos x="T6" y="T7"/>
                  </a:cxn>
                  <a:cxn ang="0">
                    <a:pos x="T8" y="T9"/>
                  </a:cxn>
                </a:cxnLst>
                <a:rect l="0" t="0" r="r" b="b"/>
                <a:pathLst>
                  <a:path w="28" h="55">
                    <a:moveTo>
                      <a:pt x="0" y="0"/>
                    </a:moveTo>
                    <a:cubicBezTo>
                      <a:pt x="0" y="0"/>
                      <a:pt x="0" y="0"/>
                      <a:pt x="0" y="0"/>
                    </a:cubicBezTo>
                    <a:cubicBezTo>
                      <a:pt x="0" y="55"/>
                      <a:pt x="0" y="55"/>
                      <a:pt x="0" y="55"/>
                    </a:cubicBezTo>
                    <a:cubicBezTo>
                      <a:pt x="15" y="55"/>
                      <a:pt x="28" y="43"/>
                      <a:pt x="28" y="27"/>
                    </a:cubicBezTo>
                    <a:cubicBezTo>
                      <a:pt x="28" y="12"/>
                      <a:pt x="15"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grpSp>
            <p:nvGrpSpPr>
              <p:cNvPr id="211" name="Group 210"/>
              <p:cNvGrpSpPr/>
              <p:nvPr/>
            </p:nvGrpSpPr>
            <p:grpSpPr>
              <a:xfrm>
                <a:off x="328988" y="6470940"/>
                <a:ext cx="657994" cy="657994"/>
                <a:chOff x="129381" y="6138428"/>
                <a:chExt cx="1017588" cy="1017588"/>
              </a:xfrm>
            </p:grpSpPr>
            <p:sp>
              <p:nvSpPr>
                <p:cNvPr id="233" name="Oval 8"/>
                <p:cNvSpPr>
                  <a:spLocks noChangeArrowheads="1"/>
                </p:cNvSpPr>
                <p:nvPr/>
              </p:nvSpPr>
              <p:spPr bwMode="auto">
                <a:xfrm>
                  <a:off x="129381" y="6138428"/>
                  <a:ext cx="1017588" cy="10175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34" name="Oval 9"/>
                <p:cNvSpPr>
                  <a:spLocks noChangeArrowheads="1"/>
                </p:cNvSpPr>
                <p:nvPr/>
              </p:nvSpPr>
              <p:spPr bwMode="auto">
                <a:xfrm>
                  <a:off x="278606" y="6287653"/>
                  <a:ext cx="723858" cy="719138"/>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grpSp>
          <p:grpSp>
            <p:nvGrpSpPr>
              <p:cNvPr id="212" name="Group 211"/>
              <p:cNvGrpSpPr/>
              <p:nvPr/>
            </p:nvGrpSpPr>
            <p:grpSpPr>
              <a:xfrm>
                <a:off x="566550" y="6675323"/>
                <a:ext cx="182870" cy="281597"/>
                <a:chOff x="521494" y="6447991"/>
                <a:chExt cx="258763" cy="398462"/>
              </a:xfrm>
            </p:grpSpPr>
            <p:sp>
              <p:nvSpPr>
                <p:cNvPr id="216" name="Freeform 11"/>
                <p:cNvSpPr>
                  <a:spLocks noEditPoints="1"/>
                </p:cNvSpPr>
                <p:nvPr/>
              </p:nvSpPr>
              <p:spPr bwMode="auto">
                <a:xfrm>
                  <a:off x="521494" y="6447991"/>
                  <a:ext cx="258763" cy="341313"/>
                </a:xfrm>
                <a:custGeom>
                  <a:avLst/>
                  <a:gdLst>
                    <a:gd name="T0" fmla="*/ 346 w 346"/>
                    <a:gd name="T1" fmla="*/ 173 h 457"/>
                    <a:gd name="T2" fmla="*/ 173 w 346"/>
                    <a:gd name="T3" fmla="*/ 0 h 457"/>
                    <a:gd name="T4" fmla="*/ 0 w 346"/>
                    <a:gd name="T5" fmla="*/ 173 h 457"/>
                    <a:gd name="T6" fmla="*/ 76 w 346"/>
                    <a:gd name="T7" fmla="*/ 316 h 457"/>
                    <a:gd name="T8" fmla="*/ 114 w 346"/>
                    <a:gd name="T9" fmla="*/ 433 h 457"/>
                    <a:gd name="T10" fmla="*/ 173 w 346"/>
                    <a:gd name="T11" fmla="*/ 457 h 457"/>
                    <a:gd name="T12" fmla="*/ 173 w 346"/>
                    <a:gd name="T13" fmla="*/ 457 h 457"/>
                    <a:gd name="T14" fmla="*/ 173 w 346"/>
                    <a:gd name="T15" fmla="*/ 457 h 457"/>
                    <a:gd name="T16" fmla="*/ 173 w 346"/>
                    <a:gd name="T17" fmla="*/ 457 h 457"/>
                    <a:gd name="T18" fmla="*/ 173 w 346"/>
                    <a:gd name="T19" fmla="*/ 457 h 457"/>
                    <a:gd name="T20" fmla="*/ 232 w 346"/>
                    <a:gd name="T21" fmla="*/ 433 h 457"/>
                    <a:gd name="T22" fmla="*/ 232 w 346"/>
                    <a:gd name="T23" fmla="*/ 433 h 457"/>
                    <a:gd name="T24" fmla="*/ 232 w 346"/>
                    <a:gd name="T25" fmla="*/ 425 h 457"/>
                    <a:gd name="T26" fmla="*/ 269 w 346"/>
                    <a:gd name="T27" fmla="*/ 317 h 457"/>
                    <a:gd name="T28" fmla="*/ 346 w 346"/>
                    <a:gd name="T29" fmla="*/ 173 h 457"/>
                    <a:gd name="T30" fmla="*/ 173 w 346"/>
                    <a:gd name="T31" fmla="*/ 455 h 457"/>
                    <a:gd name="T32" fmla="*/ 172 w 346"/>
                    <a:gd name="T33" fmla="*/ 433 h 457"/>
                    <a:gd name="T34" fmla="*/ 173 w 346"/>
                    <a:gd name="T35" fmla="*/ 433 h 457"/>
                    <a:gd name="T36" fmla="*/ 173 w 346"/>
                    <a:gd name="T37" fmla="*/ 455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6" h="457">
                      <a:moveTo>
                        <a:pt x="346" y="173"/>
                      </a:moveTo>
                      <a:cubicBezTo>
                        <a:pt x="346" y="78"/>
                        <a:pt x="268" y="0"/>
                        <a:pt x="173" y="0"/>
                      </a:cubicBezTo>
                      <a:cubicBezTo>
                        <a:pt x="77" y="0"/>
                        <a:pt x="0" y="78"/>
                        <a:pt x="0" y="173"/>
                      </a:cubicBezTo>
                      <a:cubicBezTo>
                        <a:pt x="0" y="233"/>
                        <a:pt x="30" y="285"/>
                        <a:pt x="76" y="316"/>
                      </a:cubicBezTo>
                      <a:cubicBezTo>
                        <a:pt x="76" y="316"/>
                        <a:pt x="114" y="346"/>
                        <a:pt x="114" y="433"/>
                      </a:cubicBezTo>
                      <a:cubicBezTo>
                        <a:pt x="173" y="457"/>
                        <a:pt x="173" y="457"/>
                        <a:pt x="173" y="457"/>
                      </a:cubicBezTo>
                      <a:cubicBezTo>
                        <a:pt x="173" y="457"/>
                        <a:pt x="173" y="457"/>
                        <a:pt x="173" y="457"/>
                      </a:cubicBezTo>
                      <a:cubicBezTo>
                        <a:pt x="173" y="457"/>
                        <a:pt x="173" y="457"/>
                        <a:pt x="173" y="457"/>
                      </a:cubicBezTo>
                      <a:cubicBezTo>
                        <a:pt x="173" y="457"/>
                        <a:pt x="173" y="457"/>
                        <a:pt x="173" y="457"/>
                      </a:cubicBezTo>
                      <a:cubicBezTo>
                        <a:pt x="173" y="457"/>
                        <a:pt x="173" y="457"/>
                        <a:pt x="173" y="457"/>
                      </a:cubicBezTo>
                      <a:cubicBezTo>
                        <a:pt x="232" y="433"/>
                        <a:pt x="232" y="433"/>
                        <a:pt x="232" y="433"/>
                      </a:cubicBezTo>
                      <a:cubicBezTo>
                        <a:pt x="232" y="433"/>
                        <a:pt x="232" y="433"/>
                        <a:pt x="232" y="433"/>
                      </a:cubicBezTo>
                      <a:cubicBezTo>
                        <a:pt x="232" y="425"/>
                        <a:pt x="232" y="425"/>
                        <a:pt x="232" y="425"/>
                      </a:cubicBezTo>
                      <a:cubicBezTo>
                        <a:pt x="234" y="349"/>
                        <a:pt x="265" y="320"/>
                        <a:pt x="269" y="317"/>
                      </a:cubicBezTo>
                      <a:cubicBezTo>
                        <a:pt x="315" y="286"/>
                        <a:pt x="346" y="233"/>
                        <a:pt x="346" y="173"/>
                      </a:cubicBezTo>
                      <a:moveTo>
                        <a:pt x="173" y="455"/>
                      </a:moveTo>
                      <a:cubicBezTo>
                        <a:pt x="172" y="433"/>
                        <a:pt x="172" y="433"/>
                        <a:pt x="172" y="433"/>
                      </a:cubicBezTo>
                      <a:cubicBezTo>
                        <a:pt x="173" y="433"/>
                        <a:pt x="173" y="433"/>
                        <a:pt x="173" y="433"/>
                      </a:cubicBezTo>
                      <a:cubicBezTo>
                        <a:pt x="173" y="455"/>
                        <a:pt x="173" y="455"/>
                        <a:pt x="173" y="4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17" name="Rectangle 12"/>
                <p:cNvSpPr>
                  <a:spLocks noChangeArrowheads="1"/>
                </p:cNvSpPr>
                <p:nvPr/>
              </p:nvSpPr>
              <p:spPr bwMode="auto">
                <a:xfrm>
                  <a:off x="605631" y="6771841"/>
                  <a:ext cx="88900" cy="587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18" name="Rectangle 13"/>
                <p:cNvSpPr>
                  <a:spLocks noChangeArrowheads="1"/>
                </p:cNvSpPr>
                <p:nvPr/>
              </p:nvSpPr>
              <p:spPr bwMode="auto">
                <a:xfrm>
                  <a:off x="605631" y="6771841"/>
                  <a:ext cx="88900"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19" name="Rectangle 14"/>
                <p:cNvSpPr>
                  <a:spLocks noChangeArrowheads="1"/>
                </p:cNvSpPr>
                <p:nvPr/>
              </p:nvSpPr>
              <p:spPr bwMode="auto">
                <a:xfrm>
                  <a:off x="605631" y="6792478"/>
                  <a:ext cx="88900" cy="31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0" name="Rectangle 15"/>
                <p:cNvSpPr>
                  <a:spLocks noChangeArrowheads="1"/>
                </p:cNvSpPr>
                <p:nvPr/>
              </p:nvSpPr>
              <p:spPr bwMode="auto">
                <a:xfrm>
                  <a:off x="605631" y="6792478"/>
                  <a:ext cx="889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1" name="Rectangle 16"/>
                <p:cNvSpPr>
                  <a:spLocks noChangeArrowheads="1"/>
                </p:cNvSpPr>
                <p:nvPr/>
              </p:nvSpPr>
              <p:spPr bwMode="auto">
                <a:xfrm>
                  <a:off x="605631" y="6809941"/>
                  <a:ext cx="88900" cy="31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2" name="Rectangle 17"/>
                <p:cNvSpPr>
                  <a:spLocks noChangeArrowheads="1"/>
                </p:cNvSpPr>
                <p:nvPr/>
              </p:nvSpPr>
              <p:spPr bwMode="auto">
                <a:xfrm>
                  <a:off x="605631" y="6809941"/>
                  <a:ext cx="889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3" name="Freeform 18"/>
                <p:cNvSpPr>
                  <a:spLocks/>
                </p:cNvSpPr>
                <p:nvPr/>
              </p:nvSpPr>
              <p:spPr bwMode="auto">
                <a:xfrm>
                  <a:off x="627856" y="6830578"/>
                  <a:ext cx="44450" cy="15875"/>
                </a:xfrm>
                <a:custGeom>
                  <a:avLst/>
                  <a:gdLst>
                    <a:gd name="T0" fmla="*/ 0 w 28"/>
                    <a:gd name="T1" fmla="*/ 0 h 10"/>
                    <a:gd name="T2" fmla="*/ 4 w 28"/>
                    <a:gd name="T3" fmla="*/ 10 h 10"/>
                    <a:gd name="T4" fmla="*/ 24 w 28"/>
                    <a:gd name="T5" fmla="*/ 10 h 10"/>
                    <a:gd name="T6" fmla="*/ 28 w 28"/>
                    <a:gd name="T7" fmla="*/ 0 h 10"/>
                    <a:gd name="T8" fmla="*/ 0 w 28"/>
                    <a:gd name="T9" fmla="*/ 0 h 10"/>
                  </a:gdLst>
                  <a:ahLst/>
                  <a:cxnLst>
                    <a:cxn ang="0">
                      <a:pos x="T0" y="T1"/>
                    </a:cxn>
                    <a:cxn ang="0">
                      <a:pos x="T2" y="T3"/>
                    </a:cxn>
                    <a:cxn ang="0">
                      <a:pos x="T4" y="T5"/>
                    </a:cxn>
                    <a:cxn ang="0">
                      <a:pos x="T6" y="T7"/>
                    </a:cxn>
                    <a:cxn ang="0">
                      <a:pos x="T8" y="T9"/>
                    </a:cxn>
                  </a:cxnLst>
                  <a:rect l="0" t="0" r="r" b="b"/>
                  <a:pathLst>
                    <a:path w="28" h="10">
                      <a:moveTo>
                        <a:pt x="0" y="0"/>
                      </a:moveTo>
                      <a:lnTo>
                        <a:pt x="4" y="10"/>
                      </a:lnTo>
                      <a:lnTo>
                        <a:pt x="24" y="10"/>
                      </a:lnTo>
                      <a:lnTo>
                        <a:pt x="28"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4" name="Freeform 19"/>
                <p:cNvSpPr>
                  <a:spLocks/>
                </p:cNvSpPr>
                <p:nvPr/>
              </p:nvSpPr>
              <p:spPr bwMode="auto">
                <a:xfrm>
                  <a:off x="627856" y="6830578"/>
                  <a:ext cx="44450" cy="15875"/>
                </a:xfrm>
                <a:custGeom>
                  <a:avLst/>
                  <a:gdLst>
                    <a:gd name="T0" fmla="*/ 0 w 28"/>
                    <a:gd name="T1" fmla="*/ 0 h 10"/>
                    <a:gd name="T2" fmla="*/ 4 w 28"/>
                    <a:gd name="T3" fmla="*/ 10 h 10"/>
                    <a:gd name="T4" fmla="*/ 24 w 28"/>
                    <a:gd name="T5" fmla="*/ 10 h 10"/>
                    <a:gd name="T6" fmla="*/ 28 w 28"/>
                    <a:gd name="T7" fmla="*/ 0 h 10"/>
                    <a:gd name="T8" fmla="*/ 0 w 28"/>
                    <a:gd name="T9" fmla="*/ 0 h 10"/>
                  </a:gdLst>
                  <a:ahLst/>
                  <a:cxnLst>
                    <a:cxn ang="0">
                      <a:pos x="T0" y="T1"/>
                    </a:cxn>
                    <a:cxn ang="0">
                      <a:pos x="T2" y="T3"/>
                    </a:cxn>
                    <a:cxn ang="0">
                      <a:pos x="T4" y="T5"/>
                    </a:cxn>
                    <a:cxn ang="0">
                      <a:pos x="T6" y="T7"/>
                    </a:cxn>
                    <a:cxn ang="0">
                      <a:pos x="T8" y="T9"/>
                    </a:cxn>
                  </a:cxnLst>
                  <a:rect l="0" t="0" r="r" b="b"/>
                  <a:pathLst>
                    <a:path w="28" h="10">
                      <a:moveTo>
                        <a:pt x="0" y="0"/>
                      </a:moveTo>
                      <a:lnTo>
                        <a:pt x="4" y="10"/>
                      </a:lnTo>
                      <a:lnTo>
                        <a:pt x="24" y="10"/>
                      </a:lnTo>
                      <a:lnTo>
                        <a:pt x="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5" name="Freeform 25"/>
                <p:cNvSpPr>
                  <a:spLocks noEditPoints="1"/>
                </p:cNvSpPr>
                <p:nvPr/>
              </p:nvSpPr>
              <p:spPr bwMode="auto">
                <a:xfrm>
                  <a:off x="521494" y="6516253"/>
                  <a:ext cx="15875" cy="61913"/>
                </a:xfrm>
                <a:custGeom>
                  <a:avLst/>
                  <a:gdLst>
                    <a:gd name="T0" fmla="*/ 0 w 21"/>
                    <a:gd name="T1" fmla="*/ 82 h 82"/>
                    <a:gd name="T2" fmla="*/ 0 w 21"/>
                    <a:gd name="T3" fmla="*/ 81 h 82"/>
                    <a:gd name="T4" fmla="*/ 0 w 21"/>
                    <a:gd name="T5" fmla="*/ 81 h 82"/>
                    <a:gd name="T6" fmla="*/ 0 w 21"/>
                    <a:gd name="T7" fmla="*/ 81 h 82"/>
                    <a:gd name="T8" fmla="*/ 0 w 21"/>
                    <a:gd name="T9" fmla="*/ 81 h 82"/>
                    <a:gd name="T10" fmla="*/ 0 w 21"/>
                    <a:gd name="T11" fmla="*/ 81 h 82"/>
                    <a:gd name="T12" fmla="*/ 0 w 21"/>
                    <a:gd name="T13" fmla="*/ 80 h 82"/>
                    <a:gd name="T14" fmla="*/ 0 w 21"/>
                    <a:gd name="T15" fmla="*/ 80 h 82"/>
                    <a:gd name="T16" fmla="*/ 0 w 21"/>
                    <a:gd name="T17" fmla="*/ 80 h 82"/>
                    <a:gd name="T18" fmla="*/ 0 w 21"/>
                    <a:gd name="T19" fmla="*/ 80 h 82"/>
                    <a:gd name="T20" fmla="*/ 0 w 21"/>
                    <a:gd name="T21" fmla="*/ 79 h 82"/>
                    <a:gd name="T22" fmla="*/ 0 w 21"/>
                    <a:gd name="T23" fmla="*/ 79 h 82"/>
                    <a:gd name="T24" fmla="*/ 0 w 21"/>
                    <a:gd name="T25" fmla="*/ 79 h 82"/>
                    <a:gd name="T26" fmla="*/ 0 w 21"/>
                    <a:gd name="T27" fmla="*/ 78 h 82"/>
                    <a:gd name="T28" fmla="*/ 0 w 21"/>
                    <a:gd name="T29" fmla="*/ 78 h 82"/>
                    <a:gd name="T30" fmla="*/ 0 w 21"/>
                    <a:gd name="T31" fmla="*/ 77 h 82"/>
                    <a:gd name="T32" fmla="*/ 0 w 21"/>
                    <a:gd name="T33" fmla="*/ 77 h 82"/>
                    <a:gd name="T34" fmla="*/ 0 w 21"/>
                    <a:gd name="T35" fmla="*/ 77 h 82"/>
                    <a:gd name="T36" fmla="*/ 0 w 21"/>
                    <a:gd name="T37" fmla="*/ 77 h 82"/>
                    <a:gd name="T38" fmla="*/ 0 w 21"/>
                    <a:gd name="T39" fmla="*/ 76 h 82"/>
                    <a:gd name="T40" fmla="*/ 0 w 21"/>
                    <a:gd name="T41" fmla="*/ 76 h 82"/>
                    <a:gd name="T42" fmla="*/ 0 w 21"/>
                    <a:gd name="T43" fmla="*/ 76 h 82"/>
                    <a:gd name="T44" fmla="*/ 0 w 21"/>
                    <a:gd name="T45" fmla="*/ 75 h 82"/>
                    <a:gd name="T46" fmla="*/ 0 w 21"/>
                    <a:gd name="T47" fmla="*/ 75 h 82"/>
                    <a:gd name="T48" fmla="*/ 0 w 21"/>
                    <a:gd name="T49" fmla="*/ 75 h 82"/>
                    <a:gd name="T50" fmla="*/ 0 w 21"/>
                    <a:gd name="T51" fmla="*/ 74 h 82"/>
                    <a:gd name="T52" fmla="*/ 0 w 21"/>
                    <a:gd name="T53" fmla="*/ 74 h 82"/>
                    <a:gd name="T54" fmla="*/ 0 w 21"/>
                    <a:gd name="T55" fmla="*/ 74 h 82"/>
                    <a:gd name="T56" fmla="*/ 0 w 21"/>
                    <a:gd name="T57" fmla="*/ 73 h 82"/>
                    <a:gd name="T58" fmla="*/ 0 w 21"/>
                    <a:gd name="T59" fmla="*/ 73 h 82"/>
                    <a:gd name="T60" fmla="*/ 0 w 21"/>
                    <a:gd name="T61" fmla="*/ 73 h 82"/>
                    <a:gd name="T62" fmla="*/ 0 w 21"/>
                    <a:gd name="T63" fmla="*/ 72 h 82"/>
                    <a:gd name="T64" fmla="*/ 0 w 21"/>
                    <a:gd name="T65" fmla="*/ 72 h 82"/>
                    <a:gd name="T66" fmla="*/ 0 w 21"/>
                    <a:gd name="T67" fmla="*/ 72 h 82"/>
                    <a:gd name="T68" fmla="*/ 0 w 21"/>
                    <a:gd name="T69" fmla="*/ 71 h 82"/>
                    <a:gd name="T70" fmla="*/ 0 w 21"/>
                    <a:gd name="T71" fmla="*/ 71 h 82"/>
                    <a:gd name="T72" fmla="*/ 0 w 21"/>
                    <a:gd name="T73" fmla="*/ 71 h 82"/>
                    <a:gd name="T74" fmla="*/ 0 w 21"/>
                    <a:gd name="T75" fmla="*/ 70 h 82"/>
                    <a:gd name="T76" fmla="*/ 0 w 21"/>
                    <a:gd name="T77" fmla="*/ 70 h 82"/>
                    <a:gd name="T78" fmla="*/ 0 w 21"/>
                    <a:gd name="T79" fmla="*/ 70 h 82"/>
                    <a:gd name="T80" fmla="*/ 0 w 21"/>
                    <a:gd name="T81" fmla="*/ 69 h 82"/>
                    <a:gd name="T82" fmla="*/ 0 w 21"/>
                    <a:gd name="T83" fmla="*/ 69 h 82"/>
                    <a:gd name="T84" fmla="*/ 0 w 21"/>
                    <a:gd name="T85" fmla="*/ 69 h 82"/>
                    <a:gd name="T86" fmla="*/ 0 w 21"/>
                    <a:gd name="T87" fmla="*/ 68 h 82"/>
                    <a:gd name="T88" fmla="*/ 0 w 21"/>
                    <a:gd name="T89" fmla="*/ 68 h 82"/>
                    <a:gd name="T90" fmla="*/ 1 w 21"/>
                    <a:gd name="T91" fmla="*/ 68 h 82"/>
                    <a:gd name="T92" fmla="*/ 1 w 21"/>
                    <a:gd name="T93" fmla="*/ 67 h 82"/>
                    <a:gd name="T94" fmla="*/ 1 w 21"/>
                    <a:gd name="T95" fmla="*/ 67 h 82"/>
                    <a:gd name="T96" fmla="*/ 1 w 21"/>
                    <a:gd name="T97" fmla="*/ 67 h 82"/>
                    <a:gd name="T98" fmla="*/ 1 w 21"/>
                    <a:gd name="T99" fmla="*/ 67 h 82"/>
                    <a:gd name="T100" fmla="*/ 1 w 21"/>
                    <a:gd name="T101" fmla="*/ 67 h 82"/>
                    <a:gd name="T102" fmla="*/ 1 w 21"/>
                    <a:gd name="T103" fmla="*/ 66 h 82"/>
                    <a:gd name="T104" fmla="*/ 1 w 21"/>
                    <a:gd name="T105" fmla="*/ 66 h 82"/>
                    <a:gd name="T106" fmla="*/ 1 w 21"/>
                    <a:gd name="T107" fmla="*/ 66 h 82"/>
                    <a:gd name="T108" fmla="*/ 1 w 21"/>
                    <a:gd name="T109" fmla="*/ 66 h 82"/>
                    <a:gd name="T110" fmla="*/ 1 w 21"/>
                    <a:gd name="T111" fmla="*/ 65 h 82"/>
                    <a:gd name="T112" fmla="*/ 1 w 21"/>
                    <a:gd name="T113" fmla="*/ 65 h 82"/>
                    <a:gd name="T114" fmla="*/ 1 w 21"/>
                    <a:gd name="T115" fmla="*/ 65 h 82"/>
                    <a:gd name="T116" fmla="*/ 21 w 21"/>
                    <a:gd name="T117" fmla="*/ 0 h 82"/>
                    <a:gd name="T118" fmla="*/ 21 w 21"/>
                    <a:gd name="T1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 h="82">
                      <a:moveTo>
                        <a:pt x="0" y="82"/>
                      </a:moveTo>
                      <a:cubicBezTo>
                        <a:pt x="0" y="82"/>
                        <a:pt x="0" y="82"/>
                        <a:pt x="0" y="82"/>
                      </a:cubicBezTo>
                      <a:cubicBezTo>
                        <a:pt x="0" y="82"/>
                        <a:pt x="0" y="82"/>
                        <a:pt x="0" y="82"/>
                      </a:cubicBezTo>
                      <a:moveTo>
                        <a:pt x="0" y="81"/>
                      </a:moveTo>
                      <a:cubicBezTo>
                        <a:pt x="0" y="81"/>
                        <a:pt x="0" y="81"/>
                        <a:pt x="0" y="81"/>
                      </a:cubicBezTo>
                      <a:cubicBezTo>
                        <a:pt x="0" y="81"/>
                        <a:pt x="0" y="81"/>
                        <a:pt x="0" y="81"/>
                      </a:cubicBezTo>
                      <a:moveTo>
                        <a:pt x="0" y="81"/>
                      </a:moveTo>
                      <a:cubicBezTo>
                        <a:pt x="0" y="81"/>
                        <a:pt x="0" y="81"/>
                        <a:pt x="0" y="81"/>
                      </a:cubicBezTo>
                      <a:cubicBezTo>
                        <a:pt x="0" y="81"/>
                        <a:pt x="0" y="81"/>
                        <a:pt x="0" y="81"/>
                      </a:cubicBezTo>
                      <a:moveTo>
                        <a:pt x="0" y="81"/>
                      </a:moveTo>
                      <a:cubicBezTo>
                        <a:pt x="0" y="81"/>
                        <a:pt x="0" y="81"/>
                        <a:pt x="0" y="81"/>
                      </a:cubicBezTo>
                      <a:cubicBezTo>
                        <a:pt x="0" y="81"/>
                        <a:pt x="0" y="81"/>
                        <a:pt x="0" y="81"/>
                      </a:cubicBezTo>
                      <a:moveTo>
                        <a:pt x="0" y="80"/>
                      </a:moveTo>
                      <a:cubicBezTo>
                        <a:pt x="0" y="80"/>
                        <a:pt x="0" y="80"/>
                        <a:pt x="0" y="80"/>
                      </a:cubicBezTo>
                      <a:cubicBezTo>
                        <a:pt x="0" y="80"/>
                        <a:pt x="0" y="80"/>
                        <a:pt x="0" y="80"/>
                      </a:cubicBezTo>
                      <a:moveTo>
                        <a:pt x="0" y="80"/>
                      </a:moveTo>
                      <a:cubicBezTo>
                        <a:pt x="0" y="80"/>
                        <a:pt x="0" y="80"/>
                        <a:pt x="0" y="80"/>
                      </a:cubicBezTo>
                      <a:cubicBezTo>
                        <a:pt x="0" y="80"/>
                        <a:pt x="0" y="80"/>
                        <a:pt x="0" y="80"/>
                      </a:cubicBezTo>
                      <a:moveTo>
                        <a:pt x="0" y="79"/>
                      </a:moveTo>
                      <a:cubicBezTo>
                        <a:pt x="0" y="80"/>
                        <a:pt x="0" y="80"/>
                        <a:pt x="0" y="80"/>
                      </a:cubicBezTo>
                      <a:cubicBezTo>
                        <a:pt x="0" y="80"/>
                        <a:pt x="0" y="80"/>
                        <a:pt x="0" y="79"/>
                      </a:cubicBezTo>
                      <a:moveTo>
                        <a:pt x="0" y="79"/>
                      </a:moveTo>
                      <a:cubicBezTo>
                        <a:pt x="0" y="79"/>
                        <a:pt x="0" y="79"/>
                        <a:pt x="0" y="79"/>
                      </a:cubicBezTo>
                      <a:cubicBezTo>
                        <a:pt x="0" y="79"/>
                        <a:pt x="0" y="79"/>
                        <a:pt x="0" y="79"/>
                      </a:cubicBezTo>
                      <a:moveTo>
                        <a:pt x="0" y="78"/>
                      </a:moveTo>
                      <a:cubicBezTo>
                        <a:pt x="0" y="78"/>
                        <a:pt x="0" y="78"/>
                        <a:pt x="0" y="79"/>
                      </a:cubicBezTo>
                      <a:cubicBezTo>
                        <a:pt x="0" y="78"/>
                        <a:pt x="0" y="78"/>
                        <a:pt x="0" y="78"/>
                      </a:cubicBezTo>
                      <a:moveTo>
                        <a:pt x="0" y="78"/>
                      </a:moveTo>
                      <a:cubicBezTo>
                        <a:pt x="0" y="78"/>
                        <a:pt x="0" y="78"/>
                        <a:pt x="0" y="78"/>
                      </a:cubicBezTo>
                      <a:cubicBezTo>
                        <a:pt x="0" y="78"/>
                        <a:pt x="0" y="78"/>
                        <a:pt x="0" y="78"/>
                      </a:cubicBezTo>
                      <a:moveTo>
                        <a:pt x="0" y="77"/>
                      </a:moveTo>
                      <a:cubicBezTo>
                        <a:pt x="0" y="77"/>
                        <a:pt x="0" y="77"/>
                        <a:pt x="0" y="77"/>
                      </a:cubicBezTo>
                      <a:cubicBezTo>
                        <a:pt x="0" y="77"/>
                        <a:pt x="0" y="77"/>
                        <a:pt x="0" y="77"/>
                      </a:cubicBezTo>
                      <a:moveTo>
                        <a:pt x="0" y="77"/>
                      </a:moveTo>
                      <a:cubicBezTo>
                        <a:pt x="0" y="77"/>
                        <a:pt x="0" y="77"/>
                        <a:pt x="0" y="77"/>
                      </a:cubicBezTo>
                      <a:cubicBezTo>
                        <a:pt x="0" y="77"/>
                        <a:pt x="0" y="77"/>
                        <a:pt x="0" y="77"/>
                      </a:cubicBezTo>
                      <a:moveTo>
                        <a:pt x="0" y="77"/>
                      </a:moveTo>
                      <a:cubicBezTo>
                        <a:pt x="0" y="77"/>
                        <a:pt x="0" y="77"/>
                        <a:pt x="0" y="77"/>
                      </a:cubicBezTo>
                      <a:cubicBezTo>
                        <a:pt x="0" y="77"/>
                        <a:pt x="0" y="77"/>
                        <a:pt x="0" y="77"/>
                      </a:cubicBezTo>
                      <a:moveTo>
                        <a:pt x="0" y="76"/>
                      </a:moveTo>
                      <a:cubicBezTo>
                        <a:pt x="0" y="76"/>
                        <a:pt x="0" y="76"/>
                        <a:pt x="0" y="76"/>
                      </a:cubicBezTo>
                      <a:cubicBezTo>
                        <a:pt x="0" y="76"/>
                        <a:pt x="0" y="76"/>
                        <a:pt x="0" y="76"/>
                      </a:cubicBezTo>
                      <a:moveTo>
                        <a:pt x="0" y="76"/>
                      </a:moveTo>
                      <a:cubicBezTo>
                        <a:pt x="0" y="76"/>
                        <a:pt x="0" y="76"/>
                        <a:pt x="0" y="76"/>
                      </a:cubicBezTo>
                      <a:cubicBezTo>
                        <a:pt x="0" y="76"/>
                        <a:pt x="0" y="76"/>
                        <a:pt x="0" y="76"/>
                      </a:cubicBezTo>
                      <a:moveTo>
                        <a:pt x="0" y="75"/>
                      </a:moveTo>
                      <a:cubicBezTo>
                        <a:pt x="0" y="75"/>
                        <a:pt x="0" y="75"/>
                        <a:pt x="0" y="75"/>
                      </a:cubicBezTo>
                      <a:cubicBezTo>
                        <a:pt x="0" y="75"/>
                        <a:pt x="0" y="75"/>
                        <a:pt x="0" y="75"/>
                      </a:cubicBezTo>
                      <a:moveTo>
                        <a:pt x="0" y="75"/>
                      </a:moveTo>
                      <a:cubicBezTo>
                        <a:pt x="0" y="75"/>
                        <a:pt x="0" y="75"/>
                        <a:pt x="0" y="75"/>
                      </a:cubicBezTo>
                      <a:cubicBezTo>
                        <a:pt x="0" y="75"/>
                        <a:pt x="0" y="75"/>
                        <a:pt x="0" y="75"/>
                      </a:cubicBezTo>
                      <a:moveTo>
                        <a:pt x="0" y="74"/>
                      </a:moveTo>
                      <a:cubicBezTo>
                        <a:pt x="0" y="74"/>
                        <a:pt x="0" y="74"/>
                        <a:pt x="0" y="74"/>
                      </a:cubicBezTo>
                      <a:cubicBezTo>
                        <a:pt x="0" y="74"/>
                        <a:pt x="0" y="74"/>
                        <a:pt x="0" y="74"/>
                      </a:cubicBezTo>
                      <a:moveTo>
                        <a:pt x="0" y="74"/>
                      </a:moveTo>
                      <a:cubicBezTo>
                        <a:pt x="0" y="74"/>
                        <a:pt x="0" y="74"/>
                        <a:pt x="0" y="74"/>
                      </a:cubicBezTo>
                      <a:cubicBezTo>
                        <a:pt x="0" y="74"/>
                        <a:pt x="0" y="74"/>
                        <a:pt x="0" y="74"/>
                      </a:cubicBezTo>
                      <a:moveTo>
                        <a:pt x="0" y="73"/>
                      </a:moveTo>
                      <a:cubicBezTo>
                        <a:pt x="0" y="73"/>
                        <a:pt x="0" y="73"/>
                        <a:pt x="0" y="73"/>
                      </a:cubicBezTo>
                      <a:cubicBezTo>
                        <a:pt x="0" y="73"/>
                        <a:pt x="0" y="73"/>
                        <a:pt x="0" y="73"/>
                      </a:cubicBezTo>
                      <a:moveTo>
                        <a:pt x="0" y="73"/>
                      </a:moveTo>
                      <a:cubicBezTo>
                        <a:pt x="0" y="73"/>
                        <a:pt x="0" y="73"/>
                        <a:pt x="0" y="73"/>
                      </a:cubicBezTo>
                      <a:cubicBezTo>
                        <a:pt x="0" y="73"/>
                        <a:pt x="0" y="73"/>
                        <a:pt x="0" y="73"/>
                      </a:cubicBezTo>
                      <a:moveTo>
                        <a:pt x="0" y="72"/>
                      </a:moveTo>
                      <a:cubicBezTo>
                        <a:pt x="0" y="72"/>
                        <a:pt x="0" y="72"/>
                        <a:pt x="0" y="72"/>
                      </a:cubicBezTo>
                      <a:cubicBezTo>
                        <a:pt x="0" y="72"/>
                        <a:pt x="0" y="72"/>
                        <a:pt x="0" y="72"/>
                      </a:cubicBezTo>
                      <a:moveTo>
                        <a:pt x="0" y="72"/>
                      </a:moveTo>
                      <a:cubicBezTo>
                        <a:pt x="0" y="72"/>
                        <a:pt x="0" y="72"/>
                        <a:pt x="0" y="72"/>
                      </a:cubicBezTo>
                      <a:cubicBezTo>
                        <a:pt x="0" y="72"/>
                        <a:pt x="0" y="72"/>
                        <a:pt x="0" y="72"/>
                      </a:cubicBezTo>
                      <a:moveTo>
                        <a:pt x="0" y="71"/>
                      </a:moveTo>
                      <a:cubicBezTo>
                        <a:pt x="0" y="71"/>
                        <a:pt x="0" y="71"/>
                        <a:pt x="0" y="71"/>
                      </a:cubicBezTo>
                      <a:cubicBezTo>
                        <a:pt x="0" y="71"/>
                        <a:pt x="0" y="71"/>
                        <a:pt x="0" y="71"/>
                      </a:cubicBezTo>
                      <a:moveTo>
                        <a:pt x="0" y="71"/>
                      </a:moveTo>
                      <a:cubicBezTo>
                        <a:pt x="0" y="71"/>
                        <a:pt x="0" y="71"/>
                        <a:pt x="0" y="71"/>
                      </a:cubicBezTo>
                      <a:cubicBezTo>
                        <a:pt x="0" y="71"/>
                        <a:pt x="0" y="71"/>
                        <a:pt x="0" y="71"/>
                      </a:cubicBezTo>
                      <a:moveTo>
                        <a:pt x="0" y="70"/>
                      </a:moveTo>
                      <a:cubicBezTo>
                        <a:pt x="0" y="70"/>
                        <a:pt x="0" y="70"/>
                        <a:pt x="0" y="70"/>
                      </a:cubicBezTo>
                      <a:cubicBezTo>
                        <a:pt x="0" y="70"/>
                        <a:pt x="0" y="70"/>
                        <a:pt x="0" y="70"/>
                      </a:cubicBezTo>
                      <a:moveTo>
                        <a:pt x="0" y="70"/>
                      </a:moveTo>
                      <a:cubicBezTo>
                        <a:pt x="0" y="70"/>
                        <a:pt x="0" y="70"/>
                        <a:pt x="0" y="70"/>
                      </a:cubicBezTo>
                      <a:cubicBezTo>
                        <a:pt x="0" y="70"/>
                        <a:pt x="0" y="70"/>
                        <a:pt x="0" y="70"/>
                      </a:cubicBezTo>
                      <a:moveTo>
                        <a:pt x="0" y="69"/>
                      </a:moveTo>
                      <a:cubicBezTo>
                        <a:pt x="0" y="69"/>
                        <a:pt x="0" y="69"/>
                        <a:pt x="0" y="69"/>
                      </a:cubicBezTo>
                      <a:cubicBezTo>
                        <a:pt x="0" y="69"/>
                        <a:pt x="0" y="69"/>
                        <a:pt x="0" y="69"/>
                      </a:cubicBezTo>
                      <a:moveTo>
                        <a:pt x="0" y="69"/>
                      </a:moveTo>
                      <a:cubicBezTo>
                        <a:pt x="0" y="69"/>
                        <a:pt x="0" y="69"/>
                        <a:pt x="0" y="69"/>
                      </a:cubicBezTo>
                      <a:cubicBezTo>
                        <a:pt x="0" y="69"/>
                        <a:pt x="0" y="69"/>
                        <a:pt x="0" y="69"/>
                      </a:cubicBezTo>
                      <a:moveTo>
                        <a:pt x="0" y="68"/>
                      </a:moveTo>
                      <a:cubicBezTo>
                        <a:pt x="0" y="68"/>
                        <a:pt x="0" y="68"/>
                        <a:pt x="0" y="68"/>
                      </a:cubicBezTo>
                      <a:cubicBezTo>
                        <a:pt x="0" y="68"/>
                        <a:pt x="0" y="68"/>
                        <a:pt x="0" y="68"/>
                      </a:cubicBezTo>
                      <a:moveTo>
                        <a:pt x="1" y="68"/>
                      </a:moveTo>
                      <a:cubicBezTo>
                        <a:pt x="1" y="68"/>
                        <a:pt x="1" y="68"/>
                        <a:pt x="1" y="68"/>
                      </a:cubicBezTo>
                      <a:cubicBezTo>
                        <a:pt x="1" y="68"/>
                        <a:pt x="1" y="68"/>
                        <a:pt x="1" y="68"/>
                      </a:cubicBezTo>
                      <a:moveTo>
                        <a:pt x="1" y="67"/>
                      </a:moveTo>
                      <a:cubicBezTo>
                        <a:pt x="1" y="67"/>
                        <a:pt x="1" y="67"/>
                        <a:pt x="1" y="67"/>
                      </a:cubicBezTo>
                      <a:cubicBezTo>
                        <a:pt x="1" y="67"/>
                        <a:pt x="1" y="67"/>
                        <a:pt x="1" y="67"/>
                      </a:cubicBezTo>
                      <a:moveTo>
                        <a:pt x="1" y="67"/>
                      </a:moveTo>
                      <a:cubicBezTo>
                        <a:pt x="1" y="67"/>
                        <a:pt x="1" y="67"/>
                        <a:pt x="1" y="67"/>
                      </a:cubicBezTo>
                      <a:cubicBezTo>
                        <a:pt x="1" y="67"/>
                        <a:pt x="1" y="67"/>
                        <a:pt x="1" y="67"/>
                      </a:cubicBezTo>
                      <a:moveTo>
                        <a:pt x="1" y="67"/>
                      </a:moveTo>
                      <a:cubicBezTo>
                        <a:pt x="1" y="67"/>
                        <a:pt x="1" y="67"/>
                        <a:pt x="1" y="67"/>
                      </a:cubicBezTo>
                      <a:cubicBezTo>
                        <a:pt x="1" y="67"/>
                        <a:pt x="1" y="67"/>
                        <a:pt x="1" y="67"/>
                      </a:cubicBezTo>
                      <a:moveTo>
                        <a:pt x="1" y="66"/>
                      </a:moveTo>
                      <a:cubicBezTo>
                        <a:pt x="1" y="66"/>
                        <a:pt x="1" y="66"/>
                        <a:pt x="1" y="66"/>
                      </a:cubicBezTo>
                      <a:cubicBezTo>
                        <a:pt x="1" y="66"/>
                        <a:pt x="1" y="66"/>
                        <a:pt x="1" y="66"/>
                      </a:cubicBezTo>
                      <a:moveTo>
                        <a:pt x="1" y="66"/>
                      </a:moveTo>
                      <a:cubicBezTo>
                        <a:pt x="1" y="66"/>
                        <a:pt x="1" y="66"/>
                        <a:pt x="1" y="66"/>
                      </a:cubicBezTo>
                      <a:cubicBezTo>
                        <a:pt x="1" y="66"/>
                        <a:pt x="1" y="66"/>
                        <a:pt x="1" y="66"/>
                      </a:cubicBezTo>
                      <a:moveTo>
                        <a:pt x="1" y="66"/>
                      </a:moveTo>
                      <a:cubicBezTo>
                        <a:pt x="1" y="66"/>
                        <a:pt x="1" y="66"/>
                        <a:pt x="1" y="66"/>
                      </a:cubicBezTo>
                      <a:cubicBezTo>
                        <a:pt x="1" y="66"/>
                        <a:pt x="1" y="66"/>
                        <a:pt x="1" y="66"/>
                      </a:cubicBezTo>
                      <a:moveTo>
                        <a:pt x="1" y="65"/>
                      </a:moveTo>
                      <a:cubicBezTo>
                        <a:pt x="1" y="65"/>
                        <a:pt x="1" y="65"/>
                        <a:pt x="1" y="66"/>
                      </a:cubicBezTo>
                      <a:cubicBezTo>
                        <a:pt x="1" y="65"/>
                        <a:pt x="1" y="65"/>
                        <a:pt x="1" y="65"/>
                      </a:cubicBezTo>
                      <a:moveTo>
                        <a:pt x="1" y="65"/>
                      </a:moveTo>
                      <a:cubicBezTo>
                        <a:pt x="1" y="65"/>
                        <a:pt x="1" y="65"/>
                        <a:pt x="1" y="65"/>
                      </a:cubicBezTo>
                      <a:cubicBezTo>
                        <a:pt x="1" y="65"/>
                        <a:pt x="1" y="65"/>
                        <a:pt x="1" y="65"/>
                      </a:cubicBezTo>
                      <a:moveTo>
                        <a:pt x="21" y="0"/>
                      </a:moveTo>
                      <a:cubicBezTo>
                        <a:pt x="10" y="19"/>
                        <a:pt x="3" y="41"/>
                        <a:pt x="1" y="65"/>
                      </a:cubicBezTo>
                      <a:cubicBezTo>
                        <a:pt x="3" y="41"/>
                        <a:pt x="10" y="19"/>
                        <a:pt x="21" y="0"/>
                      </a:cubicBezTo>
                      <a:cubicBezTo>
                        <a:pt x="21" y="0"/>
                        <a:pt x="21" y="0"/>
                        <a:pt x="21" y="0"/>
                      </a:cubicBezTo>
                    </a:path>
                  </a:pathLst>
                </a:custGeom>
                <a:solidFill>
                  <a:srgbClr val="F2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6" name="Freeform 26"/>
                <p:cNvSpPr>
                  <a:spLocks/>
                </p:cNvSpPr>
                <p:nvPr/>
              </p:nvSpPr>
              <p:spPr bwMode="auto">
                <a:xfrm>
                  <a:off x="521494" y="6516253"/>
                  <a:ext cx="193675" cy="255588"/>
                </a:xfrm>
                <a:custGeom>
                  <a:avLst/>
                  <a:gdLst>
                    <a:gd name="T0" fmla="*/ 1 w 259"/>
                    <a:gd name="T1" fmla="*/ 65 h 342"/>
                    <a:gd name="T2" fmla="*/ 1 w 259"/>
                    <a:gd name="T3" fmla="*/ 65 h 342"/>
                    <a:gd name="T4" fmla="*/ 1 w 259"/>
                    <a:gd name="T5" fmla="*/ 66 h 342"/>
                    <a:gd name="T6" fmla="*/ 1 w 259"/>
                    <a:gd name="T7" fmla="*/ 66 h 342"/>
                    <a:gd name="T8" fmla="*/ 1 w 259"/>
                    <a:gd name="T9" fmla="*/ 66 h 342"/>
                    <a:gd name="T10" fmla="*/ 1 w 259"/>
                    <a:gd name="T11" fmla="*/ 66 h 342"/>
                    <a:gd name="T12" fmla="*/ 1 w 259"/>
                    <a:gd name="T13" fmla="*/ 67 h 342"/>
                    <a:gd name="T14" fmla="*/ 1 w 259"/>
                    <a:gd name="T15" fmla="*/ 67 h 342"/>
                    <a:gd name="T16" fmla="*/ 1 w 259"/>
                    <a:gd name="T17" fmla="*/ 67 h 342"/>
                    <a:gd name="T18" fmla="*/ 1 w 259"/>
                    <a:gd name="T19" fmla="*/ 68 h 342"/>
                    <a:gd name="T20" fmla="*/ 0 w 259"/>
                    <a:gd name="T21" fmla="*/ 68 h 342"/>
                    <a:gd name="T22" fmla="*/ 0 w 259"/>
                    <a:gd name="T23" fmla="*/ 69 h 342"/>
                    <a:gd name="T24" fmla="*/ 0 w 259"/>
                    <a:gd name="T25" fmla="*/ 69 h 342"/>
                    <a:gd name="T26" fmla="*/ 0 w 259"/>
                    <a:gd name="T27" fmla="*/ 70 h 342"/>
                    <a:gd name="T28" fmla="*/ 0 w 259"/>
                    <a:gd name="T29" fmla="*/ 70 h 342"/>
                    <a:gd name="T30" fmla="*/ 0 w 259"/>
                    <a:gd name="T31" fmla="*/ 71 h 342"/>
                    <a:gd name="T32" fmla="*/ 0 w 259"/>
                    <a:gd name="T33" fmla="*/ 71 h 342"/>
                    <a:gd name="T34" fmla="*/ 0 w 259"/>
                    <a:gd name="T35" fmla="*/ 72 h 342"/>
                    <a:gd name="T36" fmla="*/ 0 w 259"/>
                    <a:gd name="T37" fmla="*/ 72 h 342"/>
                    <a:gd name="T38" fmla="*/ 0 w 259"/>
                    <a:gd name="T39" fmla="*/ 73 h 342"/>
                    <a:gd name="T40" fmla="*/ 0 w 259"/>
                    <a:gd name="T41" fmla="*/ 73 h 342"/>
                    <a:gd name="T42" fmla="*/ 0 w 259"/>
                    <a:gd name="T43" fmla="*/ 74 h 342"/>
                    <a:gd name="T44" fmla="*/ 0 w 259"/>
                    <a:gd name="T45" fmla="*/ 74 h 342"/>
                    <a:gd name="T46" fmla="*/ 0 w 259"/>
                    <a:gd name="T47" fmla="*/ 75 h 342"/>
                    <a:gd name="T48" fmla="*/ 0 w 259"/>
                    <a:gd name="T49" fmla="*/ 75 h 342"/>
                    <a:gd name="T50" fmla="*/ 0 w 259"/>
                    <a:gd name="T51" fmla="*/ 76 h 342"/>
                    <a:gd name="T52" fmla="*/ 0 w 259"/>
                    <a:gd name="T53" fmla="*/ 76 h 342"/>
                    <a:gd name="T54" fmla="*/ 0 w 259"/>
                    <a:gd name="T55" fmla="*/ 77 h 342"/>
                    <a:gd name="T56" fmla="*/ 0 w 259"/>
                    <a:gd name="T57" fmla="*/ 77 h 342"/>
                    <a:gd name="T58" fmla="*/ 0 w 259"/>
                    <a:gd name="T59" fmla="*/ 77 h 342"/>
                    <a:gd name="T60" fmla="*/ 0 w 259"/>
                    <a:gd name="T61" fmla="*/ 78 h 342"/>
                    <a:gd name="T62" fmla="*/ 0 w 259"/>
                    <a:gd name="T63" fmla="*/ 79 h 342"/>
                    <a:gd name="T64" fmla="*/ 0 w 259"/>
                    <a:gd name="T65" fmla="*/ 79 h 342"/>
                    <a:gd name="T66" fmla="*/ 0 w 259"/>
                    <a:gd name="T67" fmla="*/ 80 h 342"/>
                    <a:gd name="T68" fmla="*/ 0 w 259"/>
                    <a:gd name="T69" fmla="*/ 80 h 342"/>
                    <a:gd name="T70" fmla="*/ 0 w 259"/>
                    <a:gd name="T71" fmla="*/ 80 h 342"/>
                    <a:gd name="T72" fmla="*/ 0 w 259"/>
                    <a:gd name="T73" fmla="*/ 81 h 342"/>
                    <a:gd name="T74" fmla="*/ 0 w 259"/>
                    <a:gd name="T75" fmla="*/ 81 h 342"/>
                    <a:gd name="T76" fmla="*/ 0 w 259"/>
                    <a:gd name="T77" fmla="*/ 81 h 342"/>
                    <a:gd name="T78" fmla="*/ 0 w 259"/>
                    <a:gd name="T79" fmla="*/ 82 h 342"/>
                    <a:gd name="T80" fmla="*/ 0 w 259"/>
                    <a:gd name="T81" fmla="*/ 82 h 342"/>
                    <a:gd name="T82" fmla="*/ 114 w 259"/>
                    <a:gd name="T83" fmla="*/ 342 h 342"/>
                    <a:gd name="T84" fmla="*/ 232 w 259"/>
                    <a:gd name="T85" fmla="*/ 342 h 342"/>
                    <a:gd name="T86" fmla="*/ 232 w 259"/>
                    <a:gd name="T87" fmla="*/ 334 h 342"/>
                    <a:gd name="T88" fmla="*/ 21 w 259"/>
                    <a:gd name="T8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2">
                      <a:moveTo>
                        <a:pt x="21" y="0"/>
                      </a:moveTo>
                      <a:cubicBezTo>
                        <a:pt x="10" y="19"/>
                        <a:pt x="3" y="41"/>
                        <a:pt x="1" y="65"/>
                      </a:cubicBezTo>
                      <a:cubicBezTo>
                        <a:pt x="1" y="65"/>
                        <a:pt x="1" y="65"/>
                        <a:pt x="1" y="65"/>
                      </a:cubicBezTo>
                      <a:cubicBezTo>
                        <a:pt x="1" y="65"/>
                        <a:pt x="1" y="65"/>
                        <a:pt x="1" y="65"/>
                      </a:cubicBezTo>
                      <a:cubicBezTo>
                        <a:pt x="1" y="65"/>
                        <a:pt x="1" y="65"/>
                        <a:pt x="1" y="65"/>
                      </a:cubicBezTo>
                      <a:cubicBezTo>
                        <a:pt x="1" y="65"/>
                        <a:pt x="1" y="65"/>
                        <a:pt x="1" y="66"/>
                      </a:cubicBezTo>
                      <a:cubicBezTo>
                        <a:pt x="1" y="66"/>
                        <a:pt x="1" y="66"/>
                        <a:pt x="1" y="66"/>
                      </a:cubicBezTo>
                      <a:cubicBezTo>
                        <a:pt x="1" y="66"/>
                        <a:pt x="1" y="66"/>
                        <a:pt x="1" y="66"/>
                      </a:cubicBezTo>
                      <a:cubicBezTo>
                        <a:pt x="1" y="66"/>
                        <a:pt x="1" y="66"/>
                        <a:pt x="1" y="66"/>
                      </a:cubicBezTo>
                      <a:cubicBezTo>
                        <a:pt x="1" y="66"/>
                        <a:pt x="1" y="66"/>
                        <a:pt x="1" y="66"/>
                      </a:cubicBezTo>
                      <a:cubicBezTo>
                        <a:pt x="1" y="66"/>
                        <a:pt x="1" y="66"/>
                        <a:pt x="1" y="66"/>
                      </a:cubicBezTo>
                      <a:cubicBezTo>
                        <a:pt x="1" y="66"/>
                        <a:pt x="1" y="66"/>
                        <a:pt x="1" y="66"/>
                      </a:cubicBezTo>
                      <a:cubicBezTo>
                        <a:pt x="1" y="67"/>
                        <a:pt x="1" y="67"/>
                        <a:pt x="1" y="67"/>
                      </a:cubicBezTo>
                      <a:cubicBezTo>
                        <a:pt x="1" y="67"/>
                        <a:pt x="1" y="67"/>
                        <a:pt x="1" y="67"/>
                      </a:cubicBezTo>
                      <a:cubicBezTo>
                        <a:pt x="1" y="67"/>
                        <a:pt x="1" y="67"/>
                        <a:pt x="1" y="67"/>
                      </a:cubicBezTo>
                      <a:cubicBezTo>
                        <a:pt x="1" y="67"/>
                        <a:pt x="1" y="67"/>
                        <a:pt x="1" y="67"/>
                      </a:cubicBezTo>
                      <a:cubicBezTo>
                        <a:pt x="1" y="67"/>
                        <a:pt x="1" y="67"/>
                        <a:pt x="1" y="67"/>
                      </a:cubicBezTo>
                      <a:cubicBezTo>
                        <a:pt x="1" y="67"/>
                        <a:pt x="1" y="67"/>
                        <a:pt x="1" y="67"/>
                      </a:cubicBezTo>
                      <a:cubicBezTo>
                        <a:pt x="1" y="68"/>
                        <a:pt x="1" y="68"/>
                        <a:pt x="1" y="68"/>
                      </a:cubicBezTo>
                      <a:cubicBezTo>
                        <a:pt x="1" y="68"/>
                        <a:pt x="1" y="68"/>
                        <a:pt x="1"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70"/>
                        <a:pt x="0" y="70"/>
                      </a:cubicBezTo>
                      <a:cubicBezTo>
                        <a:pt x="0" y="70"/>
                        <a:pt x="0" y="70"/>
                        <a:pt x="0" y="70"/>
                      </a:cubicBezTo>
                      <a:cubicBezTo>
                        <a:pt x="0" y="70"/>
                        <a:pt x="0" y="70"/>
                        <a:pt x="0" y="70"/>
                      </a:cubicBezTo>
                      <a:cubicBezTo>
                        <a:pt x="0" y="70"/>
                        <a:pt x="0" y="70"/>
                        <a:pt x="0" y="70"/>
                      </a:cubicBezTo>
                      <a:cubicBezTo>
                        <a:pt x="0" y="70"/>
                        <a:pt x="0" y="70"/>
                        <a:pt x="0" y="71"/>
                      </a:cubicBezTo>
                      <a:cubicBezTo>
                        <a:pt x="0" y="71"/>
                        <a:pt x="0" y="71"/>
                        <a:pt x="0" y="71"/>
                      </a:cubicBezTo>
                      <a:cubicBezTo>
                        <a:pt x="0" y="71"/>
                        <a:pt x="0" y="71"/>
                        <a:pt x="0" y="71"/>
                      </a:cubicBezTo>
                      <a:cubicBezTo>
                        <a:pt x="0" y="71"/>
                        <a:pt x="0" y="71"/>
                        <a:pt x="0" y="71"/>
                      </a:cubicBezTo>
                      <a:cubicBezTo>
                        <a:pt x="0" y="71"/>
                        <a:pt x="0" y="71"/>
                        <a:pt x="0" y="72"/>
                      </a:cubicBezTo>
                      <a:cubicBezTo>
                        <a:pt x="0" y="72"/>
                        <a:pt x="0" y="72"/>
                        <a:pt x="0" y="72"/>
                      </a:cubicBezTo>
                      <a:cubicBezTo>
                        <a:pt x="0" y="72"/>
                        <a:pt x="0" y="72"/>
                        <a:pt x="0" y="72"/>
                      </a:cubicBezTo>
                      <a:cubicBezTo>
                        <a:pt x="0" y="72"/>
                        <a:pt x="0" y="72"/>
                        <a:pt x="0" y="72"/>
                      </a:cubicBezTo>
                      <a:cubicBezTo>
                        <a:pt x="0" y="72"/>
                        <a:pt x="0" y="72"/>
                        <a:pt x="0" y="73"/>
                      </a:cubicBezTo>
                      <a:cubicBezTo>
                        <a:pt x="0" y="73"/>
                        <a:pt x="0" y="73"/>
                        <a:pt x="0" y="73"/>
                      </a:cubicBezTo>
                      <a:cubicBezTo>
                        <a:pt x="0" y="73"/>
                        <a:pt x="0" y="73"/>
                        <a:pt x="0" y="73"/>
                      </a:cubicBezTo>
                      <a:cubicBezTo>
                        <a:pt x="0" y="73"/>
                        <a:pt x="0" y="73"/>
                        <a:pt x="0" y="73"/>
                      </a:cubicBezTo>
                      <a:cubicBezTo>
                        <a:pt x="0" y="73"/>
                        <a:pt x="0" y="74"/>
                        <a:pt x="0" y="74"/>
                      </a:cubicBezTo>
                      <a:cubicBezTo>
                        <a:pt x="0" y="74"/>
                        <a:pt x="0" y="74"/>
                        <a:pt x="0" y="74"/>
                      </a:cubicBezTo>
                      <a:cubicBezTo>
                        <a:pt x="0" y="74"/>
                        <a:pt x="0" y="74"/>
                        <a:pt x="0" y="74"/>
                      </a:cubicBezTo>
                      <a:cubicBezTo>
                        <a:pt x="0" y="74"/>
                        <a:pt x="0" y="74"/>
                        <a:pt x="0" y="74"/>
                      </a:cubicBezTo>
                      <a:cubicBezTo>
                        <a:pt x="0" y="74"/>
                        <a:pt x="0" y="75"/>
                        <a:pt x="0" y="75"/>
                      </a:cubicBezTo>
                      <a:cubicBezTo>
                        <a:pt x="0" y="75"/>
                        <a:pt x="0" y="75"/>
                        <a:pt x="0" y="75"/>
                      </a:cubicBezTo>
                      <a:cubicBezTo>
                        <a:pt x="0" y="75"/>
                        <a:pt x="0" y="75"/>
                        <a:pt x="0" y="75"/>
                      </a:cubicBezTo>
                      <a:cubicBezTo>
                        <a:pt x="0" y="75"/>
                        <a:pt x="0" y="75"/>
                        <a:pt x="0" y="75"/>
                      </a:cubicBezTo>
                      <a:cubicBezTo>
                        <a:pt x="0" y="75"/>
                        <a:pt x="0" y="76"/>
                        <a:pt x="0" y="76"/>
                      </a:cubicBezTo>
                      <a:cubicBezTo>
                        <a:pt x="0" y="76"/>
                        <a:pt x="0" y="76"/>
                        <a:pt x="0" y="76"/>
                      </a:cubicBezTo>
                      <a:cubicBezTo>
                        <a:pt x="0" y="76"/>
                        <a:pt x="0" y="76"/>
                        <a:pt x="0" y="76"/>
                      </a:cubicBezTo>
                      <a:cubicBezTo>
                        <a:pt x="0" y="76"/>
                        <a:pt x="0" y="76"/>
                        <a:pt x="0" y="76"/>
                      </a:cubicBezTo>
                      <a:cubicBezTo>
                        <a:pt x="0" y="76"/>
                        <a:pt x="0" y="76"/>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8"/>
                        <a:pt x="0" y="78"/>
                        <a:pt x="0" y="78"/>
                      </a:cubicBezTo>
                      <a:cubicBezTo>
                        <a:pt x="0" y="78"/>
                        <a:pt x="0" y="78"/>
                        <a:pt x="0" y="78"/>
                      </a:cubicBezTo>
                      <a:cubicBezTo>
                        <a:pt x="0" y="78"/>
                        <a:pt x="0" y="78"/>
                        <a:pt x="0" y="78"/>
                      </a:cubicBezTo>
                      <a:cubicBezTo>
                        <a:pt x="0" y="78"/>
                        <a:pt x="0" y="78"/>
                        <a:pt x="0" y="79"/>
                      </a:cubicBezTo>
                      <a:cubicBezTo>
                        <a:pt x="0" y="79"/>
                        <a:pt x="0" y="79"/>
                        <a:pt x="0" y="79"/>
                      </a:cubicBezTo>
                      <a:cubicBezTo>
                        <a:pt x="0" y="79"/>
                        <a:pt x="0" y="79"/>
                        <a:pt x="0" y="79"/>
                      </a:cubicBezTo>
                      <a:cubicBezTo>
                        <a:pt x="0" y="79"/>
                        <a:pt x="0" y="79"/>
                        <a:pt x="0" y="79"/>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2"/>
                      </a:cubicBezTo>
                      <a:cubicBezTo>
                        <a:pt x="0" y="82"/>
                        <a:pt x="0" y="82"/>
                        <a:pt x="0" y="82"/>
                      </a:cubicBezTo>
                      <a:cubicBezTo>
                        <a:pt x="0" y="82"/>
                        <a:pt x="0" y="82"/>
                        <a:pt x="0" y="82"/>
                      </a:cubicBezTo>
                      <a:cubicBezTo>
                        <a:pt x="0" y="82"/>
                        <a:pt x="0" y="82"/>
                        <a:pt x="0" y="82"/>
                      </a:cubicBezTo>
                      <a:cubicBezTo>
                        <a:pt x="0" y="142"/>
                        <a:pt x="30" y="194"/>
                        <a:pt x="76" y="225"/>
                      </a:cubicBezTo>
                      <a:cubicBezTo>
                        <a:pt x="76" y="225"/>
                        <a:pt x="114" y="255"/>
                        <a:pt x="114" y="342"/>
                      </a:cubicBezTo>
                      <a:cubicBezTo>
                        <a:pt x="114" y="342"/>
                        <a:pt x="114" y="342"/>
                        <a:pt x="114" y="342"/>
                      </a:cubicBezTo>
                      <a:cubicBezTo>
                        <a:pt x="232" y="342"/>
                        <a:pt x="232" y="342"/>
                        <a:pt x="232" y="342"/>
                      </a:cubicBezTo>
                      <a:cubicBezTo>
                        <a:pt x="232" y="334"/>
                        <a:pt x="232" y="334"/>
                        <a:pt x="232" y="334"/>
                      </a:cubicBezTo>
                      <a:cubicBezTo>
                        <a:pt x="232" y="334"/>
                        <a:pt x="232" y="334"/>
                        <a:pt x="232" y="334"/>
                      </a:cubicBezTo>
                      <a:cubicBezTo>
                        <a:pt x="233" y="282"/>
                        <a:pt x="248" y="252"/>
                        <a:pt x="259" y="237"/>
                      </a:cubicBezTo>
                      <a:cubicBezTo>
                        <a:pt x="21" y="0"/>
                        <a:pt x="21" y="0"/>
                        <a:pt x="21"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7" name="Freeform 27"/>
                <p:cNvSpPr>
                  <a:spLocks noEditPoints="1"/>
                </p:cNvSpPr>
                <p:nvPr/>
              </p:nvSpPr>
              <p:spPr bwMode="auto">
                <a:xfrm>
                  <a:off x="605631" y="6771841"/>
                  <a:ext cx="88900" cy="58738"/>
                </a:xfrm>
                <a:custGeom>
                  <a:avLst/>
                  <a:gdLst>
                    <a:gd name="T0" fmla="*/ 56 w 56"/>
                    <a:gd name="T1" fmla="*/ 26 h 37"/>
                    <a:gd name="T2" fmla="*/ 0 w 56"/>
                    <a:gd name="T3" fmla="*/ 26 h 37"/>
                    <a:gd name="T4" fmla="*/ 0 w 56"/>
                    <a:gd name="T5" fmla="*/ 37 h 37"/>
                    <a:gd name="T6" fmla="*/ 56 w 56"/>
                    <a:gd name="T7" fmla="*/ 37 h 37"/>
                    <a:gd name="T8" fmla="*/ 56 w 56"/>
                    <a:gd name="T9" fmla="*/ 26 h 37"/>
                    <a:gd name="T10" fmla="*/ 56 w 56"/>
                    <a:gd name="T11" fmla="*/ 15 h 37"/>
                    <a:gd name="T12" fmla="*/ 0 w 56"/>
                    <a:gd name="T13" fmla="*/ 15 h 37"/>
                    <a:gd name="T14" fmla="*/ 0 w 56"/>
                    <a:gd name="T15" fmla="*/ 24 h 37"/>
                    <a:gd name="T16" fmla="*/ 56 w 56"/>
                    <a:gd name="T17" fmla="*/ 24 h 37"/>
                    <a:gd name="T18" fmla="*/ 56 w 56"/>
                    <a:gd name="T19" fmla="*/ 15 h 37"/>
                    <a:gd name="T20" fmla="*/ 56 w 56"/>
                    <a:gd name="T21" fmla="*/ 0 h 37"/>
                    <a:gd name="T22" fmla="*/ 56 w 56"/>
                    <a:gd name="T23" fmla="*/ 0 h 37"/>
                    <a:gd name="T24" fmla="*/ 0 w 56"/>
                    <a:gd name="T25" fmla="*/ 0 h 37"/>
                    <a:gd name="T26" fmla="*/ 0 w 56"/>
                    <a:gd name="T27" fmla="*/ 13 h 37"/>
                    <a:gd name="T28" fmla="*/ 56 w 56"/>
                    <a:gd name="T29" fmla="*/ 13 h 37"/>
                    <a:gd name="T30" fmla="*/ 56 w 56"/>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37">
                      <a:moveTo>
                        <a:pt x="56" y="26"/>
                      </a:moveTo>
                      <a:lnTo>
                        <a:pt x="0" y="26"/>
                      </a:lnTo>
                      <a:lnTo>
                        <a:pt x="0" y="37"/>
                      </a:lnTo>
                      <a:lnTo>
                        <a:pt x="56" y="37"/>
                      </a:lnTo>
                      <a:lnTo>
                        <a:pt x="56" y="26"/>
                      </a:lnTo>
                      <a:close/>
                      <a:moveTo>
                        <a:pt x="56" y="15"/>
                      </a:moveTo>
                      <a:lnTo>
                        <a:pt x="0" y="15"/>
                      </a:lnTo>
                      <a:lnTo>
                        <a:pt x="0" y="24"/>
                      </a:lnTo>
                      <a:lnTo>
                        <a:pt x="56" y="24"/>
                      </a:lnTo>
                      <a:lnTo>
                        <a:pt x="56" y="15"/>
                      </a:lnTo>
                      <a:close/>
                      <a:moveTo>
                        <a:pt x="56" y="0"/>
                      </a:moveTo>
                      <a:lnTo>
                        <a:pt x="56" y="0"/>
                      </a:lnTo>
                      <a:lnTo>
                        <a:pt x="0" y="0"/>
                      </a:lnTo>
                      <a:lnTo>
                        <a:pt x="0" y="13"/>
                      </a:lnTo>
                      <a:lnTo>
                        <a:pt x="56" y="13"/>
                      </a:lnTo>
                      <a:lnTo>
                        <a:pt x="56" y="0"/>
                      </a:lnTo>
                      <a:close/>
                    </a:path>
                  </a:pathLst>
                </a:custGeom>
                <a:solidFill>
                  <a:srgbClr val="006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8" name="Freeform 28"/>
                <p:cNvSpPr>
                  <a:spLocks noEditPoints="1"/>
                </p:cNvSpPr>
                <p:nvPr/>
              </p:nvSpPr>
              <p:spPr bwMode="auto">
                <a:xfrm>
                  <a:off x="605631" y="6771841"/>
                  <a:ext cx="88900" cy="58738"/>
                </a:xfrm>
                <a:custGeom>
                  <a:avLst/>
                  <a:gdLst>
                    <a:gd name="T0" fmla="*/ 56 w 56"/>
                    <a:gd name="T1" fmla="*/ 26 h 37"/>
                    <a:gd name="T2" fmla="*/ 0 w 56"/>
                    <a:gd name="T3" fmla="*/ 26 h 37"/>
                    <a:gd name="T4" fmla="*/ 0 w 56"/>
                    <a:gd name="T5" fmla="*/ 37 h 37"/>
                    <a:gd name="T6" fmla="*/ 56 w 56"/>
                    <a:gd name="T7" fmla="*/ 37 h 37"/>
                    <a:gd name="T8" fmla="*/ 56 w 56"/>
                    <a:gd name="T9" fmla="*/ 26 h 37"/>
                    <a:gd name="T10" fmla="*/ 56 w 56"/>
                    <a:gd name="T11" fmla="*/ 15 h 37"/>
                    <a:gd name="T12" fmla="*/ 0 w 56"/>
                    <a:gd name="T13" fmla="*/ 15 h 37"/>
                    <a:gd name="T14" fmla="*/ 0 w 56"/>
                    <a:gd name="T15" fmla="*/ 24 h 37"/>
                    <a:gd name="T16" fmla="*/ 56 w 56"/>
                    <a:gd name="T17" fmla="*/ 24 h 37"/>
                    <a:gd name="T18" fmla="*/ 56 w 56"/>
                    <a:gd name="T19" fmla="*/ 15 h 37"/>
                    <a:gd name="T20" fmla="*/ 56 w 56"/>
                    <a:gd name="T21" fmla="*/ 0 h 37"/>
                    <a:gd name="T22" fmla="*/ 56 w 56"/>
                    <a:gd name="T23" fmla="*/ 0 h 37"/>
                    <a:gd name="T24" fmla="*/ 0 w 56"/>
                    <a:gd name="T25" fmla="*/ 0 h 37"/>
                    <a:gd name="T26" fmla="*/ 0 w 56"/>
                    <a:gd name="T27" fmla="*/ 13 h 37"/>
                    <a:gd name="T28" fmla="*/ 56 w 56"/>
                    <a:gd name="T29" fmla="*/ 13 h 37"/>
                    <a:gd name="T30" fmla="*/ 56 w 56"/>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37">
                      <a:moveTo>
                        <a:pt x="56" y="26"/>
                      </a:moveTo>
                      <a:lnTo>
                        <a:pt x="0" y="26"/>
                      </a:lnTo>
                      <a:lnTo>
                        <a:pt x="0" y="37"/>
                      </a:lnTo>
                      <a:lnTo>
                        <a:pt x="56" y="37"/>
                      </a:lnTo>
                      <a:lnTo>
                        <a:pt x="56" y="26"/>
                      </a:lnTo>
                      <a:moveTo>
                        <a:pt x="56" y="15"/>
                      </a:moveTo>
                      <a:lnTo>
                        <a:pt x="0" y="15"/>
                      </a:lnTo>
                      <a:lnTo>
                        <a:pt x="0" y="24"/>
                      </a:lnTo>
                      <a:lnTo>
                        <a:pt x="56" y="24"/>
                      </a:lnTo>
                      <a:lnTo>
                        <a:pt x="56" y="15"/>
                      </a:lnTo>
                      <a:moveTo>
                        <a:pt x="56" y="0"/>
                      </a:moveTo>
                      <a:lnTo>
                        <a:pt x="56" y="0"/>
                      </a:lnTo>
                      <a:lnTo>
                        <a:pt x="0" y="0"/>
                      </a:lnTo>
                      <a:lnTo>
                        <a:pt x="0" y="13"/>
                      </a:lnTo>
                      <a:lnTo>
                        <a:pt x="56" y="1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29" name="Freeform 29"/>
                <p:cNvSpPr>
                  <a:spLocks/>
                </p:cNvSpPr>
                <p:nvPr/>
              </p:nvSpPr>
              <p:spPr bwMode="auto">
                <a:xfrm>
                  <a:off x="605631" y="6792478"/>
                  <a:ext cx="88900" cy="3175"/>
                </a:xfrm>
                <a:custGeom>
                  <a:avLst/>
                  <a:gdLst>
                    <a:gd name="T0" fmla="*/ 56 w 56"/>
                    <a:gd name="T1" fmla="*/ 0 h 2"/>
                    <a:gd name="T2" fmla="*/ 56 w 56"/>
                    <a:gd name="T3" fmla="*/ 0 h 2"/>
                    <a:gd name="T4" fmla="*/ 0 w 56"/>
                    <a:gd name="T5" fmla="*/ 0 h 2"/>
                    <a:gd name="T6" fmla="*/ 0 w 56"/>
                    <a:gd name="T7" fmla="*/ 2 h 2"/>
                    <a:gd name="T8" fmla="*/ 56 w 56"/>
                    <a:gd name="T9" fmla="*/ 2 h 2"/>
                    <a:gd name="T10" fmla="*/ 56 w 56"/>
                    <a:gd name="T11" fmla="*/ 0 h 2"/>
                  </a:gdLst>
                  <a:ahLst/>
                  <a:cxnLst>
                    <a:cxn ang="0">
                      <a:pos x="T0" y="T1"/>
                    </a:cxn>
                    <a:cxn ang="0">
                      <a:pos x="T2" y="T3"/>
                    </a:cxn>
                    <a:cxn ang="0">
                      <a:pos x="T4" y="T5"/>
                    </a:cxn>
                    <a:cxn ang="0">
                      <a:pos x="T6" y="T7"/>
                    </a:cxn>
                    <a:cxn ang="0">
                      <a:pos x="T8" y="T9"/>
                    </a:cxn>
                    <a:cxn ang="0">
                      <a:pos x="T10" y="T11"/>
                    </a:cxn>
                  </a:cxnLst>
                  <a:rect l="0" t="0" r="r" b="b"/>
                  <a:pathLst>
                    <a:path w="56" h="2">
                      <a:moveTo>
                        <a:pt x="56" y="0"/>
                      </a:moveTo>
                      <a:lnTo>
                        <a:pt x="56" y="0"/>
                      </a:lnTo>
                      <a:lnTo>
                        <a:pt x="0" y="0"/>
                      </a:lnTo>
                      <a:lnTo>
                        <a:pt x="0" y="2"/>
                      </a:lnTo>
                      <a:lnTo>
                        <a:pt x="56" y="2"/>
                      </a:lnTo>
                      <a:lnTo>
                        <a:pt x="56" y="0"/>
                      </a:lnTo>
                      <a:close/>
                    </a:path>
                  </a:pathLst>
                </a:custGeom>
                <a:solidFill>
                  <a:srgbClr val="F2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30" name="Freeform 30"/>
                <p:cNvSpPr>
                  <a:spLocks/>
                </p:cNvSpPr>
                <p:nvPr/>
              </p:nvSpPr>
              <p:spPr bwMode="auto">
                <a:xfrm>
                  <a:off x="605631" y="6792478"/>
                  <a:ext cx="88900" cy="3175"/>
                </a:xfrm>
                <a:custGeom>
                  <a:avLst/>
                  <a:gdLst>
                    <a:gd name="T0" fmla="*/ 56 w 56"/>
                    <a:gd name="T1" fmla="*/ 0 h 2"/>
                    <a:gd name="T2" fmla="*/ 56 w 56"/>
                    <a:gd name="T3" fmla="*/ 0 h 2"/>
                    <a:gd name="T4" fmla="*/ 0 w 56"/>
                    <a:gd name="T5" fmla="*/ 0 h 2"/>
                    <a:gd name="T6" fmla="*/ 0 w 56"/>
                    <a:gd name="T7" fmla="*/ 2 h 2"/>
                    <a:gd name="T8" fmla="*/ 56 w 56"/>
                    <a:gd name="T9" fmla="*/ 2 h 2"/>
                    <a:gd name="T10" fmla="*/ 56 w 56"/>
                    <a:gd name="T11" fmla="*/ 0 h 2"/>
                  </a:gdLst>
                  <a:ahLst/>
                  <a:cxnLst>
                    <a:cxn ang="0">
                      <a:pos x="T0" y="T1"/>
                    </a:cxn>
                    <a:cxn ang="0">
                      <a:pos x="T2" y="T3"/>
                    </a:cxn>
                    <a:cxn ang="0">
                      <a:pos x="T4" y="T5"/>
                    </a:cxn>
                    <a:cxn ang="0">
                      <a:pos x="T6" y="T7"/>
                    </a:cxn>
                    <a:cxn ang="0">
                      <a:pos x="T8" y="T9"/>
                    </a:cxn>
                    <a:cxn ang="0">
                      <a:pos x="T10" y="T11"/>
                    </a:cxn>
                  </a:cxnLst>
                  <a:rect l="0" t="0" r="r" b="b"/>
                  <a:pathLst>
                    <a:path w="56" h="2">
                      <a:moveTo>
                        <a:pt x="56" y="0"/>
                      </a:moveTo>
                      <a:lnTo>
                        <a:pt x="56" y="0"/>
                      </a:lnTo>
                      <a:lnTo>
                        <a:pt x="0" y="0"/>
                      </a:lnTo>
                      <a:lnTo>
                        <a:pt x="0" y="2"/>
                      </a:lnTo>
                      <a:lnTo>
                        <a:pt x="56" y="2"/>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31" name="Freeform 31"/>
                <p:cNvSpPr>
                  <a:spLocks/>
                </p:cNvSpPr>
                <p:nvPr/>
              </p:nvSpPr>
              <p:spPr bwMode="auto">
                <a:xfrm>
                  <a:off x="605631" y="6809941"/>
                  <a:ext cx="88900" cy="3175"/>
                </a:xfrm>
                <a:custGeom>
                  <a:avLst/>
                  <a:gdLst>
                    <a:gd name="T0" fmla="*/ 56 w 56"/>
                    <a:gd name="T1" fmla="*/ 0 h 2"/>
                    <a:gd name="T2" fmla="*/ 56 w 56"/>
                    <a:gd name="T3" fmla="*/ 0 h 2"/>
                    <a:gd name="T4" fmla="*/ 0 w 56"/>
                    <a:gd name="T5" fmla="*/ 0 h 2"/>
                    <a:gd name="T6" fmla="*/ 0 w 56"/>
                    <a:gd name="T7" fmla="*/ 2 h 2"/>
                    <a:gd name="T8" fmla="*/ 56 w 56"/>
                    <a:gd name="T9" fmla="*/ 2 h 2"/>
                    <a:gd name="T10" fmla="*/ 56 w 56"/>
                    <a:gd name="T11" fmla="*/ 0 h 2"/>
                  </a:gdLst>
                  <a:ahLst/>
                  <a:cxnLst>
                    <a:cxn ang="0">
                      <a:pos x="T0" y="T1"/>
                    </a:cxn>
                    <a:cxn ang="0">
                      <a:pos x="T2" y="T3"/>
                    </a:cxn>
                    <a:cxn ang="0">
                      <a:pos x="T4" y="T5"/>
                    </a:cxn>
                    <a:cxn ang="0">
                      <a:pos x="T6" y="T7"/>
                    </a:cxn>
                    <a:cxn ang="0">
                      <a:pos x="T8" y="T9"/>
                    </a:cxn>
                    <a:cxn ang="0">
                      <a:pos x="T10" y="T11"/>
                    </a:cxn>
                  </a:cxnLst>
                  <a:rect l="0" t="0" r="r" b="b"/>
                  <a:pathLst>
                    <a:path w="56" h="2">
                      <a:moveTo>
                        <a:pt x="56" y="0"/>
                      </a:moveTo>
                      <a:lnTo>
                        <a:pt x="56" y="0"/>
                      </a:lnTo>
                      <a:lnTo>
                        <a:pt x="0" y="0"/>
                      </a:lnTo>
                      <a:lnTo>
                        <a:pt x="0" y="2"/>
                      </a:lnTo>
                      <a:lnTo>
                        <a:pt x="56" y="2"/>
                      </a:lnTo>
                      <a:lnTo>
                        <a:pt x="56" y="0"/>
                      </a:lnTo>
                      <a:close/>
                    </a:path>
                  </a:pathLst>
                </a:custGeom>
                <a:solidFill>
                  <a:srgbClr val="F2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sp>
              <p:nvSpPr>
                <p:cNvPr id="232" name="Freeform 32"/>
                <p:cNvSpPr>
                  <a:spLocks/>
                </p:cNvSpPr>
                <p:nvPr/>
              </p:nvSpPr>
              <p:spPr bwMode="auto">
                <a:xfrm>
                  <a:off x="605631" y="6809941"/>
                  <a:ext cx="88900" cy="3175"/>
                </a:xfrm>
                <a:custGeom>
                  <a:avLst/>
                  <a:gdLst>
                    <a:gd name="T0" fmla="*/ 56 w 56"/>
                    <a:gd name="T1" fmla="*/ 0 h 2"/>
                    <a:gd name="T2" fmla="*/ 56 w 56"/>
                    <a:gd name="T3" fmla="*/ 0 h 2"/>
                    <a:gd name="T4" fmla="*/ 0 w 56"/>
                    <a:gd name="T5" fmla="*/ 0 h 2"/>
                    <a:gd name="T6" fmla="*/ 0 w 56"/>
                    <a:gd name="T7" fmla="*/ 2 h 2"/>
                    <a:gd name="T8" fmla="*/ 56 w 56"/>
                    <a:gd name="T9" fmla="*/ 2 h 2"/>
                    <a:gd name="T10" fmla="*/ 56 w 56"/>
                    <a:gd name="T11" fmla="*/ 0 h 2"/>
                  </a:gdLst>
                  <a:ahLst/>
                  <a:cxnLst>
                    <a:cxn ang="0">
                      <a:pos x="T0" y="T1"/>
                    </a:cxn>
                    <a:cxn ang="0">
                      <a:pos x="T2" y="T3"/>
                    </a:cxn>
                    <a:cxn ang="0">
                      <a:pos x="T4" y="T5"/>
                    </a:cxn>
                    <a:cxn ang="0">
                      <a:pos x="T6" y="T7"/>
                    </a:cxn>
                    <a:cxn ang="0">
                      <a:pos x="T8" y="T9"/>
                    </a:cxn>
                    <a:cxn ang="0">
                      <a:pos x="T10" y="T11"/>
                    </a:cxn>
                  </a:cxnLst>
                  <a:rect l="0" t="0" r="r" b="b"/>
                  <a:pathLst>
                    <a:path w="56" h="2">
                      <a:moveTo>
                        <a:pt x="56" y="0"/>
                      </a:moveTo>
                      <a:lnTo>
                        <a:pt x="56" y="0"/>
                      </a:lnTo>
                      <a:lnTo>
                        <a:pt x="0" y="0"/>
                      </a:lnTo>
                      <a:lnTo>
                        <a:pt x="0" y="2"/>
                      </a:lnTo>
                      <a:lnTo>
                        <a:pt x="56" y="2"/>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4285" tIns="32142" rIns="64285" bIns="32142" numCol="1" anchor="t" anchorCtr="0" compatLnSpc="1">
                  <a:prstTxWarp prst="textNoShape">
                    <a:avLst/>
                  </a:prstTxWarp>
                </a:bodyPr>
                <a:lstStyle/>
                <a:p>
                  <a:pPr defTabSz="553765">
                    <a:defRPr/>
                  </a:pPr>
                  <a:endParaRPr lang="en-IN" sz="1116" kern="1200">
                    <a:solidFill>
                      <a:srgbClr val="505050"/>
                    </a:solidFill>
                    <a:latin typeface="Segoe UI"/>
                    <a:ea typeface="+mn-ea"/>
                    <a:cs typeface="+mn-cs"/>
                  </a:endParaRPr>
                </a:p>
              </p:txBody>
            </p:sp>
          </p:grpSp>
          <p:grpSp>
            <p:nvGrpSpPr>
              <p:cNvPr id="213" name="Group 212"/>
              <p:cNvGrpSpPr/>
              <p:nvPr/>
            </p:nvGrpSpPr>
            <p:grpSpPr>
              <a:xfrm>
                <a:off x="950767" y="6554425"/>
                <a:ext cx="11242520" cy="516422"/>
                <a:chOff x="1055542" y="6366407"/>
                <a:chExt cx="11560737" cy="546876"/>
              </a:xfrm>
            </p:grpSpPr>
            <p:sp>
              <p:nvSpPr>
                <p:cNvPr id="214" name="Pentagon 213"/>
                <p:cNvSpPr>
                  <a:spLocks/>
                </p:cNvSpPr>
                <p:nvPr/>
              </p:nvSpPr>
              <p:spPr bwMode="auto">
                <a:xfrm rot="10800000">
                  <a:off x="1055542" y="6366407"/>
                  <a:ext cx="11560737" cy="546876"/>
                </a:xfrm>
                <a:prstGeom prst="homePlate">
                  <a:avLst/>
                </a:prstGeom>
                <a:solidFill>
                  <a:schemeClr val="bg1">
                    <a:lumMod val="95000"/>
                    <a:alpha val="50000"/>
                  </a:schemeClr>
                </a:solidFill>
                <a:ln>
                  <a:noFill/>
                </a:ln>
              </p:spPr>
              <p:txBody>
                <a:bodyPr vert="horz" wrap="square" lIns="64285" tIns="32142" rIns="64285" bIns="32142" numCol="1" anchor="t" anchorCtr="0" compatLnSpc="1">
                  <a:prstTxWarp prst="textNoShape">
                    <a:avLst/>
                  </a:prstTxWarp>
                  <a:noAutofit/>
                </a:bodyPr>
                <a:lstStyle>
                  <a:defPPr>
                    <a:defRPr lang="en-US"/>
                  </a:defPPr>
                  <a:lvl1pPr marL="0" algn="l" defTabSz="892681" rtl="0" eaLnBrk="1" latinLnBrk="0" hangingPunct="1">
                    <a:defRPr sz="1800" kern="1200">
                      <a:solidFill>
                        <a:schemeClr val="tx1"/>
                      </a:solidFill>
                      <a:latin typeface="+mn-lt"/>
                      <a:ea typeface="+mn-ea"/>
                      <a:cs typeface="+mn-cs"/>
                    </a:defRPr>
                  </a:lvl1pPr>
                  <a:lvl2pPr marL="446341" algn="l" defTabSz="892681" rtl="0" eaLnBrk="1" latinLnBrk="0" hangingPunct="1">
                    <a:defRPr sz="1800" kern="1200">
                      <a:solidFill>
                        <a:schemeClr val="tx1"/>
                      </a:solidFill>
                      <a:latin typeface="+mn-lt"/>
                      <a:ea typeface="+mn-ea"/>
                      <a:cs typeface="+mn-cs"/>
                    </a:defRPr>
                  </a:lvl2pPr>
                  <a:lvl3pPr marL="892681" algn="l" defTabSz="892681" rtl="0" eaLnBrk="1" latinLnBrk="0" hangingPunct="1">
                    <a:defRPr sz="1800" kern="1200">
                      <a:solidFill>
                        <a:schemeClr val="tx1"/>
                      </a:solidFill>
                      <a:latin typeface="+mn-lt"/>
                      <a:ea typeface="+mn-ea"/>
                      <a:cs typeface="+mn-cs"/>
                    </a:defRPr>
                  </a:lvl3pPr>
                  <a:lvl4pPr marL="1339023" algn="l" defTabSz="892681" rtl="0" eaLnBrk="1" latinLnBrk="0" hangingPunct="1">
                    <a:defRPr sz="1800" kern="1200">
                      <a:solidFill>
                        <a:schemeClr val="tx1"/>
                      </a:solidFill>
                      <a:latin typeface="+mn-lt"/>
                      <a:ea typeface="+mn-ea"/>
                      <a:cs typeface="+mn-cs"/>
                    </a:defRPr>
                  </a:lvl4pPr>
                  <a:lvl5pPr marL="1785364" algn="l" defTabSz="892681" rtl="0" eaLnBrk="1" latinLnBrk="0" hangingPunct="1">
                    <a:defRPr sz="1800" kern="1200">
                      <a:solidFill>
                        <a:schemeClr val="tx1"/>
                      </a:solidFill>
                      <a:latin typeface="+mn-lt"/>
                      <a:ea typeface="+mn-ea"/>
                      <a:cs typeface="+mn-cs"/>
                    </a:defRPr>
                  </a:lvl5pPr>
                  <a:lvl6pPr marL="2231705" algn="l" defTabSz="892681" rtl="0" eaLnBrk="1" latinLnBrk="0" hangingPunct="1">
                    <a:defRPr sz="1800" kern="1200">
                      <a:solidFill>
                        <a:schemeClr val="tx1"/>
                      </a:solidFill>
                      <a:latin typeface="+mn-lt"/>
                      <a:ea typeface="+mn-ea"/>
                      <a:cs typeface="+mn-cs"/>
                    </a:defRPr>
                  </a:lvl6pPr>
                  <a:lvl7pPr marL="2678045" algn="l" defTabSz="892681" rtl="0" eaLnBrk="1" latinLnBrk="0" hangingPunct="1">
                    <a:defRPr sz="1800" kern="1200">
                      <a:solidFill>
                        <a:schemeClr val="tx1"/>
                      </a:solidFill>
                      <a:latin typeface="+mn-lt"/>
                      <a:ea typeface="+mn-ea"/>
                      <a:cs typeface="+mn-cs"/>
                    </a:defRPr>
                  </a:lvl7pPr>
                  <a:lvl8pPr marL="3124386" algn="l" defTabSz="892681" rtl="0" eaLnBrk="1" latinLnBrk="0" hangingPunct="1">
                    <a:defRPr sz="1800" kern="1200">
                      <a:solidFill>
                        <a:schemeClr val="tx1"/>
                      </a:solidFill>
                      <a:latin typeface="+mn-lt"/>
                      <a:ea typeface="+mn-ea"/>
                      <a:cs typeface="+mn-cs"/>
                    </a:defRPr>
                  </a:lvl8pPr>
                  <a:lvl9pPr marL="3570727" algn="l" defTabSz="892681" rtl="0" eaLnBrk="1" latinLnBrk="0" hangingPunct="1">
                    <a:defRPr sz="1800" kern="1200">
                      <a:solidFill>
                        <a:schemeClr val="tx1"/>
                      </a:solidFill>
                      <a:latin typeface="+mn-lt"/>
                      <a:ea typeface="+mn-ea"/>
                      <a:cs typeface="+mn-cs"/>
                    </a:defRPr>
                  </a:lvl9pPr>
                </a:lstStyle>
                <a:p>
                  <a:pPr defTabSz="627639">
                    <a:defRPr/>
                  </a:pPr>
                  <a:endParaRPr lang="en-IN" sz="1265">
                    <a:solidFill>
                      <a:srgbClr val="505050"/>
                    </a:solidFill>
                    <a:latin typeface="Segoe UI"/>
                  </a:endParaRPr>
                </a:p>
              </p:txBody>
            </p:sp>
            <p:sp>
              <p:nvSpPr>
                <p:cNvPr id="215" name="Rectangle 214"/>
                <p:cNvSpPr/>
                <p:nvPr/>
              </p:nvSpPr>
              <p:spPr>
                <a:xfrm>
                  <a:off x="1377556" y="6455180"/>
                  <a:ext cx="10857043" cy="390781"/>
                </a:xfrm>
                <a:prstGeom prst="rect">
                  <a:avLst/>
                </a:prstGeom>
                <a:noFill/>
              </p:spPr>
              <p:txBody>
                <a:bodyPr wrap="square" lIns="0" tIns="0" rIns="0" bIns="0">
                  <a:spAutoFit/>
                </a:bodyPr>
                <a:lstStyle/>
                <a:p>
                  <a:pPr defTabSz="553765">
                    <a:spcBef>
                      <a:spcPts val="422"/>
                    </a:spcBef>
                    <a:spcAft>
                      <a:spcPts val="422"/>
                    </a:spcAft>
                    <a:defRPr/>
                  </a:pPr>
                  <a:r>
                    <a:rPr lang="en-IN" sz="843" kern="1200" dirty="0">
                      <a:solidFill>
                        <a:srgbClr val="00188F"/>
                      </a:solidFill>
                      <a:latin typeface="Segoe UI Semibold" panose="020B0702040204020203" pitchFamily="34" charset="0"/>
                      <a:ea typeface="+mn-ea"/>
                      <a:cs typeface="Segoe UI Semibold" panose="020B0702040204020203" pitchFamily="34" charset="0"/>
                    </a:rPr>
                    <a:t>To explore the potential impact of cloud, mobile &amp; social solutions to your business with an MTC engagement and get a list of upcoming and on demand MTC Studio sessions, go to </a:t>
                  </a:r>
                  <a:r>
                    <a:rPr lang="en-IN" sz="843" kern="1200" dirty="0">
                      <a:solidFill>
                        <a:srgbClr val="00188F"/>
                      </a:solidFill>
                      <a:latin typeface="Segoe UI Semibold" panose="020B0702040204020203" pitchFamily="34" charset="0"/>
                      <a:ea typeface="+mn-ea"/>
                      <a:cs typeface="Segoe UI Semibold" panose="020B0702040204020203" pitchFamily="34" charset="0"/>
                      <a:hlinkClick r:id="rId12"/>
                    </a:rPr>
                    <a:t>www.microsoft.com/mtc</a:t>
                  </a:r>
                  <a:r>
                    <a:rPr lang="en-IN" sz="843" kern="1200" dirty="0">
                      <a:solidFill>
                        <a:srgbClr val="00188F"/>
                      </a:solidFill>
                      <a:latin typeface="Segoe UI Semibold" panose="020B0702040204020203" pitchFamily="34" charset="0"/>
                      <a:ea typeface="+mn-ea"/>
                      <a:cs typeface="Segoe UI Semibold" panose="020B0702040204020203" pitchFamily="34" charset="0"/>
                    </a:rPr>
                    <a:t> or contact your account manager. </a:t>
                  </a:r>
                </a:p>
              </p:txBody>
            </p:sp>
          </p:grpSp>
        </p:grpSp>
        <p:sp>
          <p:nvSpPr>
            <p:cNvPr id="185" name="Rectangle 184"/>
            <p:cNvSpPr/>
            <p:nvPr/>
          </p:nvSpPr>
          <p:spPr>
            <a:xfrm>
              <a:off x="835195" y="6982083"/>
              <a:ext cx="11356805" cy="1153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6356" tIns="77921" rIns="77921" bIns="77921" numCol="1" spcCol="0" rtlCol="0" fromWordArt="0" anchor="ctr" anchorCtr="0" forceAA="0" compatLnSpc="1">
              <a:prstTxWarp prst="textNoShape">
                <a:avLst/>
              </a:prstTxWarp>
              <a:noAutofit/>
            </a:bodyPr>
            <a:lstStyle/>
            <a:p>
              <a:pPr defTabSz="553765">
                <a:defRPr/>
              </a:pPr>
              <a:endParaRPr lang="en-US" sz="2386" kern="1200" dirty="0">
                <a:solidFill>
                  <a:srgbClr val="FFFFFF"/>
                </a:solidFill>
                <a:latin typeface="Segoe UI Light"/>
              </a:endParaRPr>
            </a:p>
          </p:txBody>
        </p:sp>
        <p:sp>
          <p:nvSpPr>
            <p:cNvPr id="188" name="Freeform 187"/>
            <p:cNvSpPr/>
            <p:nvPr/>
          </p:nvSpPr>
          <p:spPr bwMode="auto">
            <a:xfrm rot="10800000" flipV="1">
              <a:off x="-2" y="6319308"/>
              <a:ext cx="2447741" cy="774783"/>
            </a:xfrm>
            <a:custGeom>
              <a:avLst/>
              <a:gdLst>
                <a:gd name="connsiteX0" fmla="*/ 1802908 w 1850572"/>
                <a:gd name="connsiteY0" fmla="*/ 0 h 585762"/>
                <a:gd name="connsiteX1" fmla="*/ 1447172 w 1850572"/>
                <a:gd name="connsiteY1" fmla="*/ 231236 h 585762"/>
                <a:gd name="connsiteX2" fmla="*/ 1430181 w 1850572"/>
                <a:gd name="connsiteY2" fmla="*/ 284911 h 585762"/>
                <a:gd name="connsiteX3" fmla="*/ 1405081 w 1850572"/>
                <a:gd name="connsiteY3" fmla="*/ 272196 h 585762"/>
                <a:gd name="connsiteX4" fmla="*/ 1278570 w 1850572"/>
                <a:gd name="connsiteY4" fmla="*/ 248359 h 585762"/>
                <a:gd name="connsiteX5" fmla="*/ 1048751 w 1850572"/>
                <a:gd name="connsiteY5" fmla="*/ 337202 h 585762"/>
                <a:gd name="connsiteX6" fmla="*/ 1043774 w 1850572"/>
                <a:gd name="connsiteY6" fmla="*/ 342830 h 585762"/>
                <a:gd name="connsiteX7" fmla="*/ 1015625 w 1850572"/>
                <a:gd name="connsiteY7" fmla="*/ 304601 h 585762"/>
                <a:gd name="connsiteX8" fmla="*/ 824208 w 1850572"/>
                <a:gd name="connsiteY8" fmla="*/ 215759 h 585762"/>
                <a:gd name="connsiteX9" fmla="*/ 599734 w 1850572"/>
                <a:gd name="connsiteY9" fmla="*/ 349493 h 585762"/>
                <a:gd name="connsiteX10" fmla="*/ 598870 w 1850572"/>
                <a:gd name="connsiteY10" fmla="*/ 351275 h 585762"/>
                <a:gd name="connsiteX11" fmla="*/ 583975 w 1850572"/>
                <a:gd name="connsiteY11" fmla="*/ 344032 h 585762"/>
                <a:gd name="connsiteX12" fmla="*/ 410652 w 1850572"/>
                <a:gd name="connsiteY12" fmla="*/ 308710 h 585762"/>
                <a:gd name="connsiteX13" fmla="*/ 29834 w 1850572"/>
                <a:gd name="connsiteY13" fmla="*/ 525116 h 585762"/>
                <a:gd name="connsiteX14" fmla="*/ 0 w 1850572"/>
                <a:gd name="connsiteY14" fmla="*/ 585762 h 585762"/>
                <a:gd name="connsiteX15" fmla="*/ 1850572 w 1850572"/>
                <a:gd name="connsiteY15" fmla="*/ 585762 h 585762"/>
                <a:gd name="connsiteX16" fmla="*/ 1850572 w 1850572"/>
                <a:gd name="connsiteY16" fmla="*/ 4419 h 5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0572" h="585762">
                  <a:moveTo>
                    <a:pt x="1802908" y="0"/>
                  </a:moveTo>
                  <a:cubicBezTo>
                    <a:pt x="1642990" y="0"/>
                    <a:pt x="1505781" y="95348"/>
                    <a:pt x="1447172" y="231236"/>
                  </a:cubicBezTo>
                  <a:lnTo>
                    <a:pt x="1430181" y="284911"/>
                  </a:lnTo>
                  <a:lnTo>
                    <a:pt x="1405081" y="272196"/>
                  </a:lnTo>
                  <a:cubicBezTo>
                    <a:pt x="1366197" y="256846"/>
                    <a:pt x="1323446" y="248359"/>
                    <a:pt x="1278570" y="248359"/>
                  </a:cubicBezTo>
                  <a:cubicBezTo>
                    <a:pt x="1188820" y="248359"/>
                    <a:pt x="1107567" y="282311"/>
                    <a:pt x="1048751" y="337202"/>
                  </a:cubicBezTo>
                  <a:lnTo>
                    <a:pt x="1043774" y="342830"/>
                  </a:lnTo>
                  <a:lnTo>
                    <a:pt x="1015625" y="304601"/>
                  </a:lnTo>
                  <a:cubicBezTo>
                    <a:pt x="966638" y="249710"/>
                    <a:pt x="898961" y="215759"/>
                    <a:pt x="824208" y="215759"/>
                  </a:cubicBezTo>
                  <a:cubicBezTo>
                    <a:pt x="730765" y="215759"/>
                    <a:pt x="648381" y="268807"/>
                    <a:pt x="599734" y="349493"/>
                  </a:cubicBezTo>
                  <a:lnTo>
                    <a:pt x="598870" y="351275"/>
                  </a:lnTo>
                  <a:lnTo>
                    <a:pt x="583975" y="344032"/>
                  </a:lnTo>
                  <a:cubicBezTo>
                    <a:pt x="530702" y="321288"/>
                    <a:pt x="472131" y="308710"/>
                    <a:pt x="410652" y="308710"/>
                  </a:cubicBezTo>
                  <a:cubicBezTo>
                    <a:pt x="249265" y="308710"/>
                    <a:pt x="107931" y="395376"/>
                    <a:pt x="29834" y="525116"/>
                  </a:cubicBezTo>
                  <a:lnTo>
                    <a:pt x="0" y="585762"/>
                  </a:lnTo>
                  <a:lnTo>
                    <a:pt x="1850572" y="585762"/>
                  </a:lnTo>
                  <a:lnTo>
                    <a:pt x="1850572" y="4419"/>
                  </a:lnTo>
                  <a:close/>
                </a:path>
              </a:pathLst>
            </a:cu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155842" tIns="124673" rIns="155842" bIns="124673" numCol="1" spcCol="0" rtlCol="0" fromWordArt="0" anchor="t" anchorCtr="0" forceAA="0" compatLnSpc="1">
              <a:prstTxWarp prst="textNoShape">
                <a:avLst/>
              </a:prstTxWarp>
              <a:noAutofit/>
            </a:bodyPr>
            <a:lstStyle/>
            <a:p>
              <a:pPr algn="ctr" defTabSz="794706" fontAlgn="base">
                <a:spcBef>
                  <a:spcPct val="0"/>
                </a:spcBef>
                <a:spcAft>
                  <a:spcPct val="0"/>
                </a:spcAft>
                <a:defRPr/>
              </a:pPr>
              <a:endParaRPr lang="en-US" sz="204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Freeform 188"/>
            <p:cNvSpPr>
              <a:spLocks/>
            </p:cNvSpPr>
            <p:nvPr/>
          </p:nvSpPr>
          <p:spPr bwMode="auto">
            <a:xfrm>
              <a:off x="10062802" y="6375142"/>
              <a:ext cx="2130487" cy="701711"/>
            </a:xfrm>
            <a:custGeom>
              <a:avLst/>
              <a:gdLst>
                <a:gd name="connsiteX0" fmla="*/ 1078148 w 1530409"/>
                <a:gd name="connsiteY0" fmla="*/ 0 h 573313"/>
                <a:gd name="connsiteX1" fmla="*/ 1400776 w 1530409"/>
                <a:gd name="connsiteY1" fmla="*/ 287181 h 573313"/>
                <a:gd name="connsiteX2" fmla="*/ 1429363 w 1530409"/>
                <a:gd name="connsiteY2" fmla="*/ 283352 h 573313"/>
                <a:gd name="connsiteX3" fmla="*/ 1495152 w 1530409"/>
                <a:gd name="connsiteY3" fmla="*/ 296095 h 573313"/>
                <a:gd name="connsiteX4" fmla="*/ 1530409 w 1530409"/>
                <a:gd name="connsiteY4" fmla="*/ 319073 h 573313"/>
                <a:gd name="connsiteX5" fmla="*/ 1530409 w 1530409"/>
                <a:gd name="connsiteY5" fmla="*/ 570118 h 573313"/>
                <a:gd name="connsiteX6" fmla="*/ 1525724 w 1530409"/>
                <a:gd name="connsiteY6" fmla="*/ 573313 h 573313"/>
                <a:gd name="connsiteX7" fmla="*/ 45991 w 1530409"/>
                <a:gd name="connsiteY7" fmla="*/ 573313 h 573313"/>
                <a:gd name="connsiteX8" fmla="*/ 39818 w 1530409"/>
                <a:gd name="connsiteY8" fmla="*/ 569575 h 573313"/>
                <a:gd name="connsiteX9" fmla="*/ 0 w 1530409"/>
                <a:gd name="connsiteY9" fmla="*/ 482464 h 573313"/>
                <a:gd name="connsiteX10" fmla="*/ 134769 w 1530409"/>
                <a:gd name="connsiteY10" fmla="*/ 356104 h 573313"/>
                <a:gd name="connsiteX11" fmla="*/ 240950 w 1530409"/>
                <a:gd name="connsiteY11" fmla="*/ 409711 h 573313"/>
                <a:gd name="connsiteX12" fmla="*/ 355299 w 1530409"/>
                <a:gd name="connsiteY12" fmla="*/ 359933 h 573313"/>
                <a:gd name="connsiteX13" fmla="*/ 592165 w 1530409"/>
                <a:gd name="connsiteY13" fmla="*/ 156992 h 573313"/>
                <a:gd name="connsiteX14" fmla="*/ 763688 w 1530409"/>
                <a:gd name="connsiteY14" fmla="*/ 225916 h 573313"/>
                <a:gd name="connsiteX15" fmla="*/ 1078148 w 1530409"/>
                <a:gd name="connsiteY15" fmla="*/ 0 h 57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0409" h="573313">
                  <a:moveTo>
                    <a:pt x="1078148" y="0"/>
                  </a:moveTo>
                  <a:cubicBezTo>
                    <a:pt x="1249672" y="0"/>
                    <a:pt x="1392608" y="126360"/>
                    <a:pt x="1400776" y="287181"/>
                  </a:cubicBezTo>
                  <a:cubicBezTo>
                    <a:pt x="1408944" y="287181"/>
                    <a:pt x="1417112" y="283352"/>
                    <a:pt x="1429363" y="283352"/>
                  </a:cubicBezTo>
                  <a:cubicBezTo>
                    <a:pt x="1452846" y="283352"/>
                    <a:pt x="1475052" y="287899"/>
                    <a:pt x="1495152" y="296095"/>
                  </a:cubicBezTo>
                  <a:lnTo>
                    <a:pt x="1530409" y="319073"/>
                  </a:lnTo>
                  <a:lnTo>
                    <a:pt x="1530409" y="570118"/>
                  </a:lnTo>
                  <a:lnTo>
                    <a:pt x="1525724" y="573313"/>
                  </a:lnTo>
                  <a:lnTo>
                    <a:pt x="45991" y="573313"/>
                  </a:lnTo>
                  <a:lnTo>
                    <a:pt x="39818" y="569575"/>
                  </a:lnTo>
                  <a:cubicBezTo>
                    <a:pt x="15314" y="547558"/>
                    <a:pt x="0" y="516926"/>
                    <a:pt x="0" y="482464"/>
                  </a:cubicBezTo>
                  <a:cubicBezTo>
                    <a:pt x="0" y="413540"/>
                    <a:pt x="61258" y="356104"/>
                    <a:pt x="134769" y="356104"/>
                  </a:cubicBezTo>
                  <a:cubicBezTo>
                    <a:pt x="179691" y="356104"/>
                    <a:pt x="216446" y="379079"/>
                    <a:pt x="240950" y="409711"/>
                  </a:cubicBezTo>
                  <a:cubicBezTo>
                    <a:pt x="273621" y="382908"/>
                    <a:pt x="314460" y="363762"/>
                    <a:pt x="355299" y="359933"/>
                  </a:cubicBezTo>
                  <a:cubicBezTo>
                    <a:pt x="367551" y="245061"/>
                    <a:pt x="469648" y="156992"/>
                    <a:pt x="592165" y="156992"/>
                  </a:cubicBezTo>
                  <a:cubicBezTo>
                    <a:pt x="661591" y="156992"/>
                    <a:pt x="722849" y="183796"/>
                    <a:pt x="763688" y="225916"/>
                  </a:cubicBezTo>
                  <a:cubicBezTo>
                    <a:pt x="800443" y="95727"/>
                    <a:pt x="927044" y="0"/>
                    <a:pt x="1078148" y="0"/>
                  </a:cubicBezTo>
                  <a:close/>
                </a:path>
              </a:pathLst>
            </a:custGeom>
            <a:solidFill>
              <a:schemeClr val="accent6"/>
            </a:solidFill>
            <a:ln>
              <a:noFill/>
            </a:ln>
            <a:effectLst/>
            <a:extLst/>
          </p:spPr>
          <p:txBody>
            <a:bodyPr vert="horz" wrap="square" lIns="60212" tIns="30106" rIns="60212" bIns="30106" numCol="1" anchor="t" anchorCtr="0" compatLnSpc="1">
              <a:prstTxWarp prst="textNoShape">
                <a:avLst/>
              </a:prstTxWarp>
              <a:noAutofit/>
            </a:bodyPr>
            <a:lstStyle/>
            <a:p>
              <a:pPr defTabSz="553765">
                <a:defRPr/>
              </a:pPr>
              <a:endParaRPr lang="en-IN" sz="1185" kern="1200">
                <a:solidFill>
                  <a:srgbClr val="505050"/>
                </a:solidFill>
                <a:latin typeface="Segoe UI"/>
                <a:ea typeface="+mn-ea"/>
                <a:cs typeface="+mn-cs"/>
              </a:endParaRPr>
            </a:p>
          </p:txBody>
        </p:sp>
        <p:sp>
          <p:nvSpPr>
            <p:cNvPr id="172" name="TextBox 171"/>
            <p:cNvSpPr txBox="1"/>
            <p:nvPr/>
          </p:nvSpPr>
          <p:spPr>
            <a:xfrm>
              <a:off x="2404552" y="6420548"/>
              <a:ext cx="7382896" cy="556016"/>
            </a:xfrm>
            <a:prstGeom prst="rect">
              <a:avLst/>
            </a:prstGeom>
          </p:spPr>
          <p:txBody>
            <a:bodyPr vert="horz" wrap="none" lIns="64285" tIns="64285" rIns="64285" bIns="64285" rtlCol="0" anchor="t">
              <a:noAutofit/>
            </a:bodyPr>
            <a:lstStyle/>
            <a:p>
              <a:pPr algn="ctr" defTabSz="553765">
                <a:defRPr/>
              </a:pPr>
              <a:r>
                <a:rPr lang="en-US" sz="1688" b="1" kern="1200" dirty="0">
                  <a:solidFill>
                    <a:srgbClr val="00188F"/>
                  </a:solidFill>
                  <a:latin typeface="Segoe UI" pitchFamily="34" charset="0"/>
                  <a:ea typeface="Segoe UI" pitchFamily="34" charset="0"/>
                  <a:cs typeface="Segoe UI" pitchFamily="34" charset="0"/>
                </a:rPr>
                <a:t>Empower.  Innovate.  Transform.</a:t>
              </a:r>
            </a:p>
          </p:txBody>
        </p:sp>
        <p:pic>
          <p:nvPicPr>
            <p:cNvPr id="173" name="Picture 1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99488" y="6660524"/>
              <a:ext cx="940268" cy="345871"/>
            </a:xfrm>
            <a:prstGeom prst="rect">
              <a:avLst/>
            </a:prstGeom>
          </p:spPr>
        </p:pic>
      </p:grpSp>
    </p:spTree>
    <p:extLst>
      <p:ext uri="{BB962C8B-B14F-4D97-AF65-F5344CB8AC3E}">
        <p14:creationId xmlns:p14="http://schemas.microsoft.com/office/powerpoint/2010/main" val="24539058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287711" y="-899606"/>
          <a:ext cx="1353" cy="1353"/>
        </p:xfrm>
        <a:graphic>
          <a:graphicData uri="http://schemas.openxmlformats.org/presentationml/2006/ole">
            <mc:AlternateContent xmlns:mc="http://schemas.openxmlformats.org/markup-compatibility/2006">
              <mc:Choice xmlns:v="urn:schemas-microsoft-com:vml" Requires="v">
                <p:oleObj spid="_x0000_s6275"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287711" y="-899606"/>
                        <a:ext cx="1353" cy="1353"/>
                      </a:xfrm>
                      <a:prstGeom prst="rect">
                        <a:avLst/>
                      </a:prstGeom>
                    </p:spPr>
                  </p:pic>
                </p:oleObj>
              </mc:Fallback>
            </mc:AlternateContent>
          </a:graphicData>
        </a:graphic>
      </p:graphicFrame>
      <p:grpSp>
        <p:nvGrpSpPr>
          <p:cNvPr id="3" name="Group 2"/>
          <p:cNvGrpSpPr/>
          <p:nvPr/>
        </p:nvGrpSpPr>
        <p:grpSpPr>
          <a:xfrm>
            <a:off x="1" y="365"/>
            <a:ext cx="9144000" cy="707131"/>
            <a:chOff x="0" y="228598"/>
            <a:chExt cx="12193288" cy="1005840"/>
          </a:xfrm>
        </p:grpSpPr>
        <p:sp>
          <p:nvSpPr>
            <p:cNvPr id="74" name="Rectangle 73"/>
            <p:cNvSpPr/>
            <p:nvPr/>
          </p:nvSpPr>
          <p:spPr>
            <a:xfrm>
              <a:off x="0" y="228598"/>
              <a:ext cx="1219328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08" tIns="64285" rIns="64285" bIns="64285" numCol="1" spcCol="0" rtlCol="0" fromWordArt="0" anchor="ctr" anchorCtr="0" forceAA="0" compatLnSpc="1">
              <a:prstTxWarp prst="textNoShape">
                <a:avLst/>
              </a:prstTxWarp>
              <a:noAutofit/>
            </a:bodyPr>
            <a:lstStyle/>
            <a:p>
              <a:pPr defTabSz="553765">
                <a:defRPr/>
              </a:pPr>
              <a:r>
                <a:rPr lang="en-IN" sz="1968" kern="1200" dirty="0">
                  <a:solidFill>
                    <a:srgbClr val="FFFFFF"/>
                  </a:solidFill>
                  <a:latin typeface="Segoe UI Light"/>
                </a:rPr>
                <a:t>Microsoft’s Bold Ambitions</a:t>
              </a:r>
            </a:p>
            <a:p>
              <a:pPr defTabSz="553765">
                <a:defRPr/>
              </a:pPr>
              <a:r>
                <a:rPr lang="en-IN" sz="1688" kern="1200" dirty="0">
                  <a:solidFill>
                    <a:srgbClr val="FFFFFF"/>
                  </a:solidFill>
                  <a:latin typeface="Segoe UI Light"/>
                </a:rPr>
                <a:t>MTC Briefings and Technology Sessions</a:t>
              </a:r>
            </a:p>
          </p:txBody>
        </p:sp>
        <p:grpSp>
          <p:nvGrpSpPr>
            <p:cNvPr id="5" name="Group 4"/>
            <p:cNvGrpSpPr/>
            <p:nvPr/>
          </p:nvGrpSpPr>
          <p:grpSpPr>
            <a:xfrm>
              <a:off x="11288340" y="403728"/>
              <a:ext cx="514587" cy="715540"/>
              <a:chOff x="8874224" y="54086"/>
              <a:chExt cx="615425" cy="855757"/>
            </a:xfrm>
          </p:grpSpPr>
          <p:sp>
            <p:nvSpPr>
              <p:cNvPr id="7" name="Freeform 17"/>
              <p:cNvSpPr>
                <a:spLocks/>
              </p:cNvSpPr>
              <p:nvPr/>
            </p:nvSpPr>
            <p:spPr bwMode="auto">
              <a:xfrm>
                <a:off x="8874224" y="645477"/>
                <a:ext cx="551908" cy="264366"/>
              </a:xfrm>
              <a:custGeom>
                <a:avLst/>
                <a:gdLst>
                  <a:gd name="T0" fmla="*/ 637 w 1366"/>
                  <a:gd name="T1" fmla="*/ 650 h 656"/>
                  <a:gd name="T2" fmla="*/ 511 w 1366"/>
                  <a:gd name="T3" fmla="*/ 579 h 656"/>
                  <a:gd name="T4" fmla="*/ 493 w 1366"/>
                  <a:gd name="T5" fmla="*/ 577 h 656"/>
                  <a:gd name="T6" fmla="*/ 332 w 1366"/>
                  <a:gd name="T7" fmla="*/ 649 h 656"/>
                  <a:gd name="T8" fmla="*/ 313 w 1366"/>
                  <a:gd name="T9" fmla="*/ 649 h 656"/>
                  <a:gd name="T10" fmla="*/ 124 w 1366"/>
                  <a:gd name="T11" fmla="*/ 463 h 656"/>
                  <a:gd name="T12" fmla="*/ 80 w 1366"/>
                  <a:gd name="T13" fmla="*/ 468 h 656"/>
                  <a:gd name="T14" fmla="*/ 0 w 1366"/>
                  <a:gd name="T15" fmla="*/ 247 h 656"/>
                  <a:gd name="T16" fmla="*/ 679 w 1366"/>
                  <a:gd name="T17" fmla="*/ 167 h 656"/>
                  <a:gd name="T18" fmla="*/ 739 w 1366"/>
                  <a:gd name="T19" fmla="*/ 0 h 656"/>
                  <a:gd name="T20" fmla="*/ 759 w 1366"/>
                  <a:gd name="T21" fmla="*/ 106 h 656"/>
                  <a:gd name="T22" fmla="*/ 80 w 1366"/>
                  <a:gd name="T23" fmla="*/ 187 h 656"/>
                  <a:gd name="T24" fmla="*/ 20 w 1366"/>
                  <a:gd name="T25" fmla="*/ 388 h 656"/>
                  <a:gd name="T26" fmla="*/ 109 w 1366"/>
                  <a:gd name="T27" fmla="*/ 448 h 656"/>
                  <a:gd name="T28" fmla="*/ 215 w 1366"/>
                  <a:gd name="T29" fmla="*/ 276 h 656"/>
                  <a:gd name="T30" fmla="*/ 323 w 1366"/>
                  <a:gd name="T31" fmla="*/ 615 h 656"/>
                  <a:gd name="T32" fmla="*/ 430 w 1366"/>
                  <a:gd name="T33" fmla="*/ 348 h 656"/>
                  <a:gd name="T34" fmla="*/ 505 w 1366"/>
                  <a:gd name="T35" fmla="*/ 551 h 656"/>
                  <a:gd name="T36" fmla="*/ 575 w 1366"/>
                  <a:gd name="T37" fmla="*/ 456 h 656"/>
                  <a:gd name="T38" fmla="*/ 645 w 1366"/>
                  <a:gd name="T39" fmla="*/ 616 h 656"/>
                  <a:gd name="T40" fmla="*/ 754 w 1366"/>
                  <a:gd name="T41" fmla="*/ 276 h 656"/>
                  <a:gd name="T42" fmla="*/ 764 w 1366"/>
                  <a:gd name="T43" fmla="*/ 283 h 656"/>
                  <a:gd name="T44" fmla="*/ 926 w 1366"/>
                  <a:gd name="T45" fmla="*/ 388 h 656"/>
                  <a:gd name="T46" fmla="*/ 942 w 1366"/>
                  <a:gd name="T47" fmla="*/ 388 h 656"/>
                  <a:gd name="T48" fmla="*/ 1141 w 1366"/>
                  <a:gd name="T49" fmla="*/ 282 h 656"/>
                  <a:gd name="T50" fmla="*/ 1160 w 1366"/>
                  <a:gd name="T51" fmla="*/ 282 h 656"/>
                  <a:gd name="T52" fmla="*/ 1366 w 1366"/>
                  <a:gd name="T53" fmla="*/ 456 h 656"/>
                  <a:gd name="T54" fmla="*/ 1222 w 1366"/>
                  <a:gd name="T55" fmla="*/ 476 h 656"/>
                  <a:gd name="T56" fmla="*/ 1150 w 1366"/>
                  <a:gd name="T57" fmla="*/ 312 h 656"/>
                  <a:gd name="T58" fmla="*/ 1043 w 1366"/>
                  <a:gd name="T59" fmla="*/ 548 h 656"/>
                  <a:gd name="T60" fmla="*/ 934 w 1366"/>
                  <a:gd name="T61" fmla="*/ 411 h 656"/>
                  <a:gd name="T62" fmla="*/ 824 w 1366"/>
                  <a:gd name="T63" fmla="*/ 548 h 656"/>
                  <a:gd name="T64" fmla="*/ 754 w 1366"/>
                  <a:gd name="T65" fmla="*/ 322 h 656"/>
                  <a:gd name="T66" fmla="*/ 647 w 1366"/>
                  <a:gd name="T67" fmla="*/ 6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6" h="656">
                    <a:moveTo>
                      <a:pt x="646" y="656"/>
                    </a:moveTo>
                    <a:cubicBezTo>
                      <a:pt x="642" y="656"/>
                      <a:pt x="638" y="653"/>
                      <a:pt x="637" y="650"/>
                    </a:cubicBezTo>
                    <a:cubicBezTo>
                      <a:pt x="572" y="487"/>
                      <a:pt x="572" y="487"/>
                      <a:pt x="572" y="487"/>
                    </a:cubicBezTo>
                    <a:cubicBezTo>
                      <a:pt x="511" y="579"/>
                      <a:pt x="511" y="579"/>
                      <a:pt x="511" y="579"/>
                    </a:cubicBezTo>
                    <a:cubicBezTo>
                      <a:pt x="508" y="583"/>
                      <a:pt x="505" y="584"/>
                      <a:pt x="501" y="584"/>
                    </a:cubicBezTo>
                    <a:cubicBezTo>
                      <a:pt x="497" y="583"/>
                      <a:pt x="494" y="581"/>
                      <a:pt x="493" y="577"/>
                    </a:cubicBezTo>
                    <a:cubicBezTo>
                      <a:pt x="430" y="388"/>
                      <a:pt x="430" y="388"/>
                      <a:pt x="430" y="388"/>
                    </a:cubicBezTo>
                    <a:cubicBezTo>
                      <a:pt x="332" y="649"/>
                      <a:pt x="332" y="649"/>
                      <a:pt x="332" y="649"/>
                    </a:cubicBezTo>
                    <a:cubicBezTo>
                      <a:pt x="330" y="653"/>
                      <a:pt x="326" y="656"/>
                      <a:pt x="322" y="656"/>
                    </a:cubicBezTo>
                    <a:cubicBezTo>
                      <a:pt x="318" y="656"/>
                      <a:pt x="314" y="653"/>
                      <a:pt x="313" y="649"/>
                    </a:cubicBezTo>
                    <a:cubicBezTo>
                      <a:pt x="211" y="311"/>
                      <a:pt x="211" y="311"/>
                      <a:pt x="211" y="311"/>
                    </a:cubicBezTo>
                    <a:cubicBezTo>
                      <a:pt x="124" y="463"/>
                      <a:pt x="124" y="463"/>
                      <a:pt x="124" y="463"/>
                    </a:cubicBezTo>
                    <a:cubicBezTo>
                      <a:pt x="122" y="466"/>
                      <a:pt x="119" y="468"/>
                      <a:pt x="115" y="468"/>
                    </a:cubicBezTo>
                    <a:cubicBezTo>
                      <a:pt x="80" y="468"/>
                      <a:pt x="80" y="468"/>
                      <a:pt x="80" y="468"/>
                    </a:cubicBezTo>
                    <a:cubicBezTo>
                      <a:pt x="16" y="468"/>
                      <a:pt x="0" y="416"/>
                      <a:pt x="0" y="388"/>
                    </a:cubicBezTo>
                    <a:cubicBezTo>
                      <a:pt x="0" y="247"/>
                      <a:pt x="0" y="247"/>
                      <a:pt x="0" y="247"/>
                    </a:cubicBezTo>
                    <a:cubicBezTo>
                      <a:pt x="0" y="183"/>
                      <a:pt x="52" y="167"/>
                      <a:pt x="80" y="167"/>
                    </a:cubicBezTo>
                    <a:cubicBezTo>
                      <a:pt x="679" y="167"/>
                      <a:pt x="679" y="167"/>
                      <a:pt x="679" y="167"/>
                    </a:cubicBezTo>
                    <a:cubicBezTo>
                      <a:pt x="737" y="167"/>
                      <a:pt x="739" y="112"/>
                      <a:pt x="739" y="106"/>
                    </a:cubicBezTo>
                    <a:cubicBezTo>
                      <a:pt x="739" y="0"/>
                      <a:pt x="739" y="0"/>
                      <a:pt x="739" y="0"/>
                    </a:cubicBezTo>
                    <a:cubicBezTo>
                      <a:pt x="759" y="0"/>
                      <a:pt x="759" y="0"/>
                      <a:pt x="759" y="0"/>
                    </a:cubicBezTo>
                    <a:cubicBezTo>
                      <a:pt x="759" y="106"/>
                      <a:pt x="759" y="106"/>
                      <a:pt x="759" y="106"/>
                    </a:cubicBezTo>
                    <a:cubicBezTo>
                      <a:pt x="759" y="134"/>
                      <a:pt x="742" y="187"/>
                      <a:pt x="679" y="187"/>
                    </a:cubicBezTo>
                    <a:cubicBezTo>
                      <a:pt x="80" y="187"/>
                      <a:pt x="80" y="187"/>
                      <a:pt x="80" y="187"/>
                    </a:cubicBezTo>
                    <a:cubicBezTo>
                      <a:pt x="74" y="187"/>
                      <a:pt x="20" y="189"/>
                      <a:pt x="20" y="247"/>
                    </a:cubicBezTo>
                    <a:cubicBezTo>
                      <a:pt x="20" y="388"/>
                      <a:pt x="20" y="388"/>
                      <a:pt x="20" y="388"/>
                    </a:cubicBezTo>
                    <a:cubicBezTo>
                      <a:pt x="20" y="394"/>
                      <a:pt x="22" y="448"/>
                      <a:pt x="80" y="448"/>
                    </a:cubicBezTo>
                    <a:cubicBezTo>
                      <a:pt x="109" y="448"/>
                      <a:pt x="109" y="448"/>
                      <a:pt x="109" y="448"/>
                    </a:cubicBezTo>
                    <a:cubicBezTo>
                      <a:pt x="206" y="281"/>
                      <a:pt x="206" y="281"/>
                      <a:pt x="206" y="281"/>
                    </a:cubicBezTo>
                    <a:cubicBezTo>
                      <a:pt x="208" y="277"/>
                      <a:pt x="211" y="276"/>
                      <a:pt x="215" y="276"/>
                    </a:cubicBezTo>
                    <a:cubicBezTo>
                      <a:pt x="219" y="276"/>
                      <a:pt x="223" y="279"/>
                      <a:pt x="224" y="283"/>
                    </a:cubicBezTo>
                    <a:cubicBezTo>
                      <a:pt x="323" y="615"/>
                      <a:pt x="323" y="615"/>
                      <a:pt x="323" y="615"/>
                    </a:cubicBezTo>
                    <a:cubicBezTo>
                      <a:pt x="421" y="354"/>
                      <a:pt x="421" y="354"/>
                      <a:pt x="421" y="354"/>
                    </a:cubicBezTo>
                    <a:cubicBezTo>
                      <a:pt x="422" y="350"/>
                      <a:pt x="426" y="348"/>
                      <a:pt x="430" y="348"/>
                    </a:cubicBezTo>
                    <a:cubicBezTo>
                      <a:pt x="435" y="348"/>
                      <a:pt x="438" y="351"/>
                      <a:pt x="440" y="355"/>
                    </a:cubicBezTo>
                    <a:cubicBezTo>
                      <a:pt x="505" y="551"/>
                      <a:pt x="505" y="551"/>
                      <a:pt x="505" y="551"/>
                    </a:cubicBezTo>
                    <a:cubicBezTo>
                      <a:pt x="566" y="460"/>
                      <a:pt x="566" y="460"/>
                      <a:pt x="566" y="460"/>
                    </a:cubicBezTo>
                    <a:cubicBezTo>
                      <a:pt x="568" y="457"/>
                      <a:pt x="572" y="456"/>
                      <a:pt x="575" y="456"/>
                    </a:cubicBezTo>
                    <a:cubicBezTo>
                      <a:pt x="579" y="456"/>
                      <a:pt x="582" y="459"/>
                      <a:pt x="584" y="462"/>
                    </a:cubicBezTo>
                    <a:cubicBezTo>
                      <a:pt x="645" y="616"/>
                      <a:pt x="645" y="616"/>
                      <a:pt x="645" y="616"/>
                    </a:cubicBezTo>
                    <a:cubicBezTo>
                      <a:pt x="745" y="283"/>
                      <a:pt x="745" y="283"/>
                      <a:pt x="745" y="283"/>
                    </a:cubicBezTo>
                    <a:cubicBezTo>
                      <a:pt x="746" y="279"/>
                      <a:pt x="750" y="276"/>
                      <a:pt x="754" y="276"/>
                    </a:cubicBezTo>
                    <a:cubicBezTo>
                      <a:pt x="754" y="276"/>
                      <a:pt x="754" y="276"/>
                      <a:pt x="754" y="276"/>
                    </a:cubicBezTo>
                    <a:cubicBezTo>
                      <a:pt x="759" y="276"/>
                      <a:pt x="763" y="279"/>
                      <a:pt x="764" y="283"/>
                    </a:cubicBezTo>
                    <a:cubicBezTo>
                      <a:pt x="830" y="516"/>
                      <a:pt x="830" y="516"/>
                      <a:pt x="830" y="516"/>
                    </a:cubicBezTo>
                    <a:cubicBezTo>
                      <a:pt x="926" y="388"/>
                      <a:pt x="926" y="388"/>
                      <a:pt x="926" y="388"/>
                    </a:cubicBezTo>
                    <a:cubicBezTo>
                      <a:pt x="928" y="385"/>
                      <a:pt x="931" y="384"/>
                      <a:pt x="934" y="384"/>
                    </a:cubicBezTo>
                    <a:cubicBezTo>
                      <a:pt x="937" y="384"/>
                      <a:pt x="940" y="385"/>
                      <a:pt x="942" y="388"/>
                    </a:cubicBezTo>
                    <a:cubicBezTo>
                      <a:pt x="1040" y="518"/>
                      <a:pt x="1040" y="518"/>
                      <a:pt x="1040" y="518"/>
                    </a:cubicBezTo>
                    <a:cubicBezTo>
                      <a:pt x="1141" y="282"/>
                      <a:pt x="1141" y="282"/>
                      <a:pt x="1141" y="282"/>
                    </a:cubicBezTo>
                    <a:cubicBezTo>
                      <a:pt x="1143" y="278"/>
                      <a:pt x="1146" y="276"/>
                      <a:pt x="1150" y="276"/>
                    </a:cubicBezTo>
                    <a:cubicBezTo>
                      <a:pt x="1154" y="276"/>
                      <a:pt x="1158" y="278"/>
                      <a:pt x="1160" y="282"/>
                    </a:cubicBezTo>
                    <a:cubicBezTo>
                      <a:pt x="1229" y="456"/>
                      <a:pt x="1229" y="456"/>
                      <a:pt x="1229" y="456"/>
                    </a:cubicBezTo>
                    <a:cubicBezTo>
                      <a:pt x="1366" y="456"/>
                      <a:pt x="1366" y="456"/>
                      <a:pt x="1366" y="456"/>
                    </a:cubicBezTo>
                    <a:cubicBezTo>
                      <a:pt x="1366" y="476"/>
                      <a:pt x="1366" y="476"/>
                      <a:pt x="1366" y="476"/>
                    </a:cubicBezTo>
                    <a:cubicBezTo>
                      <a:pt x="1222" y="476"/>
                      <a:pt x="1222" y="476"/>
                      <a:pt x="1222" y="476"/>
                    </a:cubicBezTo>
                    <a:cubicBezTo>
                      <a:pt x="1218" y="476"/>
                      <a:pt x="1214" y="473"/>
                      <a:pt x="1213" y="470"/>
                    </a:cubicBezTo>
                    <a:cubicBezTo>
                      <a:pt x="1150" y="312"/>
                      <a:pt x="1150" y="312"/>
                      <a:pt x="1150" y="312"/>
                    </a:cubicBezTo>
                    <a:cubicBezTo>
                      <a:pt x="1051" y="542"/>
                      <a:pt x="1051" y="542"/>
                      <a:pt x="1051" y="542"/>
                    </a:cubicBezTo>
                    <a:cubicBezTo>
                      <a:pt x="1050" y="545"/>
                      <a:pt x="1047" y="547"/>
                      <a:pt x="1043" y="548"/>
                    </a:cubicBezTo>
                    <a:cubicBezTo>
                      <a:pt x="1040" y="548"/>
                      <a:pt x="1036" y="547"/>
                      <a:pt x="1034" y="544"/>
                    </a:cubicBezTo>
                    <a:cubicBezTo>
                      <a:pt x="934" y="411"/>
                      <a:pt x="934" y="411"/>
                      <a:pt x="934" y="411"/>
                    </a:cubicBezTo>
                    <a:cubicBezTo>
                      <a:pt x="834" y="544"/>
                      <a:pt x="834" y="544"/>
                      <a:pt x="834" y="544"/>
                    </a:cubicBezTo>
                    <a:cubicBezTo>
                      <a:pt x="832" y="547"/>
                      <a:pt x="828" y="548"/>
                      <a:pt x="824" y="548"/>
                    </a:cubicBezTo>
                    <a:cubicBezTo>
                      <a:pt x="821" y="547"/>
                      <a:pt x="818" y="544"/>
                      <a:pt x="817" y="541"/>
                    </a:cubicBezTo>
                    <a:cubicBezTo>
                      <a:pt x="754" y="322"/>
                      <a:pt x="754" y="322"/>
                      <a:pt x="754" y="322"/>
                    </a:cubicBezTo>
                    <a:cubicBezTo>
                      <a:pt x="656" y="649"/>
                      <a:pt x="656" y="649"/>
                      <a:pt x="656" y="649"/>
                    </a:cubicBezTo>
                    <a:cubicBezTo>
                      <a:pt x="655" y="653"/>
                      <a:pt x="651" y="656"/>
                      <a:pt x="647" y="656"/>
                    </a:cubicBezTo>
                    <a:cubicBezTo>
                      <a:pt x="647" y="656"/>
                      <a:pt x="646" y="656"/>
                      <a:pt x="646" y="656"/>
                    </a:cubicBezTo>
                    <a:close/>
                  </a:path>
                </a:pathLst>
              </a:custGeom>
              <a:solidFill>
                <a:srgbClr val="FF8C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9" name="Rectangle 18"/>
              <p:cNvSpPr>
                <a:spLocks noChangeArrowheads="1"/>
              </p:cNvSpPr>
              <p:nvPr/>
            </p:nvSpPr>
            <p:spPr bwMode="auto">
              <a:xfrm>
                <a:off x="9452740" y="824868"/>
                <a:ext cx="36909" cy="10300"/>
              </a:xfrm>
              <a:prstGeom prst="rect">
                <a:avLst/>
              </a:prstGeom>
              <a:solidFill>
                <a:srgbClr val="DD59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10" name="Freeform 19"/>
              <p:cNvSpPr>
                <a:spLocks/>
              </p:cNvSpPr>
              <p:nvPr/>
            </p:nvSpPr>
            <p:spPr bwMode="auto">
              <a:xfrm>
                <a:off x="9415832" y="817143"/>
                <a:ext cx="39483" cy="26609"/>
              </a:xfrm>
              <a:custGeom>
                <a:avLst/>
                <a:gdLst>
                  <a:gd name="T0" fmla="*/ 97 w 97"/>
                  <a:gd name="T1" fmla="*/ 0 h 67"/>
                  <a:gd name="T2" fmla="*/ 92 w 97"/>
                  <a:gd name="T3" fmla="*/ 0 h 67"/>
                  <a:gd name="T4" fmla="*/ 33 w 97"/>
                  <a:gd name="T5" fmla="*/ 0 h 67"/>
                  <a:gd name="T6" fmla="*/ 0 w 97"/>
                  <a:gd name="T7" fmla="*/ 33 h 67"/>
                  <a:gd name="T8" fmla="*/ 33 w 97"/>
                  <a:gd name="T9" fmla="*/ 67 h 67"/>
                  <a:gd name="T10" fmla="*/ 92 w 97"/>
                  <a:gd name="T11" fmla="*/ 67 h 67"/>
                  <a:gd name="T12" fmla="*/ 97 w 97"/>
                  <a:gd name="T13" fmla="*/ 66 h 67"/>
                  <a:gd name="T14" fmla="*/ 97 w 97"/>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67">
                    <a:moveTo>
                      <a:pt x="97" y="0"/>
                    </a:moveTo>
                    <a:cubicBezTo>
                      <a:pt x="96" y="0"/>
                      <a:pt x="94" y="0"/>
                      <a:pt x="92" y="0"/>
                    </a:cubicBezTo>
                    <a:cubicBezTo>
                      <a:pt x="33" y="0"/>
                      <a:pt x="33" y="0"/>
                      <a:pt x="33" y="0"/>
                    </a:cubicBezTo>
                    <a:cubicBezTo>
                      <a:pt x="15" y="0"/>
                      <a:pt x="0" y="15"/>
                      <a:pt x="0" y="33"/>
                    </a:cubicBezTo>
                    <a:cubicBezTo>
                      <a:pt x="0" y="52"/>
                      <a:pt x="15" y="67"/>
                      <a:pt x="33" y="67"/>
                    </a:cubicBezTo>
                    <a:cubicBezTo>
                      <a:pt x="92" y="67"/>
                      <a:pt x="92" y="67"/>
                      <a:pt x="92" y="67"/>
                    </a:cubicBezTo>
                    <a:cubicBezTo>
                      <a:pt x="94" y="67"/>
                      <a:pt x="96" y="67"/>
                      <a:pt x="97" y="66"/>
                    </a:cubicBezTo>
                    <a:lnTo>
                      <a:pt x="97" y="0"/>
                    </a:lnTo>
                    <a:close/>
                  </a:path>
                </a:pathLst>
              </a:custGeom>
              <a:solidFill>
                <a:srgbClr val="DD59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12" name="Rectangle 20"/>
              <p:cNvSpPr>
                <a:spLocks noChangeArrowheads="1"/>
              </p:cNvSpPr>
              <p:nvPr/>
            </p:nvSpPr>
            <p:spPr bwMode="auto">
              <a:xfrm>
                <a:off x="9438149" y="817143"/>
                <a:ext cx="1717" cy="26609"/>
              </a:xfrm>
              <a:prstGeom prst="rect">
                <a:avLst/>
              </a:prstGeom>
              <a:solidFill>
                <a:srgbClr val="DD59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13" name="Freeform 21"/>
              <p:cNvSpPr>
                <a:spLocks/>
              </p:cNvSpPr>
              <p:nvPr/>
            </p:nvSpPr>
            <p:spPr bwMode="auto">
              <a:xfrm>
                <a:off x="9063916" y="54086"/>
                <a:ext cx="225742" cy="423158"/>
              </a:xfrm>
              <a:custGeom>
                <a:avLst/>
                <a:gdLst>
                  <a:gd name="T0" fmla="*/ 280 w 559"/>
                  <a:gd name="T1" fmla="*/ 0 h 1048"/>
                  <a:gd name="T2" fmla="*/ 0 w 559"/>
                  <a:gd name="T3" fmla="*/ 280 h 1048"/>
                  <a:gd name="T4" fmla="*/ 0 w 559"/>
                  <a:gd name="T5" fmla="*/ 769 h 1048"/>
                  <a:gd name="T6" fmla="*/ 280 w 559"/>
                  <a:gd name="T7" fmla="*/ 1048 h 1048"/>
                  <a:gd name="T8" fmla="*/ 559 w 559"/>
                  <a:gd name="T9" fmla="*/ 769 h 1048"/>
                  <a:gd name="T10" fmla="*/ 559 w 559"/>
                  <a:gd name="T11" fmla="*/ 280 h 1048"/>
                  <a:gd name="T12" fmla="*/ 280 w 559"/>
                  <a:gd name="T13" fmla="*/ 0 h 1048"/>
                </a:gdLst>
                <a:ahLst/>
                <a:cxnLst>
                  <a:cxn ang="0">
                    <a:pos x="T0" y="T1"/>
                  </a:cxn>
                  <a:cxn ang="0">
                    <a:pos x="T2" y="T3"/>
                  </a:cxn>
                  <a:cxn ang="0">
                    <a:pos x="T4" y="T5"/>
                  </a:cxn>
                  <a:cxn ang="0">
                    <a:pos x="T6" y="T7"/>
                  </a:cxn>
                  <a:cxn ang="0">
                    <a:pos x="T8" y="T9"/>
                  </a:cxn>
                  <a:cxn ang="0">
                    <a:pos x="T10" y="T11"/>
                  </a:cxn>
                  <a:cxn ang="0">
                    <a:pos x="T12" y="T13"/>
                  </a:cxn>
                </a:cxnLst>
                <a:rect l="0" t="0" r="r" b="b"/>
                <a:pathLst>
                  <a:path w="559" h="1048">
                    <a:moveTo>
                      <a:pt x="280" y="0"/>
                    </a:moveTo>
                    <a:cubicBezTo>
                      <a:pt x="125" y="0"/>
                      <a:pt x="0" y="125"/>
                      <a:pt x="0" y="280"/>
                    </a:cubicBezTo>
                    <a:cubicBezTo>
                      <a:pt x="0" y="769"/>
                      <a:pt x="0" y="769"/>
                      <a:pt x="0" y="769"/>
                    </a:cubicBezTo>
                    <a:cubicBezTo>
                      <a:pt x="0" y="923"/>
                      <a:pt x="125" y="1048"/>
                      <a:pt x="280" y="1048"/>
                    </a:cubicBezTo>
                    <a:cubicBezTo>
                      <a:pt x="434" y="1048"/>
                      <a:pt x="559" y="923"/>
                      <a:pt x="559" y="769"/>
                    </a:cubicBezTo>
                    <a:cubicBezTo>
                      <a:pt x="559" y="280"/>
                      <a:pt x="559" y="280"/>
                      <a:pt x="559" y="280"/>
                    </a:cubicBezTo>
                    <a:cubicBezTo>
                      <a:pt x="559" y="125"/>
                      <a:pt x="434" y="0"/>
                      <a:pt x="280" y="0"/>
                    </a:cubicBezTo>
                    <a:close/>
                  </a:path>
                </a:pathLst>
              </a:custGeom>
              <a:solidFill>
                <a:srgbClr val="FFFF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14" name="Freeform 22"/>
              <p:cNvSpPr>
                <a:spLocks/>
              </p:cNvSpPr>
              <p:nvPr/>
            </p:nvSpPr>
            <p:spPr bwMode="auto">
              <a:xfrm>
                <a:off x="9063916" y="195711"/>
                <a:ext cx="223167" cy="281533"/>
              </a:xfrm>
              <a:custGeom>
                <a:avLst/>
                <a:gdLst>
                  <a:gd name="T0" fmla="*/ 280 w 552"/>
                  <a:gd name="T1" fmla="*/ 698 h 698"/>
                  <a:gd name="T2" fmla="*/ 552 w 552"/>
                  <a:gd name="T3" fmla="*/ 482 h 698"/>
                  <a:gd name="T4" fmla="*/ 0 w 552"/>
                  <a:gd name="T5" fmla="*/ 0 h 698"/>
                  <a:gd name="T6" fmla="*/ 0 w 552"/>
                  <a:gd name="T7" fmla="*/ 419 h 698"/>
                  <a:gd name="T8" fmla="*/ 280 w 552"/>
                  <a:gd name="T9" fmla="*/ 698 h 698"/>
                </a:gdLst>
                <a:ahLst/>
                <a:cxnLst>
                  <a:cxn ang="0">
                    <a:pos x="T0" y="T1"/>
                  </a:cxn>
                  <a:cxn ang="0">
                    <a:pos x="T2" y="T3"/>
                  </a:cxn>
                  <a:cxn ang="0">
                    <a:pos x="T4" y="T5"/>
                  </a:cxn>
                  <a:cxn ang="0">
                    <a:pos x="T6" y="T7"/>
                  </a:cxn>
                  <a:cxn ang="0">
                    <a:pos x="T8" y="T9"/>
                  </a:cxn>
                </a:cxnLst>
                <a:rect l="0" t="0" r="r" b="b"/>
                <a:pathLst>
                  <a:path w="552" h="698">
                    <a:moveTo>
                      <a:pt x="280" y="698"/>
                    </a:moveTo>
                    <a:cubicBezTo>
                      <a:pt x="412" y="698"/>
                      <a:pt x="523" y="606"/>
                      <a:pt x="552" y="482"/>
                    </a:cubicBezTo>
                    <a:cubicBezTo>
                      <a:pt x="0" y="0"/>
                      <a:pt x="0" y="0"/>
                      <a:pt x="0" y="0"/>
                    </a:cubicBezTo>
                    <a:cubicBezTo>
                      <a:pt x="0" y="419"/>
                      <a:pt x="0" y="419"/>
                      <a:pt x="0" y="419"/>
                    </a:cubicBezTo>
                    <a:cubicBezTo>
                      <a:pt x="0" y="573"/>
                      <a:pt x="125" y="698"/>
                      <a:pt x="280" y="698"/>
                    </a:cubicBezTo>
                    <a:close/>
                  </a:path>
                </a:pathLst>
              </a:custGeom>
              <a:solidFill>
                <a:srgbClr val="FF8C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15" name="Oval 23"/>
              <p:cNvSpPr>
                <a:spLocks noChangeArrowheads="1"/>
              </p:cNvSpPr>
              <p:nvPr/>
            </p:nvSpPr>
            <p:spPr bwMode="auto">
              <a:xfrm>
                <a:off x="9226999" y="170819"/>
                <a:ext cx="14592" cy="13733"/>
              </a:xfrm>
              <a:prstGeom prst="ellipse">
                <a:avLst/>
              </a:prstGeom>
              <a:solidFill>
                <a:srgbClr val="DD3C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16" name="Oval 24"/>
              <p:cNvSpPr>
                <a:spLocks noChangeArrowheads="1"/>
              </p:cNvSpPr>
              <p:nvPr/>
            </p:nvSpPr>
            <p:spPr bwMode="auto">
              <a:xfrm>
                <a:off x="9213266" y="184553"/>
                <a:ext cx="13733" cy="14592"/>
              </a:xfrm>
              <a:prstGeom prst="ellipse">
                <a:avLst/>
              </a:prstGeom>
              <a:solidFill>
                <a:srgbClr val="DD3C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17" name="Oval 25"/>
              <p:cNvSpPr>
                <a:spLocks noChangeArrowheads="1"/>
              </p:cNvSpPr>
              <p:nvPr/>
            </p:nvSpPr>
            <p:spPr bwMode="auto">
              <a:xfrm>
                <a:off x="9241591" y="184553"/>
                <a:ext cx="13733" cy="14592"/>
              </a:xfrm>
              <a:prstGeom prst="ellipse">
                <a:avLst/>
              </a:prstGeom>
              <a:solidFill>
                <a:srgbClr val="DD3C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18" name="Freeform 26"/>
              <p:cNvSpPr>
                <a:spLocks/>
              </p:cNvSpPr>
              <p:nvPr/>
            </p:nvSpPr>
            <p:spPr bwMode="auto">
              <a:xfrm>
                <a:off x="9029583" y="206011"/>
                <a:ext cx="293550" cy="440325"/>
              </a:xfrm>
              <a:custGeom>
                <a:avLst/>
                <a:gdLst>
                  <a:gd name="T0" fmla="*/ 392 w 727"/>
                  <a:gd name="T1" fmla="*/ 754 h 1092"/>
                  <a:gd name="T2" fmla="*/ 727 w 727"/>
                  <a:gd name="T3" fmla="*/ 392 h 1092"/>
                  <a:gd name="T4" fmla="*/ 727 w 727"/>
                  <a:gd name="T5" fmla="*/ 28 h 1092"/>
                  <a:gd name="T6" fmla="*/ 699 w 727"/>
                  <a:gd name="T7" fmla="*/ 0 h 1092"/>
                  <a:gd name="T8" fmla="*/ 671 w 727"/>
                  <a:gd name="T9" fmla="*/ 28 h 1092"/>
                  <a:gd name="T10" fmla="*/ 671 w 727"/>
                  <a:gd name="T11" fmla="*/ 392 h 1092"/>
                  <a:gd name="T12" fmla="*/ 364 w 727"/>
                  <a:gd name="T13" fmla="*/ 699 h 1092"/>
                  <a:gd name="T14" fmla="*/ 56 w 727"/>
                  <a:gd name="T15" fmla="*/ 392 h 1092"/>
                  <a:gd name="T16" fmla="*/ 56 w 727"/>
                  <a:gd name="T17" fmla="*/ 36 h 1092"/>
                  <a:gd name="T18" fmla="*/ 28 w 727"/>
                  <a:gd name="T19" fmla="*/ 8 h 1092"/>
                  <a:gd name="T20" fmla="*/ 0 w 727"/>
                  <a:gd name="T21" fmla="*/ 36 h 1092"/>
                  <a:gd name="T22" fmla="*/ 0 w 727"/>
                  <a:gd name="T23" fmla="*/ 392 h 1092"/>
                  <a:gd name="T24" fmla="*/ 336 w 727"/>
                  <a:gd name="T25" fmla="*/ 754 h 1092"/>
                  <a:gd name="T26" fmla="*/ 336 w 727"/>
                  <a:gd name="T27" fmla="*/ 813 h 1092"/>
                  <a:gd name="T28" fmla="*/ 336 w 727"/>
                  <a:gd name="T29" fmla="*/ 814 h 1092"/>
                  <a:gd name="T30" fmla="*/ 84 w 727"/>
                  <a:gd name="T31" fmla="*/ 1092 h 1092"/>
                  <a:gd name="T32" fmla="*/ 643 w 727"/>
                  <a:gd name="T33" fmla="*/ 1092 h 1092"/>
                  <a:gd name="T34" fmla="*/ 392 w 727"/>
                  <a:gd name="T35" fmla="*/ 814 h 1092"/>
                  <a:gd name="T36" fmla="*/ 392 w 727"/>
                  <a:gd name="T37" fmla="*/ 813 h 1092"/>
                  <a:gd name="T38" fmla="*/ 392 w 727"/>
                  <a:gd name="T39" fmla="*/ 754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7" h="1092">
                    <a:moveTo>
                      <a:pt x="392" y="754"/>
                    </a:moveTo>
                    <a:cubicBezTo>
                      <a:pt x="579" y="739"/>
                      <a:pt x="727" y="582"/>
                      <a:pt x="727" y="392"/>
                    </a:cubicBezTo>
                    <a:cubicBezTo>
                      <a:pt x="727" y="28"/>
                      <a:pt x="727" y="28"/>
                      <a:pt x="727" y="28"/>
                    </a:cubicBezTo>
                    <a:cubicBezTo>
                      <a:pt x="727" y="13"/>
                      <a:pt x="714" y="0"/>
                      <a:pt x="699" y="0"/>
                    </a:cubicBezTo>
                    <a:cubicBezTo>
                      <a:pt x="683" y="0"/>
                      <a:pt x="671" y="13"/>
                      <a:pt x="671" y="28"/>
                    </a:cubicBezTo>
                    <a:cubicBezTo>
                      <a:pt x="671" y="392"/>
                      <a:pt x="671" y="392"/>
                      <a:pt x="671" y="392"/>
                    </a:cubicBezTo>
                    <a:cubicBezTo>
                      <a:pt x="671" y="561"/>
                      <a:pt x="533" y="699"/>
                      <a:pt x="364" y="699"/>
                    </a:cubicBezTo>
                    <a:cubicBezTo>
                      <a:pt x="194" y="699"/>
                      <a:pt x="56" y="561"/>
                      <a:pt x="56" y="392"/>
                    </a:cubicBezTo>
                    <a:cubicBezTo>
                      <a:pt x="56" y="36"/>
                      <a:pt x="56" y="36"/>
                      <a:pt x="56" y="36"/>
                    </a:cubicBezTo>
                    <a:cubicBezTo>
                      <a:pt x="56" y="21"/>
                      <a:pt x="44" y="8"/>
                      <a:pt x="28" y="8"/>
                    </a:cubicBezTo>
                    <a:cubicBezTo>
                      <a:pt x="13" y="8"/>
                      <a:pt x="0" y="21"/>
                      <a:pt x="0" y="36"/>
                    </a:cubicBezTo>
                    <a:cubicBezTo>
                      <a:pt x="0" y="392"/>
                      <a:pt x="0" y="392"/>
                      <a:pt x="0" y="392"/>
                    </a:cubicBezTo>
                    <a:cubicBezTo>
                      <a:pt x="0" y="582"/>
                      <a:pt x="148" y="739"/>
                      <a:pt x="336" y="754"/>
                    </a:cubicBezTo>
                    <a:cubicBezTo>
                      <a:pt x="336" y="813"/>
                      <a:pt x="336" y="813"/>
                      <a:pt x="336" y="813"/>
                    </a:cubicBezTo>
                    <a:cubicBezTo>
                      <a:pt x="336" y="813"/>
                      <a:pt x="336" y="814"/>
                      <a:pt x="336" y="814"/>
                    </a:cubicBezTo>
                    <a:cubicBezTo>
                      <a:pt x="195" y="828"/>
                      <a:pt x="84" y="947"/>
                      <a:pt x="84" y="1092"/>
                    </a:cubicBezTo>
                    <a:cubicBezTo>
                      <a:pt x="643" y="1092"/>
                      <a:pt x="643" y="1092"/>
                      <a:pt x="643" y="1092"/>
                    </a:cubicBezTo>
                    <a:cubicBezTo>
                      <a:pt x="643" y="947"/>
                      <a:pt x="533" y="828"/>
                      <a:pt x="392" y="814"/>
                    </a:cubicBezTo>
                    <a:cubicBezTo>
                      <a:pt x="392" y="814"/>
                      <a:pt x="392" y="813"/>
                      <a:pt x="392" y="813"/>
                    </a:cubicBezTo>
                    <a:lnTo>
                      <a:pt x="392" y="754"/>
                    </a:lnTo>
                    <a:close/>
                  </a:path>
                </a:pathLst>
              </a:custGeom>
              <a:solidFill>
                <a:srgbClr val="FFFF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19" name="Freeform 27"/>
              <p:cNvSpPr>
                <a:spLocks/>
              </p:cNvSpPr>
              <p:nvPr/>
            </p:nvSpPr>
            <p:spPr bwMode="auto">
              <a:xfrm>
                <a:off x="9063916" y="533893"/>
                <a:ext cx="113300" cy="112442"/>
              </a:xfrm>
              <a:custGeom>
                <a:avLst/>
                <a:gdLst>
                  <a:gd name="T0" fmla="*/ 0 w 280"/>
                  <a:gd name="T1" fmla="*/ 279 h 279"/>
                  <a:gd name="T2" fmla="*/ 280 w 280"/>
                  <a:gd name="T3" fmla="*/ 279 h 279"/>
                  <a:gd name="T4" fmla="*/ 280 w 280"/>
                  <a:gd name="T5" fmla="*/ 0 h 279"/>
                  <a:gd name="T6" fmla="*/ 0 w 280"/>
                  <a:gd name="T7" fmla="*/ 279 h 279"/>
                </a:gdLst>
                <a:ahLst/>
                <a:cxnLst>
                  <a:cxn ang="0">
                    <a:pos x="T0" y="T1"/>
                  </a:cxn>
                  <a:cxn ang="0">
                    <a:pos x="T2" y="T3"/>
                  </a:cxn>
                  <a:cxn ang="0">
                    <a:pos x="T4" y="T5"/>
                  </a:cxn>
                  <a:cxn ang="0">
                    <a:pos x="T6" y="T7"/>
                  </a:cxn>
                </a:cxnLst>
                <a:rect l="0" t="0" r="r" b="b"/>
                <a:pathLst>
                  <a:path w="280" h="279">
                    <a:moveTo>
                      <a:pt x="0" y="279"/>
                    </a:moveTo>
                    <a:cubicBezTo>
                      <a:pt x="280" y="279"/>
                      <a:pt x="280" y="279"/>
                      <a:pt x="280" y="279"/>
                    </a:cubicBezTo>
                    <a:cubicBezTo>
                      <a:pt x="280" y="0"/>
                      <a:pt x="280" y="0"/>
                      <a:pt x="280" y="0"/>
                    </a:cubicBezTo>
                    <a:cubicBezTo>
                      <a:pt x="125" y="0"/>
                      <a:pt x="0" y="125"/>
                      <a:pt x="0" y="279"/>
                    </a:cubicBezTo>
                    <a:close/>
                  </a:path>
                </a:pathLst>
              </a:custGeom>
              <a:solidFill>
                <a:srgbClr val="FF8C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sp>
            <p:nvSpPr>
              <p:cNvPr id="20" name="Rectangle 28"/>
              <p:cNvSpPr>
                <a:spLocks noChangeArrowheads="1"/>
              </p:cNvSpPr>
              <p:nvPr/>
            </p:nvSpPr>
            <p:spPr bwMode="auto">
              <a:xfrm>
                <a:off x="9059624" y="260086"/>
                <a:ext cx="234325" cy="12017"/>
              </a:xfrm>
              <a:prstGeom prst="rect">
                <a:avLst/>
              </a:prstGeom>
              <a:solidFill>
                <a:srgbClr val="DD3C00"/>
              </a:solidFill>
              <a:ln>
                <a:noFill/>
              </a:ln>
              <a:extLst/>
            </p:spPr>
            <p:txBody>
              <a:bodyPr vert="horz" wrap="square" lIns="77921" tIns="38961" rIns="77921" bIns="38961" numCol="1" anchor="t" anchorCtr="0" compatLnSpc="1">
                <a:prstTxWarp prst="textNoShape">
                  <a:avLst/>
                </a:prstTxWarp>
              </a:bodyPr>
              <a:lstStyle/>
              <a:p>
                <a:pPr defTabSz="553765">
                  <a:defRPr/>
                </a:pPr>
                <a:endParaRPr lang="en-US" sz="1534" kern="1200">
                  <a:solidFill>
                    <a:srgbClr val="505050"/>
                  </a:solidFill>
                  <a:latin typeface="Segoe UI"/>
                  <a:ea typeface="+mn-ea"/>
                  <a:cs typeface="+mn-cs"/>
                </a:endParaRPr>
              </a:p>
            </p:txBody>
          </p:sp>
        </p:grpSp>
      </p:grpSp>
      <p:sp>
        <p:nvSpPr>
          <p:cNvPr id="41" name="TextBox 40"/>
          <p:cNvSpPr txBox="1"/>
          <p:nvPr/>
        </p:nvSpPr>
        <p:spPr>
          <a:xfrm>
            <a:off x="4241535" y="854364"/>
            <a:ext cx="2588760" cy="201739"/>
          </a:xfrm>
          <a:prstGeom prst="rect">
            <a:avLst/>
          </a:prstGeom>
          <a:noFill/>
          <a:ln w="3175">
            <a:noFill/>
          </a:ln>
        </p:spPr>
        <p:txBody>
          <a:bodyPr vert="horz" wrap="square" lIns="0" tIns="24837" rIns="0" bIns="24837" rtlCol="0" anchor="t">
            <a:spAutoFit/>
          </a:bodyPr>
          <a:lstStyle/>
          <a:p>
            <a:pPr defTabSz="553765">
              <a:spcAft>
                <a:spcPts val="71"/>
              </a:spcAft>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Build the Intelligent Cloud Platform</a:t>
            </a:r>
          </a:p>
        </p:txBody>
      </p:sp>
      <p:sp>
        <p:nvSpPr>
          <p:cNvPr id="46" name="Rectangle 45"/>
          <p:cNvSpPr/>
          <p:nvPr/>
        </p:nvSpPr>
        <p:spPr>
          <a:xfrm>
            <a:off x="8043720" y="885979"/>
            <a:ext cx="557744" cy="3679204"/>
          </a:xfrm>
          <a:prstGeom prst="rect">
            <a:avLst/>
          </a:prstGeom>
        </p:spPr>
        <p:txBody>
          <a:bodyPr wrap="square" lIns="0" tIns="0" rIns="0" bIns="0" anchor="t" anchorCtr="0">
            <a:noAutofit/>
          </a:bodyPr>
          <a:lstStyle/>
          <a:p>
            <a:pPr algn="r" defTabSz="553765">
              <a:spcBef>
                <a:spcPts val="422"/>
              </a:spcBef>
              <a:spcAft>
                <a:spcPts val="422"/>
              </a:spcAft>
              <a:defRPr/>
            </a:pPr>
            <a:r>
              <a:rPr lang="en-US" sz="738" kern="1200" dirty="0">
                <a:solidFill>
                  <a:schemeClr val="tx1">
                    <a:lumMod val="50000"/>
                  </a:schemeClr>
                </a:solidFill>
                <a:latin typeface="Segoe UI"/>
                <a:ea typeface="+mn-ea"/>
                <a:cs typeface="+mn-cs"/>
              </a:rPr>
              <a:t>Atlanta</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Boston</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Charlotte</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Chicago</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Dallas</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Detroit</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Houston</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Irvine</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Los Angeles</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Minneapolis</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Montreal</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New York</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Philadelphia</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Reston</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Silicon Valley</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St. Louis</a:t>
            </a:r>
          </a:p>
          <a:p>
            <a:pPr algn="r" defTabSz="553765">
              <a:spcBef>
                <a:spcPts val="422"/>
              </a:spcBef>
              <a:spcAft>
                <a:spcPts val="422"/>
              </a:spcAft>
              <a:defRPr/>
            </a:pPr>
            <a:r>
              <a:rPr lang="en-US" sz="738" kern="1200" dirty="0">
                <a:solidFill>
                  <a:schemeClr val="tx1">
                    <a:lumMod val="50000"/>
                  </a:schemeClr>
                </a:solidFill>
                <a:latin typeface="Segoe UI"/>
                <a:ea typeface="+mn-ea"/>
                <a:cs typeface="+mn-cs"/>
              </a:rPr>
              <a:t>Toronto</a:t>
            </a:r>
          </a:p>
        </p:txBody>
      </p:sp>
      <p:graphicFrame>
        <p:nvGraphicFramePr>
          <p:cNvPr id="48" name="Table 47"/>
          <p:cNvGraphicFramePr>
            <a:graphicFrameLocks noGrp="1"/>
          </p:cNvGraphicFramePr>
          <p:nvPr>
            <p:extLst/>
          </p:nvPr>
        </p:nvGraphicFramePr>
        <p:xfrm>
          <a:off x="4241533" y="1086382"/>
          <a:ext cx="3664225" cy="1419894"/>
        </p:xfrm>
        <a:graphic>
          <a:graphicData uri="http://schemas.openxmlformats.org/drawingml/2006/table">
            <a:tbl>
              <a:tblPr firstRow="1" bandRow="1"/>
              <a:tblGrid>
                <a:gridCol w="160712">
                  <a:extLst>
                    <a:ext uri="{9D8B030D-6E8A-4147-A177-3AD203B41FA5}">
                      <a16:colId xmlns:a16="http://schemas.microsoft.com/office/drawing/2014/main" val="20000"/>
                    </a:ext>
                  </a:extLst>
                </a:gridCol>
                <a:gridCol w="160712">
                  <a:extLst>
                    <a:ext uri="{9D8B030D-6E8A-4147-A177-3AD203B41FA5}">
                      <a16:colId xmlns:a16="http://schemas.microsoft.com/office/drawing/2014/main" val="20001"/>
                    </a:ext>
                  </a:extLst>
                </a:gridCol>
                <a:gridCol w="160712">
                  <a:extLst>
                    <a:ext uri="{9D8B030D-6E8A-4147-A177-3AD203B41FA5}">
                      <a16:colId xmlns:a16="http://schemas.microsoft.com/office/drawing/2014/main" val="20002"/>
                    </a:ext>
                  </a:extLst>
                </a:gridCol>
                <a:gridCol w="160712">
                  <a:extLst>
                    <a:ext uri="{9D8B030D-6E8A-4147-A177-3AD203B41FA5}">
                      <a16:colId xmlns:a16="http://schemas.microsoft.com/office/drawing/2014/main" val="20003"/>
                    </a:ext>
                  </a:extLst>
                </a:gridCol>
                <a:gridCol w="3021377">
                  <a:extLst>
                    <a:ext uri="{9D8B030D-6E8A-4147-A177-3AD203B41FA5}">
                      <a16:colId xmlns:a16="http://schemas.microsoft.com/office/drawing/2014/main" val="20004"/>
                    </a:ext>
                  </a:extLst>
                </a:gridCol>
              </a:tblGrid>
              <a:tr h="179997">
                <a:tc gridSpan="5">
                  <a:txBody>
                    <a:bodyPr/>
                    <a:lstStyle/>
                    <a:p>
                      <a:r>
                        <a:rPr lang="en-US" sz="800" kern="1200" dirty="0">
                          <a:solidFill>
                            <a:schemeClr val="tx1"/>
                          </a:solidFill>
                          <a:latin typeface="Segoe UI Semibold" panose="020B0702040204020203" pitchFamily="34" charset="0"/>
                          <a:ea typeface="+mn-ea"/>
                          <a:cs typeface="Segoe UI Semibold" panose="020B0702040204020203" pitchFamily="34" charset="0"/>
                        </a:rPr>
                        <a:t>Cloud Infrastructure and Enterprise Mobility</a:t>
                      </a:r>
                      <a:endParaRPr lang="en-US" sz="800" b="0" dirty="0">
                        <a:solidFill>
                          <a:schemeClr val="tx1"/>
                        </a:solidFill>
                        <a:latin typeface="Segoe UI Semibold" panose="020B0702040204020203" pitchFamily="34" charset="0"/>
                        <a:cs typeface="Segoe UI Semibold" panose="020B0702040204020203" pitchFamily="34" charset="0"/>
                      </a:endParaRPr>
                    </a:p>
                  </a:txBody>
                  <a:tcPr marL="0" marR="32142" marT="19285" marB="192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100" b="0" dirty="0">
                        <a:solidFill>
                          <a:schemeClr val="bg2"/>
                        </a:solidFill>
                      </a:endParaRPr>
                    </a:p>
                  </a:txBody>
                  <a:tcPr anchor="ctr"/>
                </a:tc>
                <a:tc hMerge="1">
                  <a:txBody>
                    <a:bodyPr/>
                    <a:lstStyle/>
                    <a:p>
                      <a:endParaRPr lang="en-US" sz="1100" b="0" dirty="0">
                        <a:solidFill>
                          <a:schemeClr val="bg2"/>
                        </a:solidFill>
                      </a:endParaRPr>
                    </a:p>
                  </a:txBody>
                  <a:tcPr anchor="ctr"/>
                </a:tc>
                <a:tc hMerge="1">
                  <a:txBody>
                    <a:bodyPr/>
                    <a:lstStyle/>
                    <a:p>
                      <a:endParaRPr lang="en-US" sz="1100" b="0" dirty="0">
                        <a:solidFill>
                          <a:schemeClr val="bg2"/>
                        </a:solidFill>
                      </a:endParaRPr>
                    </a:p>
                  </a:txBody>
                  <a:tcPr anchor="ctr"/>
                </a:tc>
                <a:tc hMerge="1">
                  <a:txBody>
                    <a:bodyPr/>
                    <a:lstStyle/>
                    <a:p>
                      <a:endParaRPr lang="en-US" sz="1100" b="0" dirty="0">
                        <a:solidFill>
                          <a:schemeClr val="bg2"/>
                        </a:solidFill>
                      </a:endParaRPr>
                    </a:p>
                  </a:txBody>
                  <a:tcPr anchor="ctr"/>
                </a:tc>
                <a:extLst>
                  <a:ext uri="{0D108BD9-81ED-4DB2-BD59-A6C34878D82A}">
                    <a16:rowId xmlns:a16="http://schemas.microsoft.com/office/drawing/2014/main" val="10000"/>
                  </a:ext>
                </a:extLst>
              </a:tr>
              <a:tr h="262676">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0"/>
                        </a:spcBef>
                        <a:spcAft>
                          <a:spcPts val="0"/>
                        </a:spcAft>
                      </a:pPr>
                      <a:r>
                        <a:rPr lang="en-US" sz="700" dirty="0">
                          <a:solidFill>
                            <a:schemeClr val="tx1"/>
                          </a:solidFill>
                        </a:rPr>
                        <a:t>Manage a Hybrid Cloud Environment – System Center,</a:t>
                      </a:r>
                      <a:br>
                        <a:rPr lang="en-US" sz="700" baseline="0" dirty="0">
                          <a:solidFill>
                            <a:schemeClr val="tx1"/>
                          </a:solidFill>
                        </a:rPr>
                      </a:br>
                      <a:r>
                        <a:rPr lang="en-US" sz="700" dirty="0">
                          <a:solidFill>
                            <a:schemeClr val="tx1"/>
                          </a:solidFill>
                        </a:rPr>
                        <a:t>Hyper-V, Azure, VMware</a:t>
                      </a:r>
                      <a:r>
                        <a:rPr lang="en-US" sz="700" baseline="0" dirty="0">
                          <a:solidFill>
                            <a:schemeClr val="tx1"/>
                          </a:solidFill>
                        </a:rPr>
                        <a:t>, and OpenStack</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0623">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0"/>
                        </a:spcBef>
                        <a:spcAft>
                          <a:spcPts val="0"/>
                        </a:spcAft>
                      </a:pPr>
                      <a:r>
                        <a:rPr lang="en-IN" sz="700" b="0" dirty="0" err="1">
                          <a:solidFill>
                            <a:schemeClr val="tx1"/>
                          </a:solidFill>
                        </a:rPr>
                        <a:t>Datacenter</a:t>
                      </a:r>
                      <a:r>
                        <a:rPr lang="en-IN" sz="700" b="0" dirty="0">
                          <a:solidFill>
                            <a:schemeClr val="tx1"/>
                          </a:solidFill>
                        </a:rPr>
                        <a:t> Automation – PowerShell, Azure Automation, Chef, Puppet</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0623">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0"/>
                        </a:spcBef>
                        <a:spcAft>
                          <a:spcPts val="0"/>
                        </a:spcAft>
                      </a:pPr>
                      <a:r>
                        <a:rPr lang="en-US" sz="700" b="0" dirty="0">
                          <a:solidFill>
                            <a:schemeClr val="tx1"/>
                          </a:solidFill>
                        </a:rPr>
                        <a:t>Branch Office Transformation – Hyper-V, </a:t>
                      </a:r>
                      <a:r>
                        <a:rPr lang="en-US" sz="700" b="0" dirty="0" err="1">
                          <a:solidFill>
                            <a:schemeClr val="tx1"/>
                          </a:solidFill>
                        </a:rPr>
                        <a:t>StorSimple</a:t>
                      </a:r>
                      <a:r>
                        <a:rPr lang="en-US" sz="700" b="0" dirty="0">
                          <a:solidFill>
                            <a:schemeClr val="tx1"/>
                          </a:solidFill>
                        </a:rPr>
                        <a:t>, System Center</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62676">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0"/>
                        </a:spcBef>
                        <a:spcAft>
                          <a:spcPts val="0"/>
                        </a:spcAft>
                      </a:pPr>
                      <a:r>
                        <a:rPr lang="en-IN" sz="700" b="0" dirty="0">
                          <a:solidFill>
                            <a:schemeClr val="tx1"/>
                          </a:solidFill>
                        </a:rPr>
                        <a:t>Azure </a:t>
                      </a:r>
                      <a:r>
                        <a:rPr lang="en-IN" sz="700" b="0" dirty="0" err="1">
                          <a:solidFill>
                            <a:schemeClr val="tx1"/>
                          </a:solidFill>
                        </a:rPr>
                        <a:t>StorSimple</a:t>
                      </a:r>
                      <a:r>
                        <a:rPr lang="en-IN" sz="700" b="0" dirty="0">
                          <a:solidFill>
                            <a:schemeClr val="tx1"/>
                          </a:solidFill>
                        </a:rPr>
                        <a:t>, Azure Site Recovery and Azure Backup: Better together </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50623">
                <a:tc>
                  <a:txBody>
                    <a:bodyPr/>
                    <a:lstStyle/>
                    <a:p>
                      <a:pPr algn="ct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US" sz="700" dirty="0">
                          <a:solidFill>
                            <a:schemeClr val="tx1"/>
                          </a:solidFill>
                        </a:rPr>
                        <a:t>Hybrid Identity – EMS, AAD, </a:t>
                      </a:r>
                      <a:r>
                        <a:rPr lang="en-US" sz="700" dirty="0" err="1">
                          <a:solidFill>
                            <a:schemeClr val="tx1"/>
                          </a:solidFill>
                        </a:rPr>
                        <a:t>AuthN</a:t>
                      </a:r>
                      <a:r>
                        <a:rPr lang="en-US" sz="700" dirty="0">
                          <a:solidFill>
                            <a:schemeClr val="tx1"/>
                          </a:solidFill>
                        </a:rPr>
                        <a:t>, </a:t>
                      </a:r>
                      <a:r>
                        <a:rPr lang="en-US" sz="700" dirty="0" err="1">
                          <a:solidFill>
                            <a:schemeClr val="tx1"/>
                          </a:solidFill>
                        </a:rPr>
                        <a:t>AuthZ</a:t>
                      </a:r>
                      <a:endParaRPr lang="en-IN" sz="70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62676">
                <a:tc>
                  <a:txBody>
                    <a:bodyPr/>
                    <a:lstStyle/>
                    <a:p>
                      <a:pPr algn="ct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US" sz="700" dirty="0">
                          <a:solidFill>
                            <a:schemeClr val="tx1"/>
                          </a:solidFill>
                        </a:rPr>
                        <a:t>AWS, VMware, OpenStack - Achieve High Availability and Disaster Recovery with Azure Site Recovery</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49" name="TextBox 48"/>
          <p:cNvSpPr txBox="1"/>
          <p:nvPr/>
        </p:nvSpPr>
        <p:spPr>
          <a:xfrm>
            <a:off x="661638" y="2267663"/>
            <a:ext cx="2724823" cy="201739"/>
          </a:xfrm>
          <a:prstGeom prst="rect">
            <a:avLst/>
          </a:prstGeom>
          <a:noFill/>
          <a:ln w="3175">
            <a:noFill/>
          </a:ln>
        </p:spPr>
        <p:txBody>
          <a:bodyPr vert="horz" wrap="square" lIns="0" tIns="24837" rIns="0" bIns="24837" rtlCol="0" anchor="t">
            <a:spAutoFit/>
          </a:bodyPr>
          <a:lstStyle/>
          <a:p>
            <a:pPr defTabSz="553765">
              <a:spcAft>
                <a:spcPts val="71"/>
              </a:spcAft>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Reinvent Productivity &amp; Business Processes</a:t>
            </a:r>
          </a:p>
        </p:txBody>
      </p:sp>
      <p:graphicFrame>
        <p:nvGraphicFramePr>
          <p:cNvPr id="50" name="Table 49"/>
          <p:cNvGraphicFramePr>
            <a:graphicFrameLocks noGrp="1"/>
          </p:cNvGraphicFramePr>
          <p:nvPr>
            <p:extLst/>
          </p:nvPr>
        </p:nvGraphicFramePr>
        <p:xfrm>
          <a:off x="661638" y="2499681"/>
          <a:ext cx="3117806" cy="1054361"/>
        </p:xfrm>
        <a:graphic>
          <a:graphicData uri="http://schemas.openxmlformats.org/drawingml/2006/table">
            <a:tbl>
              <a:tblPr firstRow="1" bandRow="1"/>
              <a:tblGrid>
                <a:gridCol w="160712">
                  <a:extLst>
                    <a:ext uri="{9D8B030D-6E8A-4147-A177-3AD203B41FA5}">
                      <a16:colId xmlns:a16="http://schemas.microsoft.com/office/drawing/2014/main" val="20000"/>
                    </a:ext>
                  </a:extLst>
                </a:gridCol>
                <a:gridCol w="160712">
                  <a:extLst>
                    <a:ext uri="{9D8B030D-6E8A-4147-A177-3AD203B41FA5}">
                      <a16:colId xmlns:a16="http://schemas.microsoft.com/office/drawing/2014/main" val="20001"/>
                    </a:ext>
                  </a:extLst>
                </a:gridCol>
                <a:gridCol w="160712">
                  <a:extLst>
                    <a:ext uri="{9D8B030D-6E8A-4147-A177-3AD203B41FA5}">
                      <a16:colId xmlns:a16="http://schemas.microsoft.com/office/drawing/2014/main" val="20002"/>
                    </a:ext>
                  </a:extLst>
                </a:gridCol>
                <a:gridCol w="160712">
                  <a:extLst>
                    <a:ext uri="{9D8B030D-6E8A-4147-A177-3AD203B41FA5}">
                      <a16:colId xmlns:a16="http://schemas.microsoft.com/office/drawing/2014/main" val="20003"/>
                    </a:ext>
                  </a:extLst>
                </a:gridCol>
                <a:gridCol w="2474958">
                  <a:extLst>
                    <a:ext uri="{9D8B030D-6E8A-4147-A177-3AD203B41FA5}">
                      <a16:colId xmlns:a16="http://schemas.microsoft.com/office/drawing/2014/main" val="20004"/>
                    </a:ext>
                  </a:extLst>
                </a:gridCol>
              </a:tblGrid>
              <a:tr h="150623">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tx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tx1"/>
                          </a:solidFill>
                        </a:rPr>
                        <a:t>Red Hat Open Shift Overview</a:t>
                      </a:r>
                      <a:r>
                        <a:rPr lang="en-US" sz="700" baseline="0" dirty="0">
                          <a:solidFill>
                            <a:schemeClr val="tx1"/>
                          </a:solidFill>
                        </a:rPr>
                        <a:t> and Deployment</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50623">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tx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700" b="0" dirty="0">
                          <a:solidFill>
                            <a:schemeClr val="tx1"/>
                          </a:solidFill>
                        </a:rPr>
                        <a:t>Modern Heterogeneous Workplace</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0623">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tx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b="0" dirty="0">
                          <a:solidFill>
                            <a:schemeClr val="tx1"/>
                          </a:solidFill>
                        </a:rPr>
                        <a:t>Continuous deployment with Jenkins</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0623">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tx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tx1"/>
                          </a:solidFill>
                        </a:rPr>
                        <a:t>Using Drupal and WordPress</a:t>
                      </a:r>
                      <a:r>
                        <a:rPr lang="en-US" sz="700" baseline="0" dirty="0">
                          <a:solidFill>
                            <a:schemeClr val="tx1"/>
                          </a:solidFill>
                        </a:rPr>
                        <a:t> for website management</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50623">
                <a:tc>
                  <a:txBody>
                    <a:bodyPr/>
                    <a:lstStyle/>
                    <a:p>
                      <a:pPr algn="ct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700" b="0" dirty="0">
                          <a:solidFill>
                            <a:schemeClr val="tx1"/>
                          </a:solidFill>
                        </a:rPr>
                        <a:t>Reinventing Productivity and Business Processes</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50623">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5"/>
                          </a:solidFill>
                          <a:sym typeface="Webdings" panose="05030102010509060703" pitchFamily="18" charset="2"/>
                        </a:rPr>
                        <a:t></a:t>
                      </a: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700" b="0" dirty="0">
                          <a:solidFill>
                            <a:schemeClr val="tx1"/>
                          </a:solidFill>
                        </a:rPr>
                        <a:t>Empowering developers with Self-Serve</a:t>
                      </a:r>
                      <a:r>
                        <a:rPr lang="en-IN" sz="700" b="0" baseline="0" dirty="0">
                          <a:solidFill>
                            <a:schemeClr val="tx1"/>
                          </a:solidFill>
                        </a:rPr>
                        <a:t> Test Environments</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50623">
                <a:tc>
                  <a:txBody>
                    <a:bodyPr/>
                    <a:lstStyle/>
                    <a:p>
                      <a:pPr algn="ct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IN" sz="700" dirty="0">
                          <a:solidFill>
                            <a:schemeClr val="tx1"/>
                          </a:solidFill>
                        </a:rPr>
                        <a:t>Deploying Red Hat </a:t>
                      </a:r>
                      <a:endParaRPr lang="en-US" sz="70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aphicFrame>
        <p:nvGraphicFramePr>
          <p:cNvPr id="57" name="Table 56"/>
          <p:cNvGraphicFramePr>
            <a:graphicFrameLocks noGrp="1"/>
          </p:cNvGraphicFramePr>
          <p:nvPr>
            <p:extLst/>
          </p:nvPr>
        </p:nvGraphicFramePr>
        <p:xfrm>
          <a:off x="4241533" y="2539277"/>
          <a:ext cx="3664225" cy="1346411"/>
        </p:xfrm>
        <a:graphic>
          <a:graphicData uri="http://schemas.openxmlformats.org/drawingml/2006/table">
            <a:tbl>
              <a:tblPr firstRow="1" bandRow="1"/>
              <a:tblGrid>
                <a:gridCol w="160712">
                  <a:extLst>
                    <a:ext uri="{9D8B030D-6E8A-4147-A177-3AD203B41FA5}">
                      <a16:colId xmlns:a16="http://schemas.microsoft.com/office/drawing/2014/main" val="20000"/>
                    </a:ext>
                  </a:extLst>
                </a:gridCol>
                <a:gridCol w="160712">
                  <a:extLst>
                    <a:ext uri="{9D8B030D-6E8A-4147-A177-3AD203B41FA5}">
                      <a16:colId xmlns:a16="http://schemas.microsoft.com/office/drawing/2014/main" val="20001"/>
                    </a:ext>
                  </a:extLst>
                </a:gridCol>
                <a:gridCol w="160712">
                  <a:extLst>
                    <a:ext uri="{9D8B030D-6E8A-4147-A177-3AD203B41FA5}">
                      <a16:colId xmlns:a16="http://schemas.microsoft.com/office/drawing/2014/main" val="20002"/>
                    </a:ext>
                  </a:extLst>
                </a:gridCol>
                <a:gridCol w="160712">
                  <a:extLst>
                    <a:ext uri="{9D8B030D-6E8A-4147-A177-3AD203B41FA5}">
                      <a16:colId xmlns:a16="http://schemas.microsoft.com/office/drawing/2014/main" val="20003"/>
                    </a:ext>
                  </a:extLst>
                </a:gridCol>
                <a:gridCol w="3021377">
                  <a:extLst>
                    <a:ext uri="{9D8B030D-6E8A-4147-A177-3AD203B41FA5}">
                      <a16:colId xmlns:a16="http://schemas.microsoft.com/office/drawing/2014/main" val="20004"/>
                    </a:ext>
                  </a:extLst>
                </a:gridCol>
              </a:tblGrid>
              <a:tr h="179997">
                <a:tc gridSpan="5">
                  <a:txBody>
                    <a:bodyPr/>
                    <a:lstStyle/>
                    <a:p>
                      <a:pPr marL="0" algn="l" defTabSz="586309" rtl="0" eaLnBrk="1" latinLnBrk="0" hangingPunct="1"/>
                      <a:r>
                        <a:rPr lang="en-US" sz="800" kern="1200" dirty="0">
                          <a:solidFill>
                            <a:schemeClr val="tx1"/>
                          </a:solidFill>
                          <a:latin typeface="Segoe UI Semibold" panose="020B0702040204020203" pitchFamily="34" charset="0"/>
                          <a:ea typeface="+mn-ea"/>
                          <a:cs typeface="Segoe UI Semibold" panose="020B0702040204020203" pitchFamily="34" charset="0"/>
                        </a:rPr>
                        <a:t>Data Analytics,</a:t>
                      </a:r>
                      <a:r>
                        <a:rPr lang="en-US" sz="800" kern="1200" baseline="0" dirty="0">
                          <a:solidFill>
                            <a:schemeClr val="tx1"/>
                          </a:solidFill>
                          <a:latin typeface="Segoe UI Semibold" panose="020B0702040204020203" pitchFamily="34" charset="0"/>
                          <a:ea typeface="+mn-ea"/>
                          <a:cs typeface="Segoe UI Semibold" panose="020B0702040204020203" pitchFamily="34" charset="0"/>
                        </a:rPr>
                        <a:t> </a:t>
                      </a:r>
                      <a:r>
                        <a:rPr lang="en-US" sz="800" kern="1200" dirty="0">
                          <a:solidFill>
                            <a:schemeClr val="tx1"/>
                          </a:solidFill>
                          <a:latin typeface="Segoe UI Semibold" panose="020B0702040204020203" pitchFamily="34" charset="0"/>
                          <a:ea typeface="+mn-ea"/>
                          <a:cs typeface="Segoe UI Semibold" panose="020B0702040204020203" pitchFamily="34" charset="0"/>
                        </a:rPr>
                        <a:t>Internet of Things and Application Platform</a:t>
                      </a:r>
                    </a:p>
                  </a:txBody>
                  <a:tcPr marL="0" marR="51428" marT="19285" marB="192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100" b="0" dirty="0">
                        <a:solidFill>
                          <a:schemeClr val="bg2"/>
                        </a:solidFill>
                      </a:endParaRPr>
                    </a:p>
                  </a:txBody>
                  <a:tcPr anchor="ctr"/>
                </a:tc>
                <a:tc hMerge="1">
                  <a:txBody>
                    <a:bodyPr/>
                    <a:lstStyle/>
                    <a:p>
                      <a:endParaRPr lang="en-US" sz="1100" b="0" dirty="0">
                        <a:solidFill>
                          <a:schemeClr val="bg2"/>
                        </a:solidFill>
                      </a:endParaRPr>
                    </a:p>
                  </a:txBody>
                  <a:tcPr anchor="ctr"/>
                </a:tc>
                <a:tc hMerge="1">
                  <a:txBody>
                    <a:bodyPr/>
                    <a:lstStyle/>
                    <a:p>
                      <a:endParaRPr lang="en-US" sz="1100" b="0" dirty="0">
                        <a:solidFill>
                          <a:schemeClr val="bg2"/>
                        </a:solidFill>
                      </a:endParaRPr>
                    </a:p>
                  </a:txBody>
                  <a:tcPr anchor="ctr"/>
                </a:tc>
                <a:tc hMerge="1">
                  <a:txBody>
                    <a:bodyPr/>
                    <a:lstStyle/>
                    <a:p>
                      <a:endParaRPr lang="en-US" sz="1100" b="0" dirty="0">
                        <a:solidFill>
                          <a:schemeClr val="bg2"/>
                        </a:solidFill>
                      </a:endParaRPr>
                    </a:p>
                  </a:txBody>
                  <a:tcPr anchor="ctr"/>
                </a:tc>
                <a:extLst>
                  <a:ext uri="{0D108BD9-81ED-4DB2-BD59-A6C34878D82A}">
                    <a16:rowId xmlns:a16="http://schemas.microsoft.com/office/drawing/2014/main" val="10000"/>
                  </a:ext>
                </a:extLst>
              </a:tr>
              <a:tr h="150623">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586309" rtl="0" eaLnBrk="1" latinLnBrk="0" hangingPunct="1"/>
                      <a:r>
                        <a:rPr lang="en-US" sz="600" b="0" kern="1200" dirty="0">
                          <a:solidFill>
                            <a:schemeClr val="accent6"/>
                          </a:solidFill>
                          <a:latin typeface="+mn-lt"/>
                          <a:ea typeface="+mn-ea"/>
                          <a:cs typeface="+mn-cs"/>
                          <a:sym typeface="Webdings" panose="05030102010509060703" pitchFamily="18" charset="2"/>
                        </a:rPr>
                        <a:t></a:t>
                      </a:r>
                      <a:endParaRPr lang="en-US" sz="600" b="0" kern="1200" dirty="0">
                        <a:solidFill>
                          <a:schemeClr val="accent6"/>
                        </a:solidFill>
                        <a:latin typeface="+mn-lt"/>
                        <a:ea typeface="+mn-ea"/>
                        <a:cs typeface="+mn-cs"/>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586309" rtl="0" eaLnBrk="1" latinLnBrk="0" hangingPunct="1"/>
                      <a:r>
                        <a:rPr lang="en-US" sz="600" b="0" kern="1200" dirty="0">
                          <a:solidFill>
                            <a:schemeClr val="bg2"/>
                          </a:solidFill>
                          <a:latin typeface="+mn-lt"/>
                          <a:ea typeface="+mn-ea"/>
                          <a:cs typeface="+mn-cs"/>
                          <a:sym typeface="Webdings" panose="05030102010509060703" pitchFamily="18" charset="2"/>
                        </a:rPr>
                        <a:t></a:t>
                      </a:r>
                      <a:endParaRPr lang="en-US" sz="600" b="0" kern="1200" dirty="0">
                        <a:solidFill>
                          <a:schemeClr val="bg2"/>
                        </a:solidFill>
                        <a:latin typeface="+mn-lt"/>
                        <a:ea typeface="+mn-ea"/>
                        <a:cs typeface="+mn-cs"/>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586309" rtl="0" eaLnBrk="1" latinLnBrk="0" hangingPunct="1"/>
                      <a:r>
                        <a:rPr lang="en-US" sz="600" b="0" kern="1200" dirty="0">
                          <a:solidFill>
                            <a:schemeClr val="accent3"/>
                          </a:solidFill>
                          <a:latin typeface="+mn-lt"/>
                          <a:ea typeface="+mn-ea"/>
                          <a:cs typeface="+mn-cs"/>
                          <a:sym typeface="Webdings" panose="05030102010509060703" pitchFamily="18" charset="2"/>
                        </a:rPr>
                        <a:t></a:t>
                      </a:r>
                      <a:endParaRPr lang="en-US" sz="600" b="0" kern="1200" dirty="0">
                        <a:solidFill>
                          <a:schemeClr val="accent3"/>
                        </a:solidFill>
                        <a:latin typeface="+mn-lt"/>
                        <a:ea typeface="+mn-ea"/>
                        <a:cs typeface="+mn-cs"/>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IN" sz="700" kern="1200" dirty="0">
                          <a:solidFill>
                            <a:schemeClr val="tx1"/>
                          </a:solidFill>
                          <a:latin typeface="+mn-lt"/>
                          <a:ea typeface="+mn-ea"/>
                          <a:cs typeface="+mn-cs"/>
                        </a:rPr>
                        <a:t>Cortana Analytics Suite</a:t>
                      </a: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0623">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586309" rtl="0" eaLnBrk="1" latinLnBrk="0" hangingPunct="1"/>
                      <a:endParaRPr lang="en-US" sz="600" b="0" kern="1200" dirty="0">
                        <a:solidFill>
                          <a:schemeClr val="accent6"/>
                        </a:solidFill>
                        <a:latin typeface="+mn-lt"/>
                        <a:ea typeface="+mn-ea"/>
                        <a:cs typeface="+mn-cs"/>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586309" rtl="0" eaLnBrk="1" latinLnBrk="0" hangingPunct="1"/>
                      <a:endParaRPr lang="en-US" sz="600" b="0" kern="1200" dirty="0">
                        <a:solidFill>
                          <a:schemeClr val="bg2"/>
                        </a:solidFill>
                        <a:latin typeface="+mn-lt"/>
                        <a:ea typeface="+mn-ea"/>
                        <a:cs typeface="+mn-cs"/>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586309" rtl="0" eaLnBrk="1" latinLnBrk="0" hangingPunct="1"/>
                      <a:endParaRPr lang="en-US" sz="600" b="0" kern="1200" dirty="0">
                        <a:solidFill>
                          <a:schemeClr val="accent3"/>
                        </a:solidFill>
                        <a:latin typeface="+mn-lt"/>
                        <a:ea typeface="+mn-ea"/>
                        <a:cs typeface="+mn-cs"/>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Health Analytics Strategy Briefing</a:t>
                      </a: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0623">
                <a:tc>
                  <a:txBody>
                    <a:bodyPr/>
                    <a:lstStyle/>
                    <a:p>
                      <a:pPr algn="ctr"/>
                      <a:endParaRPr lang="en-US" sz="600" b="0" dirty="0">
                        <a:solidFill>
                          <a:schemeClr val="accent5"/>
                        </a:solidFill>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IN" sz="700" kern="1200" dirty="0">
                          <a:solidFill>
                            <a:schemeClr val="tx1"/>
                          </a:solidFill>
                          <a:latin typeface="+mn-lt"/>
                          <a:ea typeface="+mn-ea"/>
                          <a:cs typeface="+mn-cs"/>
                        </a:rPr>
                        <a:t>SAP integration with Microsoft Business Analytics</a:t>
                      </a: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50623">
                <a:tc>
                  <a:txBody>
                    <a:bodyPr/>
                    <a:lstStyle/>
                    <a:p>
                      <a:pPr algn="ctr"/>
                      <a:r>
                        <a:rPr lang="en-US" sz="600" b="0" dirty="0">
                          <a:solidFill>
                            <a:schemeClr val="accent5"/>
                          </a:solidFill>
                          <a:sym typeface="Webdings" panose="05030102010509060703" pitchFamily="18" charset="2"/>
                        </a:rPr>
                        <a:t></a:t>
                      </a:r>
                      <a:endParaRPr lang="en-US" sz="600" b="0" dirty="0">
                        <a:solidFill>
                          <a:schemeClr val="accent5"/>
                        </a:solidFill>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586309" rtl="0" eaLnBrk="1" latinLnBrk="0" hangingPunct="1"/>
                      <a:r>
                        <a:rPr lang="en-US" sz="600" b="0" kern="1200" dirty="0">
                          <a:solidFill>
                            <a:schemeClr val="accent6"/>
                          </a:solidFill>
                          <a:latin typeface="+mn-lt"/>
                          <a:ea typeface="+mn-ea"/>
                          <a:cs typeface="+mn-cs"/>
                          <a:sym typeface="Webdings" panose="05030102010509060703" pitchFamily="18" charset="2"/>
                        </a:rPr>
                        <a:t></a:t>
                      </a:r>
                      <a:endParaRPr lang="en-US" sz="600" b="0" kern="1200" dirty="0">
                        <a:solidFill>
                          <a:schemeClr val="accent6"/>
                        </a:solidFill>
                        <a:latin typeface="+mn-lt"/>
                        <a:ea typeface="+mn-ea"/>
                        <a:cs typeface="+mn-cs"/>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586309" rtl="0" eaLnBrk="1" latinLnBrk="0" hangingPunct="1"/>
                      <a:r>
                        <a:rPr lang="en-US" sz="600" b="0" kern="1200" dirty="0">
                          <a:solidFill>
                            <a:schemeClr val="bg2"/>
                          </a:solidFill>
                          <a:latin typeface="+mn-lt"/>
                          <a:ea typeface="+mn-ea"/>
                          <a:cs typeface="+mn-cs"/>
                          <a:sym typeface="Webdings" panose="05030102010509060703" pitchFamily="18" charset="2"/>
                        </a:rPr>
                        <a:t></a:t>
                      </a:r>
                      <a:endParaRPr lang="en-US" sz="600" b="0" kern="1200" dirty="0">
                        <a:solidFill>
                          <a:schemeClr val="bg2"/>
                        </a:solidFill>
                        <a:latin typeface="+mn-lt"/>
                        <a:ea typeface="+mn-ea"/>
                        <a:cs typeface="+mn-cs"/>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586309" rtl="0" eaLnBrk="1" latinLnBrk="0" hangingPunct="1"/>
                      <a:endParaRPr lang="en-US" sz="600" b="0" kern="1200" dirty="0">
                        <a:solidFill>
                          <a:schemeClr val="accent3"/>
                        </a:solidFill>
                        <a:latin typeface="+mn-lt"/>
                        <a:ea typeface="+mn-ea"/>
                        <a:cs typeface="+mn-cs"/>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IN" sz="700" kern="1200" dirty="0">
                          <a:solidFill>
                            <a:schemeClr val="tx1"/>
                          </a:solidFill>
                          <a:latin typeface="+mn-lt"/>
                          <a:ea typeface="+mn-ea"/>
                          <a:cs typeface="+mn-cs"/>
                        </a:rPr>
                        <a:t>Analytics Platform System</a:t>
                      </a: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62676">
                <a:tc>
                  <a:txBody>
                    <a:bodyPr/>
                    <a:lstStyle/>
                    <a:p>
                      <a:pPr algn="ctr"/>
                      <a:endParaRPr lang="en-US" sz="600" b="0" dirty="0">
                        <a:solidFill>
                          <a:schemeClr val="accent5"/>
                        </a:solidFill>
                      </a:endParaRP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IN" sz="700" kern="1200" dirty="0">
                          <a:solidFill>
                            <a:schemeClr val="tx1"/>
                          </a:solidFill>
                          <a:latin typeface="+mn-lt"/>
                          <a:ea typeface="+mn-ea"/>
                          <a:cs typeface="+mn-cs"/>
                        </a:rPr>
                        <a:t>Azure SQL Data Warehouse and Azure SQL Database Architecture Design</a:t>
                      </a:r>
                    </a:p>
                  </a:txBody>
                  <a:tcPr marL="51428" marR="51428"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50623">
                <a:tc>
                  <a:txBody>
                    <a:bodyPr/>
                    <a:lstStyle/>
                    <a:p>
                      <a:pPr algn="ct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0"/>
                        </a:spcBef>
                        <a:spcAft>
                          <a:spcPts val="0"/>
                        </a:spcAft>
                      </a:pPr>
                      <a:r>
                        <a:rPr lang="en-US" sz="700" b="0" dirty="0">
                          <a:solidFill>
                            <a:schemeClr val="tx1"/>
                          </a:solidFill>
                        </a:rPr>
                        <a:t>Elastic</a:t>
                      </a:r>
                      <a:r>
                        <a:rPr lang="en-US" sz="700" b="0" baseline="0" dirty="0">
                          <a:solidFill>
                            <a:schemeClr val="tx1"/>
                          </a:solidFill>
                        </a:rPr>
                        <a:t> Search, MySQL, and MongoDB databases</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50623">
                <a:tc>
                  <a:txBody>
                    <a:bodyPr/>
                    <a:lstStyle/>
                    <a:p>
                      <a:pPr algn="ctr"/>
                      <a:endParaRPr lang="en-US" sz="600" b="0" dirty="0">
                        <a:solidFill>
                          <a:schemeClr val="accent5"/>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0"/>
                        </a:spcBef>
                        <a:spcAft>
                          <a:spcPts val="0"/>
                        </a:spcAft>
                      </a:pPr>
                      <a:r>
                        <a:rPr lang="en-US" sz="700" dirty="0">
                          <a:solidFill>
                            <a:schemeClr val="tx1"/>
                          </a:solidFill>
                        </a:rPr>
                        <a:t>Practical Machine Learning with Azure ML Revolution R</a:t>
                      </a:r>
                      <a:endParaRPr lang="en-US"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graphicFrame>
        <p:nvGraphicFramePr>
          <p:cNvPr id="58" name="Table 57"/>
          <p:cNvGraphicFramePr>
            <a:graphicFrameLocks noGrp="1"/>
          </p:cNvGraphicFramePr>
          <p:nvPr>
            <p:extLst/>
          </p:nvPr>
        </p:nvGraphicFramePr>
        <p:xfrm>
          <a:off x="661638" y="3906924"/>
          <a:ext cx="3117806" cy="753115"/>
        </p:xfrm>
        <a:graphic>
          <a:graphicData uri="http://schemas.openxmlformats.org/drawingml/2006/table">
            <a:tbl>
              <a:tblPr firstRow="1" bandRow="1"/>
              <a:tblGrid>
                <a:gridCol w="160712">
                  <a:extLst>
                    <a:ext uri="{9D8B030D-6E8A-4147-A177-3AD203B41FA5}">
                      <a16:colId xmlns:a16="http://schemas.microsoft.com/office/drawing/2014/main" val="20000"/>
                    </a:ext>
                  </a:extLst>
                </a:gridCol>
                <a:gridCol w="160712">
                  <a:extLst>
                    <a:ext uri="{9D8B030D-6E8A-4147-A177-3AD203B41FA5}">
                      <a16:colId xmlns:a16="http://schemas.microsoft.com/office/drawing/2014/main" val="20001"/>
                    </a:ext>
                  </a:extLst>
                </a:gridCol>
                <a:gridCol w="160712">
                  <a:extLst>
                    <a:ext uri="{9D8B030D-6E8A-4147-A177-3AD203B41FA5}">
                      <a16:colId xmlns:a16="http://schemas.microsoft.com/office/drawing/2014/main" val="20002"/>
                    </a:ext>
                  </a:extLst>
                </a:gridCol>
                <a:gridCol w="160712">
                  <a:extLst>
                    <a:ext uri="{9D8B030D-6E8A-4147-A177-3AD203B41FA5}">
                      <a16:colId xmlns:a16="http://schemas.microsoft.com/office/drawing/2014/main" val="20003"/>
                    </a:ext>
                  </a:extLst>
                </a:gridCol>
                <a:gridCol w="2474958">
                  <a:extLst>
                    <a:ext uri="{9D8B030D-6E8A-4147-A177-3AD203B41FA5}">
                      <a16:colId xmlns:a16="http://schemas.microsoft.com/office/drawing/2014/main" val="20004"/>
                    </a:ext>
                  </a:extLst>
                </a:gridCol>
              </a:tblGrid>
              <a:tr h="150623">
                <a:tc>
                  <a:txBody>
                    <a:bodyPr/>
                    <a:lstStyle/>
                    <a:p>
                      <a:pPr algn="ctr"/>
                      <a:r>
                        <a:rPr lang="en-US" sz="600" b="0" dirty="0">
                          <a:solidFill>
                            <a:schemeClr val="accent4"/>
                          </a:solidFill>
                          <a:sym typeface="Webdings" panose="05030102010509060703" pitchFamily="18" charset="2"/>
                        </a:rPr>
                        <a:t></a:t>
                      </a:r>
                      <a:endParaRPr lang="en-US" sz="600" b="0" dirty="0">
                        <a:solidFill>
                          <a:schemeClr val="accent4"/>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tx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Azure CLI, Managing Azure from Linux and Mac</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50623">
                <a:tc>
                  <a:txBody>
                    <a:bodyPr/>
                    <a:lstStyle/>
                    <a:p>
                      <a:pPr algn="ctr"/>
                      <a:r>
                        <a:rPr lang="en-US" sz="600" b="0" dirty="0">
                          <a:solidFill>
                            <a:schemeClr val="accent4"/>
                          </a:solidFill>
                          <a:sym typeface="Webdings" panose="05030102010509060703" pitchFamily="18" charset="2"/>
                        </a:rPr>
                        <a:t></a:t>
                      </a:r>
                      <a:endParaRPr lang="en-US" sz="600" b="0" dirty="0">
                        <a:solidFill>
                          <a:schemeClr val="accent4"/>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tx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IN" sz="700" kern="1200" dirty="0">
                          <a:solidFill>
                            <a:schemeClr val="tx1"/>
                          </a:solidFill>
                          <a:latin typeface="+mn-lt"/>
                          <a:ea typeface="+mn-ea"/>
                          <a:cs typeface="+mn-cs"/>
                        </a:rPr>
                        <a:t>Deploying Red Hat</a:t>
                      </a:r>
                      <a:r>
                        <a:rPr lang="en-IN" sz="700" kern="1200" baseline="0" dirty="0">
                          <a:solidFill>
                            <a:schemeClr val="tx1"/>
                          </a:solidFill>
                          <a:latin typeface="+mn-lt"/>
                          <a:ea typeface="+mn-ea"/>
                          <a:cs typeface="+mn-cs"/>
                        </a:rPr>
                        <a:t> Enterprise Linux</a:t>
                      </a:r>
                      <a:endParaRPr lang="en-US" sz="700" kern="1200" dirty="0">
                        <a:solidFill>
                          <a:schemeClr val="tx1"/>
                        </a:solidFill>
                        <a:latin typeface="+mn-lt"/>
                        <a:ea typeface="+mn-ea"/>
                        <a:cs typeface="+mn-cs"/>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0623">
                <a:tc>
                  <a:txBody>
                    <a:bodyPr/>
                    <a:lstStyle/>
                    <a:p>
                      <a:pPr algn="ctr"/>
                      <a:r>
                        <a:rPr lang="en-US" sz="600" b="0" dirty="0">
                          <a:solidFill>
                            <a:schemeClr val="accent4"/>
                          </a:solidFill>
                          <a:sym typeface="Webdings" panose="05030102010509060703" pitchFamily="18" charset="2"/>
                        </a:rPr>
                        <a:t></a:t>
                      </a:r>
                      <a:endParaRPr lang="en-US" sz="600" b="0" dirty="0">
                        <a:solidFill>
                          <a:schemeClr val="accent4"/>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Understanding Azure</a:t>
                      </a:r>
                      <a:r>
                        <a:rPr lang="en-US" sz="700" kern="1200" baseline="0" dirty="0">
                          <a:solidFill>
                            <a:schemeClr val="tx1"/>
                          </a:solidFill>
                          <a:latin typeface="+mn-lt"/>
                          <a:ea typeface="+mn-ea"/>
                          <a:cs typeface="+mn-cs"/>
                        </a:rPr>
                        <a:t> Hyper-Scale for Linux workloads</a:t>
                      </a:r>
                      <a:endParaRPr lang="en-US" sz="700" kern="1200" dirty="0">
                        <a:solidFill>
                          <a:schemeClr val="tx1"/>
                        </a:solidFill>
                        <a:latin typeface="+mn-lt"/>
                        <a:ea typeface="+mn-ea"/>
                        <a:cs typeface="+mn-cs"/>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0623">
                <a:tc>
                  <a:txBody>
                    <a:bodyPr/>
                    <a:lstStyle/>
                    <a:p>
                      <a:pPr algn="ctr"/>
                      <a:r>
                        <a:rPr lang="en-US" sz="600" b="0" dirty="0">
                          <a:solidFill>
                            <a:schemeClr val="accent4"/>
                          </a:solidFill>
                          <a:sym typeface="Webdings" panose="05030102010509060703" pitchFamily="18" charset="2"/>
                        </a:rPr>
                        <a:t></a:t>
                      </a:r>
                      <a:endParaRPr lang="en-US" sz="600" b="0" dirty="0">
                        <a:solidFill>
                          <a:schemeClr val="accent4"/>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IN" sz="700" kern="1200" dirty="0">
                          <a:solidFill>
                            <a:schemeClr val="tx1"/>
                          </a:solidFill>
                          <a:latin typeface="+mn-lt"/>
                          <a:ea typeface="+mn-ea"/>
                          <a:cs typeface="+mn-cs"/>
                        </a:rPr>
                        <a:t>OSS Web</a:t>
                      </a:r>
                      <a:r>
                        <a:rPr lang="en-IN" sz="700" kern="1200" baseline="0" dirty="0">
                          <a:solidFill>
                            <a:schemeClr val="tx1"/>
                          </a:solidFill>
                          <a:latin typeface="+mn-lt"/>
                          <a:ea typeface="+mn-ea"/>
                          <a:cs typeface="+mn-cs"/>
                        </a:rPr>
                        <a:t> Stack</a:t>
                      </a:r>
                      <a:r>
                        <a:rPr lang="en-IN" sz="700" kern="1200" dirty="0">
                          <a:solidFill>
                            <a:schemeClr val="tx1"/>
                          </a:solidFill>
                          <a:latin typeface="+mn-lt"/>
                          <a:ea typeface="+mn-ea"/>
                          <a:cs typeface="+mn-cs"/>
                        </a:rPr>
                        <a:t> – Apache</a:t>
                      </a:r>
                      <a:r>
                        <a:rPr lang="en-IN" sz="700" kern="1200" baseline="0" dirty="0">
                          <a:solidFill>
                            <a:schemeClr val="tx1"/>
                          </a:solidFill>
                          <a:latin typeface="+mn-lt"/>
                          <a:ea typeface="+mn-ea"/>
                          <a:cs typeface="+mn-cs"/>
                        </a:rPr>
                        <a:t>, Nginx, MySQL, MongoDB</a:t>
                      </a:r>
                      <a:endParaRPr lang="en-US" sz="700" kern="1200" dirty="0">
                        <a:solidFill>
                          <a:schemeClr val="tx1"/>
                        </a:solidFill>
                        <a:latin typeface="+mn-lt"/>
                        <a:ea typeface="+mn-ea"/>
                        <a:cs typeface="+mn-cs"/>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50623">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4"/>
                          </a:solidFill>
                          <a:sym typeface="Webdings" panose="05030102010509060703" pitchFamily="18" charset="2"/>
                        </a:rPr>
                        <a:t></a:t>
                      </a:r>
                      <a:endParaRPr lang="en-US" sz="600" b="0" dirty="0">
                        <a:solidFill>
                          <a:schemeClr val="accent4"/>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6"/>
                          </a:solidFill>
                          <a:sym typeface="Webdings" panose="05030102010509060703" pitchFamily="18" charset="2"/>
                        </a:rPr>
                        <a:t></a:t>
                      </a:r>
                      <a:endParaRPr lang="en-US" sz="600" b="0" dirty="0">
                        <a:solidFill>
                          <a:schemeClr val="accent6"/>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bg2"/>
                          </a:solidFill>
                          <a:sym typeface="Webdings" panose="05030102010509060703" pitchFamily="18" charset="2"/>
                        </a:rPr>
                        <a:t></a:t>
                      </a:r>
                      <a:endParaRPr lang="en-US" sz="600" b="0" dirty="0">
                        <a:solidFill>
                          <a:schemeClr val="bg2"/>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Developing Modern Applications with PHP and Java</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59" name="TextBox 58"/>
          <p:cNvSpPr txBox="1"/>
          <p:nvPr/>
        </p:nvSpPr>
        <p:spPr>
          <a:xfrm>
            <a:off x="661638" y="3674906"/>
            <a:ext cx="2587577" cy="201739"/>
          </a:xfrm>
          <a:prstGeom prst="rect">
            <a:avLst/>
          </a:prstGeom>
          <a:noFill/>
          <a:ln w="3175">
            <a:noFill/>
          </a:ln>
        </p:spPr>
        <p:txBody>
          <a:bodyPr vert="horz" wrap="square" lIns="0" tIns="24837" rIns="0" bIns="24837" rtlCol="0" anchor="t">
            <a:spAutoFit/>
          </a:bodyPr>
          <a:lstStyle/>
          <a:p>
            <a:pPr defTabSz="553765">
              <a:spcAft>
                <a:spcPts val="71"/>
              </a:spcAft>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Create More DevOps Computing</a:t>
            </a:r>
          </a:p>
        </p:txBody>
      </p:sp>
      <p:graphicFrame>
        <p:nvGraphicFramePr>
          <p:cNvPr id="60" name="Table 59"/>
          <p:cNvGraphicFramePr>
            <a:graphicFrameLocks noGrp="1"/>
          </p:cNvGraphicFramePr>
          <p:nvPr>
            <p:extLst/>
          </p:nvPr>
        </p:nvGraphicFramePr>
        <p:xfrm>
          <a:off x="661638" y="1086383"/>
          <a:ext cx="3117805" cy="1054361"/>
        </p:xfrm>
        <a:graphic>
          <a:graphicData uri="http://schemas.openxmlformats.org/drawingml/2006/table">
            <a:tbl>
              <a:tblPr firstRow="1" bandRow="1"/>
              <a:tblGrid>
                <a:gridCol w="160712">
                  <a:extLst>
                    <a:ext uri="{9D8B030D-6E8A-4147-A177-3AD203B41FA5}">
                      <a16:colId xmlns:a16="http://schemas.microsoft.com/office/drawing/2014/main" val="20000"/>
                    </a:ext>
                  </a:extLst>
                </a:gridCol>
                <a:gridCol w="2957093">
                  <a:extLst>
                    <a:ext uri="{9D8B030D-6E8A-4147-A177-3AD203B41FA5}">
                      <a16:colId xmlns:a16="http://schemas.microsoft.com/office/drawing/2014/main" val="20001"/>
                    </a:ext>
                  </a:extLst>
                </a:gridCol>
              </a:tblGrid>
              <a:tr h="150623">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700" dirty="0">
                          <a:solidFill>
                            <a:schemeClr val="tx1"/>
                          </a:solidFill>
                        </a:rPr>
                        <a:t>Understanding and Building the Intelligent Cloud Platform</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50623">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700" b="0" dirty="0">
                          <a:solidFill>
                            <a:schemeClr val="tx1"/>
                          </a:solidFill>
                        </a:rPr>
                        <a:t>Linux</a:t>
                      </a:r>
                      <a:r>
                        <a:rPr lang="en-IN" sz="700" b="0" baseline="0" dirty="0">
                          <a:solidFill>
                            <a:schemeClr val="tx1"/>
                          </a:solidFill>
                        </a:rPr>
                        <a:t> Systems Management with Puppet, Chef, and PowerShell DSC</a:t>
                      </a:r>
                      <a:endParaRPr lang="en-IN" sz="700" b="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0623">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b="0" dirty="0">
                          <a:solidFill>
                            <a:schemeClr val="tx1"/>
                          </a:solidFill>
                        </a:rPr>
                        <a:t>How to Implement Containerization with Docker</a:t>
                      </a:r>
                      <a:r>
                        <a:rPr lang="en-IN" sz="700" b="0" dirty="0">
                          <a:solidFill>
                            <a:schemeClr val="tx1"/>
                          </a:solidFill>
                        </a:rPr>
                        <a:t> </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0623">
                <a:tc>
                  <a:txBody>
                    <a:bodyPr/>
                    <a:lstStyle/>
                    <a:p>
                      <a:pPr algn="ct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700" dirty="0">
                          <a:solidFill>
                            <a:schemeClr val="tx1"/>
                          </a:solidFill>
                        </a:rPr>
                        <a:t>Large Scale Production Linux Deployment</a:t>
                      </a:r>
                      <a:r>
                        <a:rPr lang="en-IN" sz="700" baseline="0" dirty="0">
                          <a:solidFill>
                            <a:schemeClr val="tx1"/>
                          </a:solidFill>
                        </a:rPr>
                        <a:t> strategy</a:t>
                      </a:r>
                      <a:endParaRPr lang="en-IN" sz="700" dirty="0">
                        <a:solidFill>
                          <a:schemeClr val="tx1"/>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50623">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700" b="0" dirty="0">
                          <a:solidFill>
                            <a:schemeClr val="tx1"/>
                          </a:solidFill>
                        </a:rPr>
                        <a:t>Red Hat Open Shift on Azure</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50623">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b="0" dirty="0">
                          <a:solidFill>
                            <a:schemeClr val="tx1"/>
                          </a:solidFill>
                        </a:rPr>
                        <a:t>Cyber Security Envisioning Experience</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50623">
                <a:tc>
                  <a:txBody>
                    <a:bodyPr/>
                    <a:lstStyle/>
                    <a:p>
                      <a:pPr marL="0" marR="0" indent="0" algn="ctr" defTabSz="586309" rtl="0" eaLnBrk="1" fontAlgn="auto" latinLnBrk="0" hangingPunct="1">
                        <a:lnSpc>
                          <a:spcPct val="100000"/>
                        </a:lnSpc>
                        <a:spcBef>
                          <a:spcPts val="0"/>
                        </a:spcBef>
                        <a:spcAft>
                          <a:spcPts val="0"/>
                        </a:spcAft>
                        <a:buClrTx/>
                        <a:buSzTx/>
                        <a:buFontTx/>
                        <a:buNone/>
                        <a:tabLst/>
                        <a:defRPr/>
                      </a:pPr>
                      <a:r>
                        <a:rPr lang="en-US" sz="600" b="0" dirty="0">
                          <a:solidFill>
                            <a:schemeClr val="accent3"/>
                          </a:solidFill>
                          <a:sym typeface="Webdings" panose="05030102010509060703" pitchFamily="18" charset="2"/>
                        </a:rPr>
                        <a:t></a:t>
                      </a:r>
                      <a:endParaRPr lang="en-US" sz="600" b="0" dirty="0">
                        <a:solidFill>
                          <a:schemeClr val="accent3"/>
                        </a:solidFill>
                      </a:endParaRP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6309" rtl="0" eaLnBrk="1" fontAlgn="auto" latinLnBrk="0" hangingPunct="1">
                        <a:lnSpc>
                          <a:spcPct val="100000"/>
                        </a:lnSpc>
                        <a:spcBef>
                          <a:spcPts val="0"/>
                        </a:spcBef>
                        <a:spcAft>
                          <a:spcPts val="0"/>
                        </a:spcAft>
                        <a:buClrTx/>
                        <a:buSzTx/>
                        <a:buFontTx/>
                        <a:buNone/>
                        <a:tabLst/>
                        <a:defRPr/>
                      </a:pPr>
                      <a:r>
                        <a:rPr lang="en-US" sz="700" dirty="0">
                          <a:solidFill>
                            <a:schemeClr val="tx1"/>
                          </a:solidFill>
                        </a:rPr>
                        <a:t>Understanding Microsoft’s Azure Data Centers – Data Center Tour</a:t>
                      </a:r>
                    </a:p>
                  </a:txBody>
                  <a:tcPr marL="32142" marR="32142" marT="19285" marB="192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61" name="TextBox 60"/>
          <p:cNvSpPr txBox="1"/>
          <p:nvPr/>
        </p:nvSpPr>
        <p:spPr>
          <a:xfrm>
            <a:off x="661638" y="854364"/>
            <a:ext cx="2726069" cy="201739"/>
          </a:xfrm>
          <a:prstGeom prst="rect">
            <a:avLst/>
          </a:prstGeom>
          <a:noFill/>
          <a:ln w="3175">
            <a:noFill/>
          </a:ln>
        </p:spPr>
        <p:txBody>
          <a:bodyPr vert="horz" wrap="square" lIns="0" tIns="24837" rIns="0" bIns="24837" rtlCol="0" anchor="t">
            <a:spAutoFit/>
          </a:bodyPr>
          <a:lstStyle/>
          <a:p>
            <a:pPr defTabSz="553765">
              <a:spcAft>
                <a:spcPts val="71"/>
              </a:spcAft>
              <a:defRPr/>
            </a:pPr>
            <a:r>
              <a:rPr lang="en-IN" sz="985" kern="1200" dirty="0">
                <a:solidFill>
                  <a:srgbClr val="00188F"/>
                </a:solidFill>
                <a:latin typeface="Segoe UI Semibold" panose="020B0702040204020203" pitchFamily="34" charset="0"/>
                <a:ea typeface="+mn-ea"/>
                <a:cs typeface="Segoe UI Semibold" panose="020B0702040204020203" pitchFamily="34" charset="0"/>
              </a:rPr>
              <a:t>Executive OSS Level Strategy Briefings</a:t>
            </a:r>
          </a:p>
        </p:txBody>
      </p:sp>
      <p:sp>
        <p:nvSpPr>
          <p:cNvPr id="62" name="Rectangle 61"/>
          <p:cNvSpPr/>
          <p:nvPr/>
        </p:nvSpPr>
        <p:spPr>
          <a:xfrm>
            <a:off x="4241533" y="4029633"/>
            <a:ext cx="3380420" cy="606320"/>
          </a:xfrm>
          <a:prstGeom prst="rect">
            <a:avLst/>
          </a:prstGeom>
        </p:spPr>
        <p:txBody>
          <a:bodyPr wrap="square" lIns="0" tIns="0" rIns="0" bIns="0">
            <a:spAutoFit/>
          </a:bodyPr>
          <a:lstStyle/>
          <a:p>
            <a:pPr defTabSz="553765">
              <a:defRPr/>
            </a:pPr>
            <a:r>
              <a:rPr lang="en-US" sz="985" kern="1200" dirty="0">
                <a:solidFill>
                  <a:srgbClr val="00188F"/>
                </a:solidFill>
                <a:latin typeface="Segoe UI Semibold" panose="020B0702040204020203" pitchFamily="34" charset="0"/>
                <a:ea typeface="+mn-ea"/>
                <a:cs typeface="Segoe UI Semibold" panose="020B0702040204020203" pitchFamily="34" charset="0"/>
              </a:rPr>
              <a:t>Each MTC engagement is tailored to meet your customer’s specific needs. If you don’t see what you are looking for, contact your Microsoft Account Executive or Microsoft Partner representative.</a:t>
            </a:r>
          </a:p>
        </p:txBody>
      </p:sp>
      <p:grpSp>
        <p:nvGrpSpPr>
          <p:cNvPr id="4" name="Group 3"/>
          <p:cNvGrpSpPr/>
          <p:nvPr/>
        </p:nvGrpSpPr>
        <p:grpSpPr>
          <a:xfrm>
            <a:off x="1" y="4596065"/>
            <a:ext cx="9144000" cy="547071"/>
            <a:chOff x="-2" y="6319308"/>
            <a:chExt cx="12193291" cy="778167"/>
          </a:xfrm>
        </p:grpSpPr>
        <p:sp>
          <p:nvSpPr>
            <p:cNvPr id="63" name="Rectangle 62"/>
            <p:cNvSpPr/>
            <p:nvPr/>
          </p:nvSpPr>
          <p:spPr>
            <a:xfrm>
              <a:off x="835195" y="6982083"/>
              <a:ext cx="11356805" cy="1153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6356" tIns="77921" rIns="77921" bIns="77921" numCol="1" spcCol="0" rtlCol="0" fromWordArt="0" anchor="ctr" anchorCtr="0" forceAA="0" compatLnSpc="1">
              <a:prstTxWarp prst="textNoShape">
                <a:avLst/>
              </a:prstTxWarp>
              <a:noAutofit/>
            </a:bodyPr>
            <a:lstStyle/>
            <a:p>
              <a:pPr defTabSz="553765">
                <a:defRPr/>
              </a:pPr>
              <a:endParaRPr lang="en-US" sz="2386" kern="1200" dirty="0">
                <a:solidFill>
                  <a:srgbClr val="FFFFFF"/>
                </a:solidFill>
                <a:latin typeface="Segoe UI Light"/>
              </a:endParaRPr>
            </a:p>
          </p:txBody>
        </p:sp>
        <p:sp>
          <p:nvSpPr>
            <p:cNvPr id="64" name="Freeform 63"/>
            <p:cNvSpPr/>
            <p:nvPr/>
          </p:nvSpPr>
          <p:spPr bwMode="auto">
            <a:xfrm rot="10800000" flipV="1">
              <a:off x="-2" y="6319308"/>
              <a:ext cx="2447741" cy="774783"/>
            </a:xfrm>
            <a:custGeom>
              <a:avLst/>
              <a:gdLst>
                <a:gd name="connsiteX0" fmla="*/ 1802908 w 1850572"/>
                <a:gd name="connsiteY0" fmla="*/ 0 h 585762"/>
                <a:gd name="connsiteX1" fmla="*/ 1447172 w 1850572"/>
                <a:gd name="connsiteY1" fmla="*/ 231236 h 585762"/>
                <a:gd name="connsiteX2" fmla="*/ 1430181 w 1850572"/>
                <a:gd name="connsiteY2" fmla="*/ 284911 h 585762"/>
                <a:gd name="connsiteX3" fmla="*/ 1405081 w 1850572"/>
                <a:gd name="connsiteY3" fmla="*/ 272196 h 585762"/>
                <a:gd name="connsiteX4" fmla="*/ 1278570 w 1850572"/>
                <a:gd name="connsiteY4" fmla="*/ 248359 h 585762"/>
                <a:gd name="connsiteX5" fmla="*/ 1048751 w 1850572"/>
                <a:gd name="connsiteY5" fmla="*/ 337202 h 585762"/>
                <a:gd name="connsiteX6" fmla="*/ 1043774 w 1850572"/>
                <a:gd name="connsiteY6" fmla="*/ 342830 h 585762"/>
                <a:gd name="connsiteX7" fmla="*/ 1015625 w 1850572"/>
                <a:gd name="connsiteY7" fmla="*/ 304601 h 585762"/>
                <a:gd name="connsiteX8" fmla="*/ 824208 w 1850572"/>
                <a:gd name="connsiteY8" fmla="*/ 215759 h 585762"/>
                <a:gd name="connsiteX9" fmla="*/ 599734 w 1850572"/>
                <a:gd name="connsiteY9" fmla="*/ 349493 h 585762"/>
                <a:gd name="connsiteX10" fmla="*/ 598870 w 1850572"/>
                <a:gd name="connsiteY10" fmla="*/ 351275 h 585762"/>
                <a:gd name="connsiteX11" fmla="*/ 583975 w 1850572"/>
                <a:gd name="connsiteY11" fmla="*/ 344032 h 585762"/>
                <a:gd name="connsiteX12" fmla="*/ 410652 w 1850572"/>
                <a:gd name="connsiteY12" fmla="*/ 308710 h 585762"/>
                <a:gd name="connsiteX13" fmla="*/ 29834 w 1850572"/>
                <a:gd name="connsiteY13" fmla="*/ 525116 h 585762"/>
                <a:gd name="connsiteX14" fmla="*/ 0 w 1850572"/>
                <a:gd name="connsiteY14" fmla="*/ 585762 h 585762"/>
                <a:gd name="connsiteX15" fmla="*/ 1850572 w 1850572"/>
                <a:gd name="connsiteY15" fmla="*/ 585762 h 585762"/>
                <a:gd name="connsiteX16" fmla="*/ 1850572 w 1850572"/>
                <a:gd name="connsiteY16" fmla="*/ 4419 h 5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0572" h="585762">
                  <a:moveTo>
                    <a:pt x="1802908" y="0"/>
                  </a:moveTo>
                  <a:cubicBezTo>
                    <a:pt x="1642990" y="0"/>
                    <a:pt x="1505781" y="95348"/>
                    <a:pt x="1447172" y="231236"/>
                  </a:cubicBezTo>
                  <a:lnTo>
                    <a:pt x="1430181" y="284911"/>
                  </a:lnTo>
                  <a:lnTo>
                    <a:pt x="1405081" y="272196"/>
                  </a:lnTo>
                  <a:cubicBezTo>
                    <a:pt x="1366197" y="256846"/>
                    <a:pt x="1323446" y="248359"/>
                    <a:pt x="1278570" y="248359"/>
                  </a:cubicBezTo>
                  <a:cubicBezTo>
                    <a:pt x="1188820" y="248359"/>
                    <a:pt x="1107567" y="282311"/>
                    <a:pt x="1048751" y="337202"/>
                  </a:cubicBezTo>
                  <a:lnTo>
                    <a:pt x="1043774" y="342830"/>
                  </a:lnTo>
                  <a:lnTo>
                    <a:pt x="1015625" y="304601"/>
                  </a:lnTo>
                  <a:cubicBezTo>
                    <a:pt x="966638" y="249710"/>
                    <a:pt x="898961" y="215759"/>
                    <a:pt x="824208" y="215759"/>
                  </a:cubicBezTo>
                  <a:cubicBezTo>
                    <a:pt x="730765" y="215759"/>
                    <a:pt x="648381" y="268807"/>
                    <a:pt x="599734" y="349493"/>
                  </a:cubicBezTo>
                  <a:lnTo>
                    <a:pt x="598870" y="351275"/>
                  </a:lnTo>
                  <a:lnTo>
                    <a:pt x="583975" y="344032"/>
                  </a:lnTo>
                  <a:cubicBezTo>
                    <a:pt x="530702" y="321288"/>
                    <a:pt x="472131" y="308710"/>
                    <a:pt x="410652" y="308710"/>
                  </a:cubicBezTo>
                  <a:cubicBezTo>
                    <a:pt x="249265" y="308710"/>
                    <a:pt x="107931" y="395376"/>
                    <a:pt x="29834" y="525116"/>
                  </a:cubicBezTo>
                  <a:lnTo>
                    <a:pt x="0" y="585762"/>
                  </a:lnTo>
                  <a:lnTo>
                    <a:pt x="1850572" y="585762"/>
                  </a:lnTo>
                  <a:lnTo>
                    <a:pt x="1850572" y="4419"/>
                  </a:lnTo>
                  <a:close/>
                </a:path>
              </a:pathLst>
            </a:cu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155842" tIns="124673" rIns="155842" bIns="124673" numCol="1" spcCol="0" rtlCol="0" fromWordArt="0" anchor="t" anchorCtr="0" forceAA="0" compatLnSpc="1">
              <a:prstTxWarp prst="textNoShape">
                <a:avLst/>
              </a:prstTxWarp>
              <a:noAutofit/>
            </a:bodyPr>
            <a:lstStyle/>
            <a:p>
              <a:pPr algn="ctr" defTabSz="794706" fontAlgn="base">
                <a:spcBef>
                  <a:spcPct val="0"/>
                </a:spcBef>
                <a:spcAft>
                  <a:spcPct val="0"/>
                </a:spcAft>
                <a:defRPr/>
              </a:pPr>
              <a:endParaRPr lang="en-US" sz="204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64"/>
            <p:cNvSpPr>
              <a:spLocks/>
            </p:cNvSpPr>
            <p:nvPr/>
          </p:nvSpPr>
          <p:spPr bwMode="auto">
            <a:xfrm>
              <a:off x="10062802" y="6375142"/>
              <a:ext cx="2130487" cy="701711"/>
            </a:xfrm>
            <a:custGeom>
              <a:avLst/>
              <a:gdLst>
                <a:gd name="connsiteX0" fmla="*/ 1078148 w 1530409"/>
                <a:gd name="connsiteY0" fmla="*/ 0 h 573313"/>
                <a:gd name="connsiteX1" fmla="*/ 1400776 w 1530409"/>
                <a:gd name="connsiteY1" fmla="*/ 287181 h 573313"/>
                <a:gd name="connsiteX2" fmla="*/ 1429363 w 1530409"/>
                <a:gd name="connsiteY2" fmla="*/ 283352 h 573313"/>
                <a:gd name="connsiteX3" fmla="*/ 1495152 w 1530409"/>
                <a:gd name="connsiteY3" fmla="*/ 296095 h 573313"/>
                <a:gd name="connsiteX4" fmla="*/ 1530409 w 1530409"/>
                <a:gd name="connsiteY4" fmla="*/ 319073 h 573313"/>
                <a:gd name="connsiteX5" fmla="*/ 1530409 w 1530409"/>
                <a:gd name="connsiteY5" fmla="*/ 570118 h 573313"/>
                <a:gd name="connsiteX6" fmla="*/ 1525724 w 1530409"/>
                <a:gd name="connsiteY6" fmla="*/ 573313 h 573313"/>
                <a:gd name="connsiteX7" fmla="*/ 45991 w 1530409"/>
                <a:gd name="connsiteY7" fmla="*/ 573313 h 573313"/>
                <a:gd name="connsiteX8" fmla="*/ 39818 w 1530409"/>
                <a:gd name="connsiteY8" fmla="*/ 569575 h 573313"/>
                <a:gd name="connsiteX9" fmla="*/ 0 w 1530409"/>
                <a:gd name="connsiteY9" fmla="*/ 482464 h 573313"/>
                <a:gd name="connsiteX10" fmla="*/ 134769 w 1530409"/>
                <a:gd name="connsiteY10" fmla="*/ 356104 h 573313"/>
                <a:gd name="connsiteX11" fmla="*/ 240950 w 1530409"/>
                <a:gd name="connsiteY11" fmla="*/ 409711 h 573313"/>
                <a:gd name="connsiteX12" fmla="*/ 355299 w 1530409"/>
                <a:gd name="connsiteY12" fmla="*/ 359933 h 573313"/>
                <a:gd name="connsiteX13" fmla="*/ 592165 w 1530409"/>
                <a:gd name="connsiteY13" fmla="*/ 156992 h 573313"/>
                <a:gd name="connsiteX14" fmla="*/ 763688 w 1530409"/>
                <a:gd name="connsiteY14" fmla="*/ 225916 h 573313"/>
                <a:gd name="connsiteX15" fmla="*/ 1078148 w 1530409"/>
                <a:gd name="connsiteY15" fmla="*/ 0 h 57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0409" h="573313">
                  <a:moveTo>
                    <a:pt x="1078148" y="0"/>
                  </a:moveTo>
                  <a:cubicBezTo>
                    <a:pt x="1249672" y="0"/>
                    <a:pt x="1392608" y="126360"/>
                    <a:pt x="1400776" y="287181"/>
                  </a:cubicBezTo>
                  <a:cubicBezTo>
                    <a:pt x="1408944" y="287181"/>
                    <a:pt x="1417112" y="283352"/>
                    <a:pt x="1429363" y="283352"/>
                  </a:cubicBezTo>
                  <a:cubicBezTo>
                    <a:pt x="1452846" y="283352"/>
                    <a:pt x="1475052" y="287899"/>
                    <a:pt x="1495152" y="296095"/>
                  </a:cubicBezTo>
                  <a:lnTo>
                    <a:pt x="1530409" y="319073"/>
                  </a:lnTo>
                  <a:lnTo>
                    <a:pt x="1530409" y="570118"/>
                  </a:lnTo>
                  <a:lnTo>
                    <a:pt x="1525724" y="573313"/>
                  </a:lnTo>
                  <a:lnTo>
                    <a:pt x="45991" y="573313"/>
                  </a:lnTo>
                  <a:lnTo>
                    <a:pt x="39818" y="569575"/>
                  </a:lnTo>
                  <a:cubicBezTo>
                    <a:pt x="15314" y="547558"/>
                    <a:pt x="0" y="516926"/>
                    <a:pt x="0" y="482464"/>
                  </a:cubicBezTo>
                  <a:cubicBezTo>
                    <a:pt x="0" y="413540"/>
                    <a:pt x="61258" y="356104"/>
                    <a:pt x="134769" y="356104"/>
                  </a:cubicBezTo>
                  <a:cubicBezTo>
                    <a:pt x="179691" y="356104"/>
                    <a:pt x="216446" y="379079"/>
                    <a:pt x="240950" y="409711"/>
                  </a:cubicBezTo>
                  <a:cubicBezTo>
                    <a:pt x="273621" y="382908"/>
                    <a:pt x="314460" y="363762"/>
                    <a:pt x="355299" y="359933"/>
                  </a:cubicBezTo>
                  <a:cubicBezTo>
                    <a:pt x="367551" y="245061"/>
                    <a:pt x="469648" y="156992"/>
                    <a:pt x="592165" y="156992"/>
                  </a:cubicBezTo>
                  <a:cubicBezTo>
                    <a:pt x="661591" y="156992"/>
                    <a:pt x="722849" y="183796"/>
                    <a:pt x="763688" y="225916"/>
                  </a:cubicBezTo>
                  <a:cubicBezTo>
                    <a:pt x="800443" y="95727"/>
                    <a:pt x="927044" y="0"/>
                    <a:pt x="1078148" y="0"/>
                  </a:cubicBezTo>
                  <a:close/>
                </a:path>
              </a:pathLst>
            </a:custGeom>
            <a:solidFill>
              <a:schemeClr val="accent6"/>
            </a:solidFill>
            <a:ln>
              <a:noFill/>
            </a:ln>
            <a:effectLst/>
            <a:extLst/>
          </p:spPr>
          <p:txBody>
            <a:bodyPr vert="horz" wrap="square" lIns="60212" tIns="30106" rIns="60212" bIns="30106" numCol="1" anchor="t" anchorCtr="0" compatLnSpc="1">
              <a:prstTxWarp prst="textNoShape">
                <a:avLst/>
              </a:prstTxWarp>
              <a:noAutofit/>
            </a:bodyPr>
            <a:lstStyle/>
            <a:p>
              <a:pPr defTabSz="553765">
                <a:defRPr/>
              </a:pPr>
              <a:endParaRPr lang="en-IN" sz="1185" kern="1200">
                <a:solidFill>
                  <a:srgbClr val="505050"/>
                </a:solidFill>
                <a:latin typeface="Segoe UI"/>
                <a:ea typeface="+mn-ea"/>
                <a:cs typeface="+mn-cs"/>
              </a:endParaRPr>
            </a:p>
          </p:txBody>
        </p:sp>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99488" y="6660524"/>
              <a:ext cx="940268" cy="345871"/>
            </a:xfrm>
            <a:prstGeom prst="rect">
              <a:avLst/>
            </a:prstGeom>
          </p:spPr>
        </p:pic>
      </p:grpSp>
      <p:grpSp>
        <p:nvGrpSpPr>
          <p:cNvPr id="11" name="Group 10"/>
          <p:cNvGrpSpPr/>
          <p:nvPr/>
        </p:nvGrpSpPr>
        <p:grpSpPr>
          <a:xfrm>
            <a:off x="3000448" y="4893717"/>
            <a:ext cx="3143105" cy="64285"/>
            <a:chOff x="4104426" y="6894946"/>
            <a:chExt cx="4470828" cy="91440"/>
          </a:xfrm>
        </p:grpSpPr>
        <p:sp>
          <p:nvSpPr>
            <p:cNvPr id="68" name="Oval 67"/>
            <p:cNvSpPr/>
            <p:nvPr/>
          </p:nvSpPr>
          <p:spPr>
            <a:xfrm>
              <a:off x="4801843" y="6894946"/>
              <a:ext cx="91440" cy="914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427" tIns="0" rIns="0" bIns="0" numCol="1" spcCol="0" rtlCol="0" fromWordArt="0" anchor="ctr" anchorCtr="0" forceAA="0" compatLnSpc="1">
              <a:prstTxWarp prst="textNoShape">
                <a:avLst/>
              </a:prstTxWarp>
              <a:noAutofit/>
            </a:bodyPr>
            <a:lstStyle/>
            <a:p>
              <a:pPr defTabSz="553765">
                <a:defRPr/>
              </a:pPr>
              <a:r>
                <a:rPr lang="en-US" sz="633" kern="1200" dirty="0">
                  <a:solidFill>
                    <a:srgbClr val="505050"/>
                  </a:solidFill>
                  <a:latin typeface="Segoe UI"/>
                </a:rPr>
                <a:t>Workshop (1 Day)</a:t>
              </a:r>
            </a:p>
          </p:txBody>
        </p:sp>
        <p:sp>
          <p:nvSpPr>
            <p:cNvPr id="69" name="Oval 68"/>
            <p:cNvSpPr/>
            <p:nvPr/>
          </p:nvSpPr>
          <p:spPr>
            <a:xfrm>
              <a:off x="8483814" y="689494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427" tIns="0" rIns="0" bIns="0" numCol="1" spcCol="0" rtlCol="0" fromWordArt="0" anchor="ctr" anchorCtr="0" forceAA="0" compatLnSpc="1">
              <a:prstTxWarp prst="textNoShape">
                <a:avLst/>
              </a:prstTxWarp>
              <a:noAutofit/>
            </a:bodyPr>
            <a:lstStyle/>
            <a:p>
              <a:pPr defTabSz="553765">
                <a:defRPr/>
              </a:pPr>
              <a:r>
                <a:rPr lang="en-US" sz="633" kern="1200" dirty="0">
                  <a:solidFill>
                    <a:srgbClr val="505050"/>
                  </a:solidFill>
                  <a:latin typeface="Segoe UI"/>
                </a:rPr>
                <a:t> Briefing (1 Day)</a:t>
              </a:r>
            </a:p>
          </p:txBody>
        </p:sp>
        <p:sp>
          <p:nvSpPr>
            <p:cNvPr id="70" name="Oval 69"/>
            <p:cNvSpPr/>
            <p:nvPr/>
          </p:nvSpPr>
          <p:spPr>
            <a:xfrm>
              <a:off x="6086041" y="6894946"/>
              <a:ext cx="91440" cy="914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427" tIns="0" rIns="0" bIns="0" numCol="1" spcCol="0" rtlCol="0" fromWordArt="0" anchor="ctr" anchorCtr="0" forceAA="0" compatLnSpc="1">
              <a:prstTxWarp prst="textNoShape">
                <a:avLst/>
              </a:prstTxWarp>
              <a:noAutofit/>
            </a:bodyPr>
            <a:lstStyle/>
            <a:p>
              <a:pPr defTabSz="553765">
                <a:defRPr/>
              </a:pPr>
              <a:r>
                <a:rPr lang="en-US" sz="633" kern="1200" dirty="0">
                  <a:solidFill>
                    <a:srgbClr val="505050"/>
                  </a:solidFill>
                  <a:latin typeface="Segoe UI"/>
                </a:rPr>
                <a:t>Design (2 Days)</a:t>
              </a:r>
            </a:p>
          </p:txBody>
        </p:sp>
        <p:sp>
          <p:nvSpPr>
            <p:cNvPr id="71" name="Oval 70"/>
            <p:cNvSpPr/>
            <p:nvPr/>
          </p:nvSpPr>
          <p:spPr>
            <a:xfrm>
              <a:off x="7257457" y="6894946"/>
              <a:ext cx="91440" cy="91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427" tIns="0" rIns="0" bIns="0" numCol="1" spcCol="0" rtlCol="0" fromWordArt="0" anchor="ctr" anchorCtr="0" forceAA="0" compatLnSpc="1">
              <a:prstTxWarp prst="textNoShape">
                <a:avLst/>
              </a:prstTxWarp>
              <a:noAutofit/>
            </a:bodyPr>
            <a:lstStyle/>
            <a:p>
              <a:pPr defTabSz="553765">
                <a:defRPr/>
              </a:pPr>
              <a:r>
                <a:rPr lang="en-US" sz="633" kern="1200" dirty="0">
                  <a:solidFill>
                    <a:srgbClr val="505050"/>
                  </a:solidFill>
                  <a:latin typeface="Segoe UI"/>
                </a:rPr>
                <a:t> Proof (3-5 Days)</a:t>
              </a:r>
            </a:p>
          </p:txBody>
        </p:sp>
        <p:sp>
          <p:nvSpPr>
            <p:cNvPr id="72" name="Rectangle 71"/>
            <p:cNvSpPr/>
            <p:nvPr/>
          </p:nvSpPr>
          <p:spPr>
            <a:xfrm>
              <a:off x="4104426" y="6894946"/>
              <a:ext cx="708669" cy="91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553765">
                <a:defRPr/>
              </a:pPr>
              <a:r>
                <a:rPr lang="en-US" sz="633" b="1" kern="1200" dirty="0">
                  <a:solidFill>
                    <a:srgbClr val="505050"/>
                  </a:solidFill>
                  <a:latin typeface="Segoe UI"/>
                </a:rPr>
                <a:t>Legend:</a:t>
              </a:r>
            </a:p>
          </p:txBody>
        </p:sp>
      </p:grpSp>
      <p:cxnSp>
        <p:nvCxnSpPr>
          <p:cNvPr id="73" name="Straight Connector 72"/>
          <p:cNvCxnSpPr/>
          <p:nvPr/>
        </p:nvCxnSpPr>
        <p:spPr>
          <a:xfrm>
            <a:off x="3931275" y="885980"/>
            <a:ext cx="0" cy="3749503"/>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1048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8282" y="-149836"/>
            <a:ext cx="8438687" cy="994172"/>
          </a:xfrm>
        </p:spPr>
        <p:txBody>
          <a:bodyPr>
            <a:normAutofit/>
          </a:bodyPr>
          <a:lstStyle/>
          <a:p>
            <a:r>
              <a:rPr lang="en-US" dirty="0"/>
              <a:t>Fee Structure for Partners -  RedHat on Azure</a:t>
            </a:r>
          </a:p>
        </p:txBody>
      </p:sp>
      <p:sp>
        <p:nvSpPr>
          <p:cNvPr id="6" name="TextBox 5"/>
          <p:cNvSpPr txBox="1"/>
          <p:nvPr/>
        </p:nvSpPr>
        <p:spPr>
          <a:xfrm>
            <a:off x="313578" y="1221435"/>
            <a:ext cx="4144074" cy="2469907"/>
          </a:xfrm>
          <a:prstGeom prst="rect">
            <a:avLst/>
          </a:prstGeom>
          <a:noFill/>
        </p:spPr>
        <p:txBody>
          <a:bodyPr wrap="square" rtlCol="0">
            <a:spAutoFit/>
          </a:bodyPr>
          <a:lstStyle/>
          <a:p>
            <a:pPr marL="214313" indent="-214313" defTabSz="685800">
              <a:buFont typeface="Arial" panose="020B0604020202020204" pitchFamily="34" charset="0"/>
              <a:buChar char="•"/>
            </a:pPr>
            <a:r>
              <a:rPr lang="en-US" sz="1350" dirty="0">
                <a:solidFill>
                  <a:sysClr val="windowText" lastClr="000000"/>
                </a:solidFill>
              </a:rPr>
              <a:t>When partners sell Red Hat subscriptions, that customers move to Azure, partners receive fees via two ways:</a:t>
            </a:r>
          </a:p>
          <a:p>
            <a:pPr marL="557213" lvl="1" indent="-214313" defTabSz="685800">
              <a:buFont typeface="Courier New" panose="02070309020205020404" pitchFamily="49" charset="0"/>
              <a:buChar char="o"/>
            </a:pPr>
            <a:r>
              <a:rPr lang="en-US" sz="1200" b="1" u="sng" dirty="0">
                <a:solidFill>
                  <a:sysClr val="windowText" lastClr="000000"/>
                </a:solidFill>
              </a:rPr>
              <a:t>From Red Hat</a:t>
            </a:r>
            <a:r>
              <a:rPr lang="en-US" sz="1200" dirty="0">
                <a:solidFill>
                  <a:sysClr val="windowText" lastClr="000000"/>
                </a:solidFill>
              </a:rPr>
              <a:t>: regular fees paid by Red Hat for the subscriptions sold/renewed. Paid as usual. </a:t>
            </a:r>
          </a:p>
          <a:p>
            <a:pPr marL="557213" lvl="1" indent="-214313" defTabSz="685800">
              <a:buFont typeface="Courier New" panose="02070309020205020404" pitchFamily="49" charset="0"/>
              <a:buChar char="o"/>
            </a:pPr>
            <a:r>
              <a:rPr lang="en-US" sz="1200" b="1" u="sng" dirty="0">
                <a:solidFill>
                  <a:sysClr val="windowText" lastClr="000000"/>
                </a:solidFill>
              </a:rPr>
              <a:t>From Microsoft</a:t>
            </a:r>
            <a:r>
              <a:rPr lang="en-US" sz="1200" dirty="0">
                <a:solidFill>
                  <a:sysClr val="windowText" lastClr="000000"/>
                </a:solidFill>
              </a:rPr>
              <a:t>: consumption fees paid by Microsoft (20% of what the customer consumes on Azure). Paid monthly/quarterly. </a:t>
            </a:r>
          </a:p>
          <a:p>
            <a:pPr marL="214313" indent="-214313" defTabSz="685800">
              <a:buFont typeface="Arial" panose="020B0604020202020204" pitchFamily="34" charset="0"/>
              <a:buChar char="•"/>
            </a:pPr>
            <a:r>
              <a:rPr lang="en-US" sz="1350" dirty="0">
                <a:solidFill>
                  <a:sysClr val="windowText" lastClr="000000"/>
                </a:solidFill>
              </a:rPr>
              <a:t>If customers use existing Red Hat subscriptions (i.e. not new ones) for Azure, partners still receive the 20% fees from Microsoft based on Azure consumption.</a:t>
            </a:r>
          </a:p>
        </p:txBody>
      </p:sp>
      <p:sp>
        <p:nvSpPr>
          <p:cNvPr id="2" name="Rectangle 1"/>
          <p:cNvSpPr/>
          <p:nvPr/>
        </p:nvSpPr>
        <p:spPr>
          <a:xfrm>
            <a:off x="175581" y="522130"/>
            <a:ext cx="8789949" cy="313276"/>
          </a:xfrm>
          <a:prstGeom prst="rect">
            <a:avLst/>
          </a:prstGeom>
          <a:solidFill>
            <a:schemeClr val="accent1">
              <a:lumMod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b="1" u="sng" dirty="0">
                <a:solidFill>
                  <a:schemeClr val="bg1"/>
                </a:solidFill>
              </a:rPr>
              <a:t>FEES THAT PARTNERS CAN RECEIVE WHEN CUSTOMERS USE RED HAT ON AZURE</a:t>
            </a:r>
          </a:p>
        </p:txBody>
      </p:sp>
      <p:sp>
        <p:nvSpPr>
          <p:cNvPr id="3" name="Rectangle 2"/>
          <p:cNvSpPr/>
          <p:nvPr/>
        </p:nvSpPr>
        <p:spPr>
          <a:xfrm>
            <a:off x="175582" y="881761"/>
            <a:ext cx="4173344" cy="247156"/>
          </a:xfrm>
          <a:prstGeom prst="rect">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sysClr val="windowText" lastClr="000000"/>
                </a:solidFill>
              </a:rPr>
              <a:t>Bring-Your-Own-Subscription (BYOS)</a:t>
            </a:r>
          </a:p>
        </p:txBody>
      </p:sp>
      <p:sp>
        <p:nvSpPr>
          <p:cNvPr id="10" name="Rectangle 9"/>
          <p:cNvSpPr/>
          <p:nvPr/>
        </p:nvSpPr>
        <p:spPr>
          <a:xfrm>
            <a:off x="4461831" y="881759"/>
            <a:ext cx="4503699" cy="247157"/>
          </a:xfrm>
          <a:prstGeom prst="rect">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sysClr val="windowText" lastClr="000000"/>
                </a:solidFill>
              </a:rPr>
              <a:t>Pay-As-You-Go (</a:t>
            </a:r>
            <a:r>
              <a:rPr lang="en-US" sz="1350" dirty="0" err="1">
                <a:solidFill>
                  <a:sysClr val="windowText" lastClr="000000"/>
                </a:solidFill>
              </a:rPr>
              <a:t>PaYG</a:t>
            </a:r>
            <a:r>
              <a:rPr lang="en-US" sz="1350" dirty="0">
                <a:solidFill>
                  <a:sysClr val="windowText" lastClr="000000"/>
                </a:solidFill>
              </a:rPr>
              <a:t>, via Azure Marketplace)</a:t>
            </a:r>
          </a:p>
        </p:txBody>
      </p:sp>
      <p:sp>
        <p:nvSpPr>
          <p:cNvPr id="11" name="TextBox 10"/>
          <p:cNvSpPr txBox="1"/>
          <p:nvPr/>
        </p:nvSpPr>
        <p:spPr>
          <a:xfrm>
            <a:off x="4499468" y="1221434"/>
            <a:ext cx="4206795" cy="2516073"/>
          </a:xfrm>
          <a:prstGeom prst="rect">
            <a:avLst/>
          </a:prstGeom>
          <a:noFill/>
        </p:spPr>
        <p:txBody>
          <a:bodyPr wrap="square" rtlCol="0">
            <a:spAutoFit/>
          </a:bodyPr>
          <a:lstStyle/>
          <a:p>
            <a:pPr marL="214313" indent="-214313" defTabSz="685800">
              <a:buFont typeface="Arial" panose="020B0604020202020204" pitchFamily="34" charset="0"/>
              <a:buChar char="•"/>
            </a:pPr>
            <a:r>
              <a:rPr lang="en-US" sz="1350" dirty="0">
                <a:solidFill>
                  <a:sysClr val="windowText" lastClr="000000"/>
                </a:solidFill>
              </a:rPr>
              <a:t>When customers buy RHEL VMs from the Azure marketplace (</a:t>
            </a:r>
            <a:r>
              <a:rPr lang="en-US" sz="1350" dirty="0" err="1">
                <a:solidFill>
                  <a:sysClr val="windowText" lastClr="000000"/>
                </a:solidFill>
              </a:rPr>
              <a:t>PaYG</a:t>
            </a:r>
            <a:r>
              <a:rPr lang="en-US" sz="1350" dirty="0">
                <a:solidFill>
                  <a:sysClr val="windowText" lastClr="000000"/>
                </a:solidFill>
              </a:rPr>
              <a:t> model), partners receive fees directly from Microsoft:</a:t>
            </a:r>
          </a:p>
          <a:p>
            <a:pPr marL="557213" lvl="1" indent="-214313" defTabSz="685800">
              <a:buFont typeface="Courier New" panose="02070309020205020404" pitchFamily="49" charset="0"/>
              <a:buChar char="o"/>
            </a:pPr>
            <a:r>
              <a:rPr lang="en-US" sz="1200" b="1" u="sng" dirty="0">
                <a:solidFill>
                  <a:sysClr val="windowText" lastClr="000000"/>
                </a:solidFill>
              </a:rPr>
              <a:t>From Microsoft</a:t>
            </a:r>
            <a:r>
              <a:rPr lang="en-US" sz="1200" dirty="0">
                <a:solidFill>
                  <a:sysClr val="windowText" lastClr="000000"/>
                </a:solidFill>
              </a:rPr>
              <a:t>: consumption fees paid by Microsoft (20% of what the customer consumes on Azure). Paid monthly/quarterly. </a:t>
            </a:r>
          </a:p>
          <a:p>
            <a:pPr marL="214313" indent="-214313" defTabSz="685800">
              <a:buFont typeface="Arial" panose="020B0604020202020204" pitchFamily="34" charset="0"/>
              <a:buChar char="•"/>
            </a:pPr>
            <a:r>
              <a:rPr lang="en-US" sz="1350" dirty="0" err="1">
                <a:solidFill>
                  <a:sysClr val="windowText" lastClr="000000"/>
                </a:solidFill>
              </a:rPr>
              <a:t>PaYG</a:t>
            </a:r>
            <a:r>
              <a:rPr lang="en-US" sz="1350" dirty="0">
                <a:solidFill>
                  <a:sysClr val="windowText" lastClr="000000"/>
                </a:solidFill>
              </a:rPr>
              <a:t> model is expected for customers that want to test Azure for RHEL workloads or have varying capacity requirements, as it provides flexibility (pay per hour) and rapid deployment. However customers are expected to buy through traditional channel for established environments. </a:t>
            </a:r>
          </a:p>
        </p:txBody>
      </p:sp>
      <p:sp>
        <p:nvSpPr>
          <p:cNvPr id="12" name="Rectangle 11"/>
          <p:cNvSpPr/>
          <p:nvPr/>
        </p:nvSpPr>
        <p:spPr>
          <a:xfrm>
            <a:off x="175581" y="3783860"/>
            <a:ext cx="8789950" cy="986883"/>
          </a:xfrm>
          <a:prstGeom prst="rect">
            <a:avLst/>
          </a:prstGeom>
          <a:solidFill>
            <a:schemeClr val="accent1">
              <a:lumMod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800" b="1" dirty="0">
                <a:solidFill>
                  <a:schemeClr val="bg1"/>
                </a:solidFill>
              </a:rPr>
              <a:t>Running Red Hat on Azure represents additional revenue for partners via 1.- incremental fees paid by Microsoft (20% based on customer Azure consumption) and 2.- additional subscriptions that customers buy to use on Azure.</a:t>
            </a:r>
          </a:p>
        </p:txBody>
      </p:sp>
      <p:sp>
        <p:nvSpPr>
          <p:cNvPr id="5" name="TextBox 4"/>
          <p:cNvSpPr txBox="1"/>
          <p:nvPr/>
        </p:nvSpPr>
        <p:spPr>
          <a:xfrm>
            <a:off x="383351" y="4845590"/>
            <a:ext cx="8374408" cy="276999"/>
          </a:xfrm>
          <a:prstGeom prst="rect">
            <a:avLst/>
          </a:prstGeom>
          <a:noFill/>
        </p:spPr>
        <p:txBody>
          <a:bodyPr wrap="none" rtlCol="0">
            <a:spAutoFit/>
          </a:bodyPr>
          <a:lstStyle/>
          <a:p>
            <a:r>
              <a:rPr lang="en-US" sz="1200" dirty="0"/>
              <a:t>Note: to be eligible for Azure consumption fees, partners need to join Microsoft’s Cloud Solution Provider (CSP) Program</a:t>
            </a:r>
          </a:p>
        </p:txBody>
      </p:sp>
      <p:sp>
        <p:nvSpPr>
          <p:cNvPr id="7" name="TextBox 6"/>
          <p:cNvSpPr txBox="1"/>
          <p:nvPr/>
        </p:nvSpPr>
        <p:spPr>
          <a:xfrm>
            <a:off x="7830589" y="-17788"/>
            <a:ext cx="1388522" cy="307777"/>
          </a:xfrm>
          <a:prstGeom prst="rect">
            <a:avLst/>
          </a:prstGeom>
          <a:noFill/>
        </p:spPr>
        <p:txBody>
          <a:bodyPr wrap="none" rtlCol="0">
            <a:spAutoFit/>
          </a:bodyPr>
          <a:lstStyle/>
          <a:p>
            <a:r>
              <a:rPr lang="en-US" dirty="0">
                <a:solidFill>
                  <a:srgbClr val="FF0000"/>
                </a:solidFill>
              </a:rPr>
              <a:t>Draft Guidance</a:t>
            </a:r>
          </a:p>
        </p:txBody>
      </p:sp>
    </p:spTree>
    <p:extLst>
      <p:ext uri="{BB962C8B-B14F-4D97-AF65-F5344CB8AC3E}">
        <p14:creationId xmlns:p14="http://schemas.microsoft.com/office/powerpoint/2010/main" val="44828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3263"/>
          <a:stretch/>
        </p:blipFill>
        <p:spPr>
          <a:xfrm>
            <a:off x="649" y="365"/>
            <a:ext cx="9142703" cy="5201724"/>
          </a:xfrm>
          <a:prstGeom prst="rect">
            <a:avLst/>
          </a:prstGeom>
        </p:spPr>
      </p:pic>
      <p:sp>
        <p:nvSpPr>
          <p:cNvPr id="30" name="Oval 29"/>
          <p:cNvSpPr/>
          <p:nvPr/>
        </p:nvSpPr>
        <p:spPr>
          <a:xfrm>
            <a:off x="2330434" y="2420101"/>
            <a:ext cx="2185803" cy="2187392"/>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p:cNvSpPr/>
          <p:nvPr/>
        </p:nvSpPr>
        <p:spPr>
          <a:xfrm>
            <a:off x="3494311" y="432717"/>
            <a:ext cx="2185803" cy="2187392"/>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32"/>
          <p:cNvSpPr/>
          <p:nvPr/>
        </p:nvSpPr>
        <p:spPr>
          <a:xfrm>
            <a:off x="4676238" y="2420101"/>
            <a:ext cx="2185803" cy="2187392"/>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extBox 54"/>
          <p:cNvSpPr txBox="1"/>
          <p:nvPr/>
        </p:nvSpPr>
        <p:spPr>
          <a:xfrm>
            <a:off x="2493942" y="3695911"/>
            <a:ext cx="1905555" cy="369883"/>
          </a:xfrm>
          <a:prstGeom prst="rect">
            <a:avLst/>
          </a:prstGeom>
          <a:noFill/>
        </p:spPr>
        <p:txBody>
          <a:bodyPr wrap="square" lIns="134445" tIns="107556" rIns="134445" bIns="107556"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685714">
              <a:spcAft>
                <a:spcPts val="450"/>
              </a:spcAft>
            </a:pPr>
            <a:r>
              <a:rPr lang="en-US" sz="1102" b="1" spc="37" dirty="0">
                <a:gradFill>
                  <a:gsLst>
                    <a:gs pos="83000">
                      <a:srgbClr val="FFFFFF"/>
                    </a:gs>
                    <a:gs pos="100000">
                      <a:srgbClr val="FFFFFF"/>
                    </a:gs>
                  </a:gsLst>
                  <a:lin ang="5400000" scaled="1"/>
                </a:gradFill>
                <a:latin typeface="Segoe UI"/>
              </a:rPr>
              <a:t>INDUSTRIES</a:t>
            </a:r>
            <a:endParaRPr lang="en-US" sz="1102" spc="37" dirty="0">
              <a:gradFill>
                <a:gsLst>
                  <a:gs pos="83000">
                    <a:srgbClr val="FFFFFF"/>
                  </a:gs>
                  <a:gs pos="100000">
                    <a:srgbClr val="FFFFFF"/>
                  </a:gs>
                </a:gsLst>
                <a:lin ang="5400000" scaled="1"/>
              </a:gradFill>
            </a:endParaRPr>
          </a:p>
        </p:txBody>
      </p:sp>
      <p:pic>
        <p:nvPicPr>
          <p:cNvPr id="56" name="Picture 55"/>
          <p:cNvPicPr>
            <a:picLocks noChangeAspect="1"/>
          </p:cNvPicPr>
          <p:nvPr/>
        </p:nvPicPr>
        <p:blipFill>
          <a:blip r:embed="rId5" cstate="print">
            <a:biLevel thresh="25000"/>
            <a:extLst>
              <a:ext uri="{BEBA8EAE-BF5A-486C-A8C5-ECC9F3942E4B}">
                <a14:imgProps xmlns:a14="http://schemas.microsoft.com/office/drawing/2010/main">
                  <a14:imgLayer r:embed="rId6">
                    <a14:imgEffect>
                      <a14:brightnessContrast bright="-42000"/>
                    </a14:imgEffect>
                  </a14:imgLayer>
                </a14:imgProps>
              </a:ext>
              <a:ext uri="{28A0092B-C50C-407E-A947-70E740481C1C}">
                <a14:useLocalDpi xmlns:a14="http://schemas.microsoft.com/office/drawing/2010/main" val="0"/>
              </a:ext>
            </a:extLst>
          </a:blip>
          <a:stretch>
            <a:fillRect/>
          </a:stretch>
        </p:blipFill>
        <p:spPr>
          <a:xfrm>
            <a:off x="3076792" y="2981287"/>
            <a:ext cx="693089" cy="576551"/>
          </a:xfrm>
          <a:prstGeom prst="rect">
            <a:avLst/>
          </a:prstGeom>
          <a:ln>
            <a:noFill/>
          </a:ln>
        </p:spPr>
      </p:pic>
      <p:sp>
        <p:nvSpPr>
          <p:cNvPr id="51" name="TextBox 50"/>
          <p:cNvSpPr txBox="1"/>
          <p:nvPr/>
        </p:nvSpPr>
        <p:spPr>
          <a:xfrm>
            <a:off x="4713612" y="3695911"/>
            <a:ext cx="2114657" cy="369883"/>
          </a:xfrm>
          <a:prstGeom prst="rect">
            <a:avLst/>
          </a:prstGeom>
          <a:noFill/>
        </p:spPr>
        <p:txBody>
          <a:bodyPr wrap="square" lIns="134445" tIns="107556" rIns="134445" bIns="107556"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685714">
              <a:spcAft>
                <a:spcPts val="450"/>
              </a:spcAft>
            </a:pPr>
            <a:r>
              <a:rPr lang="en-US" sz="1102" b="1" spc="37" dirty="0">
                <a:gradFill>
                  <a:gsLst>
                    <a:gs pos="83000">
                      <a:srgbClr val="FFFFFF"/>
                    </a:gs>
                    <a:gs pos="100000">
                      <a:srgbClr val="FFFFFF"/>
                    </a:gs>
                  </a:gsLst>
                  <a:lin ang="5400000" scaled="1"/>
                </a:gradFill>
                <a:latin typeface="Segoe UI"/>
              </a:rPr>
              <a:t>ORGANIZATIONS</a:t>
            </a:r>
            <a:endParaRPr lang="en-US" sz="1102" spc="37" dirty="0">
              <a:gradFill>
                <a:gsLst>
                  <a:gs pos="83000">
                    <a:srgbClr val="FFFFFF"/>
                  </a:gs>
                  <a:gs pos="100000">
                    <a:srgbClr val="FFFFFF"/>
                  </a:gs>
                </a:gsLst>
                <a:lin ang="5400000" scaled="1"/>
              </a:gradFill>
            </a:endParaRPr>
          </a:p>
        </p:txBody>
      </p:sp>
      <p:sp>
        <p:nvSpPr>
          <p:cNvPr id="52" name="Freeform 5"/>
          <p:cNvSpPr>
            <a:spLocks noEditPoints="1"/>
          </p:cNvSpPr>
          <p:nvPr/>
        </p:nvSpPr>
        <p:spPr bwMode="auto">
          <a:xfrm>
            <a:off x="5484125" y="2962819"/>
            <a:ext cx="570030" cy="570030"/>
          </a:xfrm>
          <a:custGeom>
            <a:avLst/>
            <a:gdLst>
              <a:gd name="T0" fmla="*/ 386 w 528"/>
              <a:gd name="T1" fmla="*/ 255 h 528"/>
              <a:gd name="T2" fmla="*/ 334 w 528"/>
              <a:gd name="T3" fmla="*/ 192 h 528"/>
              <a:gd name="T4" fmla="*/ 270 w 528"/>
              <a:gd name="T5" fmla="*/ 141 h 528"/>
              <a:gd name="T6" fmla="*/ 334 w 528"/>
              <a:gd name="T7" fmla="*/ 0 h 528"/>
              <a:gd name="T8" fmla="*/ 194 w 528"/>
              <a:gd name="T9" fmla="*/ 141 h 528"/>
              <a:gd name="T10" fmla="*/ 257 w 528"/>
              <a:gd name="T11" fmla="*/ 192 h 528"/>
              <a:gd name="T12" fmla="*/ 194 w 528"/>
              <a:gd name="T13" fmla="*/ 255 h 528"/>
              <a:gd name="T14" fmla="*/ 141 w 528"/>
              <a:gd name="T15" fmla="*/ 192 h 528"/>
              <a:gd name="T16" fmla="*/ 0 w 528"/>
              <a:gd name="T17" fmla="*/ 333 h 528"/>
              <a:gd name="T18" fmla="*/ 63 w 528"/>
              <a:gd name="T19" fmla="*/ 387 h 528"/>
              <a:gd name="T20" fmla="*/ 0 w 528"/>
              <a:gd name="T21" fmla="*/ 528 h 528"/>
              <a:gd name="T22" fmla="*/ 141 w 528"/>
              <a:gd name="T23" fmla="*/ 387 h 528"/>
              <a:gd name="T24" fmla="*/ 78 w 528"/>
              <a:gd name="T25" fmla="*/ 333 h 528"/>
              <a:gd name="T26" fmla="*/ 141 w 528"/>
              <a:gd name="T27" fmla="*/ 270 h 528"/>
              <a:gd name="T28" fmla="*/ 194 w 528"/>
              <a:gd name="T29" fmla="*/ 333 h 528"/>
              <a:gd name="T30" fmla="*/ 257 w 528"/>
              <a:gd name="T31" fmla="*/ 387 h 528"/>
              <a:gd name="T32" fmla="*/ 194 w 528"/>
              <a:gd name="T33" fmla="*/ 528 h 528"/>
              <a:gd name="T34" fmla="*/ 334 w 528"/>
              <a:gd name="T35" fmla="*/ 387 h 528"/>
              <a:gd name="T36" fmla="*/ 270 w 528"/>
              <a:gd name="T37" fmla="*/ 333 h 528"/>
              <a:gd name="T38" fmla="*/ 334 w 528"/>
              <a:gd name="T39" fmla="*/ 270 h 528"/>
              <a:gd name="T40" fmla="*/ 386 w 528"/>
              <a:gd name="T41" fmla="*/ 333 h 528"/>
              <a:gd name="T42" fmla="*/ 528 w 528"/>
              <a:gd name="T43" fmla="*/ 192 h 528"/>
              <a:gd name="T44" fmla="*/ 386 w 528"/>
              <a:gd name="T45" fmla="*/ 192 h 528"/>
              <a:gd name="T46" fmla="*/ 206 w 528"/>
              <a:gd name="T47" fmla="*/ 13 h 528"/>
              <a:gd name="T48" fmla="*/ 322 w 528"/>
              <a:gd name="T49" fmla="*/ 127 h 528"/>
              <a:gd name="T50" fmla="*/ 206 w 528"/>
              <a:gd name="T51" fmla="*/ 13 h 528"/>
              <a:gd name="T52" fmla="*/ 206 w 528"/>
              <a:gd name="T53" fmla="*/ 13 h 528"/>
              <a:gd name="T54" fmla="*/ 13 w 528"/>
              <a:gd name="T55" fmla="*/ 514 h 528"/>
              <a:gd name="T56" fmla="*/ 129 w 528"/>
              <a:gd name="T57" fmla="*/ 399 h 528"/>
              <a:gd name="T58" fmla="*/ 129 w 528"/>
              <a:gd name="T59" fmla="*/ 514 h 528"/>
              <a:gd name="T60" fmla="*/ 129 w 528"/>
              <a:gd name="T61" fmla="*/ 320 h 528"/>
              <a:gd name="T62" fmla="*/ 13 w 528"/>
              <a:gd name="T63" fmla="*/ 204 h 528"/>
              <a:gd name="T64" fmla="*/ 129 w 528"/>
              <a:gd name="T65" fmla="*/ 320 h 528"/>
              <a:gd name="T66" fmla="*/ 129 w 528"/>
              <a:gd name="T67" fmla="*/ 320 h 528"/>
              <a:gd name="T68" fmla="*/ 206 w 528"/>
              <a:gd name="T69" fmla="*/ 514 h 528"/>
              <a:gd name="T70" fmla="*/ 322 w 528"/>
              <a:gd name="T71" fmla="*/ 399 h 528"/>
              <a:gd name="T72" fmla="*/ 322 w 528"/>
              <a:gd name="T73" fmla="*/ 514 h 528"/>
              <a:gd name="T74" fmla="*/ 322 w 528"/>
              <a:gd name="T75" fmla="*/ 320 h 528"/>
              <a:gd name="T76" fmla="*/ 206 w 528"/>
              <a:gd name="T77" fmla="*/ 204 h 528"/>
              <a:gd name="T78" fmla="*/ 322 w 528"/>
              <a:gd name="T79" fmla="*/ 320 h 528"/>
              <a:gd name="T80" fmla="*/ 322 w 528"/>
              <a:gd name="T81" fmla="*/ 320 h 528"/>
              <a:gd name="T82" fmla="*/ 399 w 528"/>
              <a:gd name="T83" fmla="*/ 320 h 528"/>
              <a:gd name="T84" fmla="*/ 514 w 528"/>
              <a:gd name="T85" fmla="*/ 204 h 528"/>
              <a:gd name="T86" fmla="*/ 514 w 528"/>
              <a:gd name="T87"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 h="528">
                <a:moveTo>
                  <a:pt x="386" y="192"/>
                </a:moveTo>
                <a:lnTo>
                  <a:pt x="386" y="255"/>
                </a:lnTo>
                <a:lnTo>
                  <a:pt x="334" y="255"/>
                </a:lnTo>
                <a:lnTo>
                  <a:pt x="334" y="192"/>
                </a:lnTo>
                <a:lnTo>
                  <a:pt x="270" y="192"/>
                </a:lnTo>
                <a:lnTo>
                  <a:pt x="270" y="141"/>
                </a:lnTo>
                <a:lnTo>
                  <a:pt x="334" y="141"/>
                </a:lnTo>
                <a:lnTo>
                  <a:pt x="334" y="0"/>
                </a:lnTo>
                <a:lnTo>
                  <a:pt x="194" y="0"/>
                </a:lnTo>
                <a:lnTo>
                  <a:pt x="194" y="141"/>
                </a:lnTo>
                <a:lnTo>
                  <a:pt x="257" y="141"/>
                </a:lnTo>
                <a:lnTo>
                  <a:pt x="257" y="192"/>
                </a:lnTo>
                <a:lnTo>
                  <a:pt x="194" y="192"/>
                </a:lnTo>
                <a:lnTo>
                  <a:pt x="194" y="255"/>
                </a:lnTo>
                <a:lnTo>
                  <a:pt x="141" y="255"/>
                </a:lnTo>
                <a:lnTo>
                  <a:pt x="141" y="192"/>
                </a:lnTo>
                <a:lnTo>
                  <a:pt x="0" y="192"/>
                </a:lnTo>
                <a:lnTo>
                  <a:pt x="0" y="333"/>
                </a:lnTo>
                <a:lnTo>
                  <a:pt x="63" y="333"/>
                </a:lnTo>
                <a:lnTo>
                  <a:pt x="63" y="387"/>
                </a:lnTo>
                <a:lnTo>
                  <a:pt x="0" y="387"/>
                </a:lnTo>
                <a:lnTo>
                  <a:pt x="0" y="528"/>
                </a:lnTo>
                <a:lnTo>
                  <a:pt x="141" y="528"/>
                </a:lnTo>
                <a:lnTo>
                  <a:pt x="141" y="387"/>
                </a:lnTo>
                <a:lnTo>
                  <a:pt x="78" y="387"/>
                </a:lnTo>
                <a:lnTo>
                  <a:pt x="78" y="333"/>
                </a:lnTo>
                <a:lnTo>
                  <a:pt x="141" y="333"/>
                </a:lnTo>
                <a:lnTo>
                  <a:pt x="141" y="270"/>
                </a:lnTo>
                <a:lnTo>
                  <a:pt x="194" y="270"/>
                </a:lnTo>
                <a:lnTo>
                  <a:pt x="194" y="333"/>
                </a:lnTo>
                <a:lnTo>
                  <a:pt x="257" y="333"/>
                </a:lnTo>
                <a:lnTo>
                  <a:pt x="257" y="387"/>
                </a:lnTo>
                <a:lnTo>
                  <a:pt x="194" y="387"/>
                </a:lnTo>
                <a:lnTo>
                  <a:pt x="194" y="528"/>
                </a:lnTo>
                <a:lnTo>
                  <a:pt x="334" y="528"/>
                </a:lnTo>
                <a:lnTo>
                  <a:pt x="334" y="387"/>
                </a:lnTo>
                <a:lnTo>
                  <a:pt x="270" y="387"/>
                </a:lnTo>
                <a:lnTo>
                  <a:pt x="270" y="333"/>
                </a:lnTo>
                <a:lnTo>
                  <a:pt x="334" y="333"/>
                </a:lnTo>
                <a:lnTo>
                  <a:pt x="334" y="270"/>
                </a:lnTo>
                <a:lnTo>
                  <a:pt x="386" y="270"/>
                </a:lnTo>
                <a:lnTo>
                  <a:pt x="386" y="333"/>
                </a:lnTo>
                <a:lnTo>
                  <a:pt x="528" y="333"/>
                </a:lnTo>
                <a:lnTo>
                  <a:pt x="528" y="192"/>
                </a:lnTo>
                <a:lnTo>
                  <a:pt x="386" y="192"/>
                </a:lnTo>
                <a:lnTo>
                  <a:pt x="386" y="192"/>
                </a:lnTo>
                <a:lnTo>
                  <a:pt x="386" y="192"/>
                </a:lnTo>
                <a:close/>
                <a:moveTo>
                  <a:pt x="206" y="13"/>
                </a:moveTo>
                <a:lnTo>
                  <a:pt x="322" y="13"/>
                </a:lnTo>
                <a:lnTo>
                  <a:pt x="322" y="127"/>
                </a:lnTo>
                <a:lnTo>
                  <a:pt x="206" y="127"/>
                </a:lnTo>
                <a:lnTo>
                  <a:pt x="206" y="13"/>
                </a:lnTo>
                <a:lnTo>
                  <a:pt x="206" y="13"/>
                </a:lnTo>
                <a:lnTo>
                  <a:pt x="206" y="13"/>
                </a:lnTo>
                <a:close/>
                <a:moveTo>
                  <a:pt x="129" y="514"/>
                </a:moveTo>
                <a:lnTo>
                  <a:pt x="13" y="514"/>
                </a:lnTo>
                <a:lnTo>
                  <a:pt x="13" y="399"/>
                </a:lnTo>
                <a:lnTo>
                  <a:pt x="129" y="399"/>
                </a:lnTo>
                <a:lnTo>
                  <a:pt x="129" y="514"/>
                </a:lnTo>
                <a:lnTo>
                  <a:pt x="129" y="514"/>
                </a:lnTo>
                <a:lnTo>
                  <a:pt x="129" y="514"/>
                </a:lnTo>
                <a:close/>
                <a:moveTo>
                  <a:pt x="129" y="320"/>
                </a:moveTo>
                <a:lnTo>
                  <a:pt x="13" y="320"/>
                </a:lnTo>
                <a:lnTo>
                  <a:pt x="13" y="204"/>
                </a:lnTo>
                <a:lnTo>
                  <a:pt x="129" y="204"/>
                </a:lnTo>
                <a:lnTo>
                  <a:pt x="129" y="320"/>
                </a:lnTo>
                <a:lnTo>
                  <a:pt x="129" y="320"/>
                </a:lnTo>
                <a:lnTo>
                  <a:pt x="129" y="320"/>
                </a:lnTo>
                <a:close/>
                <a:moveTo>
                  <a:pt x="322" y="514"/>
                </a:moveTo>
                <a:lnTo>
                  <a:pt x="206" y="514"/>
                </a:lnTo>
                <a:lnTo>
                  <a:pt x="206" y="399"/>
                </a:lnTo>
                <a:lnTo>
                  <a:pt x="322" y="399"/>
                </a:lnTo>
                <a:lnTo>
                  <a:pt x="322" y="514"/>
                </a:lnTo>
                <a:lnTo>
                  <a:pt x="322" y="514"/>
                </a:lnTo>
                <a:lnTo>
                  <a:pt x="322" y="514"/>
                </a:lnTo>
                <a:close/>
                <a:moveTo>
                  <a:pt x="322" y="320"/>
                </a:moveTo>
                <a:lnTo>
                  <a:pt x="206" y="320"/>
                </a:lnTo>
                <a:lnTo>
                  <a:pt x="206" y="204"/>
                </a:lnTo>
                <a:lnTo>
                  <a:pt x="322" y="204"/>
                </a:lnTo>
                <a:lnTo>
                  <a:pt x="322" y="320"/>
                </a:lnTo>
                <a:lnTo>
                  <a:pt x="322" y="320"/>
                </a:lnTo>
                <a:lnTo>
                  <a:pt x="322" y="320"/>
                </a:lnTo>
                <a:close/>
                <a:moveTo>
                  <a:pt x="514" y="320"/>
                </a:moveTo>
                <a:lnTo>
                  <a:pt x="399" y="320"/>
                </a:lnTo>
                <a:lnTo>
                  <a:pt x="399" y="204"/>
                </a:lnTo>
                <a:lnTo>
                  <a:pt x="514" y="204"/>
                </a:lnTo>
                <a:lnTo>
                  <a:pt x="514" y="320"/>
                </a:lnTo>
                <a:lnTo>
                  <a:pt x="514" y="320"/>
                </a:lnTo>
                <a:lnTo>
                  <a:pt x="514" y="320"/>
                </a:lnTo>
                <a:close/>
              </a:path>
            </a:pathLst>
          </a:custGeom>
          <a:solidFill>
            <a:schemeClr val="bg1"/>
          </a:solidFill>
          <a:ln>
            <a:solidFill>
              <a:schemeClr val="bg1"/>
            </a:solidFill>
          </a:ln>
        </p:spPr>
        <p:txBody>
          <a:bodyPr vert="horz" wrap="square" lIns="68570" tIns="34285" rIns="68570" bIns="34285" numCol="1" anchor="t" anchorCtr="0" compatLnSpc="1">
            <a:prstTxWarp prst="textNoShape">
              <a:avLst/>
            </a:prstTxWarp>
          </a:bodyPr>
          <a:lstStyle/>
          <a:p>
            <a:pPr defTabSz="685739"/>
            <a:endParaRPr lang="en-US" sz="1350">
              <a:solidFill>
                <a:srgbClr val="505050"/>
              </a:solidFill>
              <a:latin typeface="Segoe UI"/>
            </a:endParaRPr>
          </a:p>
        </p:txBody>
      </p:sp>
      <p:grpSp>
        <p:nvGrpSpPr>
          <p:cNvPr id="4" name="Group 3"/>
          <p:cNvGrpSpPr/>
          <p:nvPr/>
        </p:nvGrpSpPr>
        <p:grpSpPr>
          <a:xfrm>
            <a:off x="3577958" y="726971"/>
            <a:ext cx="2022111" cy="1028924"/>
            <a:chOff x="4770422" y="968946"/>
            <a:chExt cx="2696531" cy="1372093"/>
          </a:xfrm>
        </p:grpSpPr>
        <p:sp>
          <p:nvSpPr>
            <p:cNvPr id="41" name="TextBox 40"/>
            <p:cNvSpPr txBox="1"/>
            <p:nvPr/>
          </p:nvSpPr>
          <p:spPr>
            <a:xfrm>
              <a:off x="4770422" y="968946"/>
              <a:ext cx="2696531" cy="493247"/>
            </a:xfrm>
            <a:prstGeom prst="rect">
              <a:avLst/>
            </a:prstGeom>
            <a:noFill/>
          </p:spPr>
          <p:txBody>
            <a:bodyPr wrap="square" lIns="134445" tIns="107556" rIns="134445" bIns="107556"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685714">
                <a:spcAft>
                  <a:spcPts val="450"/>
                </a:spcAft>
              </a:pPr>
              <a:r>
                <a:rPr lang="en-US" sz="1102" b="1" spc="37" dirty="0">
                  <a:gradFill>
                    <a:gsLst>
                      <a:gs pos="83000">
                        <a:srgbClr val="FFFFFF"/>
                      </a:gs>
                      <a:gs pos="100000">
                        <a:srgbClr val="FFFFFF"/>
                      </a:gs>
                    </a:gsLst>
                    <a:lin ang="5400000" scaled="1"/>
                  </a:gradFill>
                  <a:latin typeface="Segoe UI"/>
                </a:rPr>
                <a:t>PEOPLE</a:t>
              </a:r>
              <a:endParaRPr lang="en-US" sz="1102" spc="37" dirty="0">
                <a:gradFill>
                  <a:gsLst>
                    <a:gs pos="83000">
                      <a:srgbClr val="FFFFFF"/>
                    </a:gs>
                    <a:gs pos="100000">
                      <a:srgbClr val="FFFFFF"/>
                    </a:gs>
                  </a:gsLst>
                  <a:lin ang="5400000" scaled="1"/>
                </a:gradFill>
              </a:endParaRPr>
            </a:p>
          </p:txBody>
        </p:sp>
        <p:grpSp>
          <p:nvGrpSpPr>
            <p:cNvPr id="15" name="Group 14"/>
            <p:cNvGrpSpPr/>
            <p:nvPr/>
          </p:nvGrpSpPr>
          <p:grpSpPr>
            <a:xfrm>
              <a:off x="5704460" y="1680115"/>
              <a:ext cx="848884" cy="660924"/>
              <a:chOff x="1185863" y="978063"/>
              <a:chExt cx="848884" cy="660924"/>
            </a:xfrm>
            <a:solidFill>
              <a:schemeClr val="bg1"/>
            </a:solidFill>
          </p:grpSpPr>
          <p:grpSp>
            <p:nvGrpSpPr>
              <p:cNvPr id="16" name="Group 15"/>
              <p:cNvGrpSpPr/>
              <p:nvPr/>
            </p:nvGrpSpPr>
            <p:grpSpPr>
              <a:xfrm>
                <a:off x="1428920" y="1217826"/>
                <a:ext cx="360376" cy="421161"/>
                <a:chOff x="2452854" y="2586121"/>
                <a:chExt cx="385596" cy="450635"/>
              </a:xfrm>
              <a:grpFill/>
            </p:grpSpPr>
            <p:sp>
              <p:nvSpPr>
                <p:cNvPr id="28" name="Oval 27"/>
                <p:cNvSpPr/>
                <p:nvPr/>
              </p:nvSpPr>
              <p:spPr>
                <a:xfrm>
                  <a:off x="2517148" y="2586121"/>
                  <a:ext cx="257008" cy="25700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sp>
              <p:nvSpPr>
                <p:cNvPr id="29" name="Freeform 28"/>
                <p:cNvSpPr/>
                <p:nvPr/>
              </p:nvSpPr>
              <p:spPr>
                <a:xfrm>
                  <a:off x="2452854" y="2843958"/>
                  <a:ext cx="385596" cy="192798"/>
                </a:xfrm>
                <a:custGeom>
                  <a:avLst/>
                  <a:gdLst>
                    <a:gd name="connsiteX0" fmla="*/ 192798 w 385596"/>
                    <a:gd name="connsiteY0" fmla="*/ 0 h 192798"/>
                    <a:gd name="connsiteX1" fmla="*/ 385596 w 385596"/>
                    <a:gd name="connsiteY1" fmla="*/ 192798 h 192798"/>
                    <a:gd name="connsiteX2" fmla="*/ 344239 w 385596"/>
                    <a:gd name="connsiteY2" fmla="*/ 192798 h 192798"/>
                    <a:gd name="connsiteX3" fmla="*/ 345368 w 385596"/>
                    <a:gd name="connsiteY3" fmla="*/ 187203 h 192798"/>
                    <a:gd name="connsiteX4" fmla="*/ 192798 w 385596"/>
                    <a:gd name="connsiteY4" fmla="*/ 34633 h 192798"/>
                    <a:gd name="connsiteX5" fmla="*/ 40228 w 385596"/>
                    <a:gd name="connsiteY5" fmla="*/ 187203 h 192798"/>
                    <a:gd name="connsiteX6" fmla="*/ 41358 w 385596"/>
                    <a:gd name="connsiteY6" fmla="*/ 192798 h 192798"/>
                    <a:gd name="connsiteX7" fmla="*/ 0 w 385596"/>
                    <a:gd name="connsiteY7" fmla="*/ 192798 h 192798"/>
                    <a:gd name="connsiteX8" fmla="*/ 192798 w 385596"/>
                    <a:gd name="connsiteY8" fmla="*/ 0 h 1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596" h="192798">
                      <a:moveTo>
                        <a:pt x="192798" y="0"/>
                      </a:moveTo>
                      <a:cubicBezTo>
                        <a:pt x="299277" y="0"/>
                        <a:pt x="385596" y="86319"/>
                        <a:pt x="385596" y="192798"/>
                      </a:cubicBezTo>
                      <a:lnTo>
                        <a:pt x="344239" y="192798"/>
                      </a:lnTo>
                      <a:lnTo>
                        <a:pt x="345368" y="187203"/>
                      </a:lnTo>
                      <a:cubicBezTo>
                        <a:pt x="345368" y="102941"/>
                        <a:pt x="277060" y="34633"/>
                        <a:pt x="192798" y="34633"/>
                      </a:cubicBezTo>
                      <a:cubicBezTo>
                        <a:pt x="108536" y="34633"/>
                        <a:pt x="40228" y="102941"/>
                        <a:pt x="40228" y="187203"/>
                      </a:cubicBezTo>
                      <a:lnTo>
                        <a:pt x="41358" y="192798"/>
                      </a:lnTo>
                      <a:lnTo>
                        <a:pt x="0" y="192798"/>
                      </a:lnTo>
                      <a:cubicBezTo>
                        <a:pt x="0" y="86319"/>
                        <a:pt x="86319" y="0"/>
                        <a:pt x="19279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grpSp>
          <p:grpSp>
            <p:nvGrpSpPr>
              <p:cNvPr id="17" name="Group 16"/>
              <p:cNvGrpSpPr/>
              <p:nvPr/>
            </p:nvGrpSpPr>
            <p:grpSpPr>
              <a:xfrm>
                <a:off x="1185863" y="978063"/>
                <a:ext cx="321469" cy="375692"/>
                <a:chOff x="2452854" y="2586121"/>
                <a:chExt cx="385596" cy="450635"/>
              </a:xfrm>
              <a:grpFill/>
            </p:grpSpPr>
            <p:sp>
              <p:nvSpPr>
                <p:cNvPr id="24" name="Oval 23"/>
                <p:cNvSpPr/>
                <p:nvPr/>
              </p:nvSpPr>
              <p:spPr>
                <a:xfrm>
                  <a:off x="2517148" y="2586121"/>
                  <a:ext cx="257008" cy="25700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sp>
              <p:nvSpPr>
                <p:cNvPr id="25" name="Freeform 24"/>
                <p:cNvSpPr/>
                <p:nvPr/>
              </p:nvSpPr>
              <p:spPr>
                <a:xfrm>
                  <a:off x="2452854" y="2843958"/>
                  <a:ext cx="385596" cy="192798"/>
                </a:xfrm>
                <a:custGeom>
                  <a:avLst/>
                  <a:gdLst>
                    <a:gd name="connsiteX0" fmla="*/ 192798 w 385596"/>
                    <a:gd name="connsiteY0" fmla="*/ 0 h 192798"/>
                    <a:gd name="connsiteX1" fmla="*/ 385596 w 385596"/>
                    <a:gd name="connsiteY1" fmla="*/ 192798 h 192798"/>
                    <a:gd name="connsiteX2" fmla="*/ 344239 w 385596"/>
                    <a:gd name="connsiteY2" fmla="*/ 192798 h 192798"/>
                    <a:gd name="connsiteX3" fmla="*/ 345368 w 385596"/>
                    <a:gd name="connsiteY3" fmla="*/ 187203 h 192798"/>
                    <a:gd name="connsiteX4" fmla="*/ 192798 w 385596"/>
                    <a:gd name="connsiteY4" fmla="*/ 34633 h 192798"/>
                    <a:gd name="connsiteX5" fmla="*/ 40228 w 385596"/>
                    <a:gd name="connsiteY5" fmla="*/ 187203 h 192798"/>
                    <a:gd name="connsiteX6" fmla="*/ 41358 w 385596"/>
                    <a:gd name="connsiteY6" fmla="*/ 192798 h 192798"/>
                    <a:gd name="connsiteX7" fmla="*/ 0 w 385596"/>
                    <a:gd name="connsiteY7" fmla="*/ 192798 h 192798"/>
                    <a:gd name="connsiteX8" fmla="*/ 192798 w 385596"/>
                    <a:gd name="connsiteY8" fmla="*/ 0 h 1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596" h="192798">
                      <a:moveTo>
                        <a:pt x="192798" y="0"/>
                      </a:moveTo>
                      <a:cubicBezTo>
                        <a:pt x="299277" y="0"/>
                        <a:pt x="385596" y="86319"/>
                        <a:pt x="385596" y="192798"/>
                      </a:cubicBezTo>
                      <a:lnTo>
                        <a:pt x="344239" y="192798"/>
                      </a:lnTo>
                      <a:lnTo>
                        <a:pt x="345368" y="187203"/>
                      </a:lnTo>
                      <a:cubicBezTo>
                        <a:pt x="345368" y="102941"/>
                        <a:pt x="277060" y="34633"/>
                        <a:pt x="192798" y="34633"/>
                      </a:cubicBezTo>
                      <a:cubicBezTo>
                        <a:pt x="108536" y="34633"/>
                        <a:pt x="40228" y="102941"/>
                        <a:pt x="40228" y="187203"/>
                      </a:cubicBezTo>
                      <a:lnTo>
                        <a:pt x="41358" y="192798"/>
                      </a:lnTo>
                      <a:lnTo>
                        <a:pt x="0" y="192798"/>
                      </a:lnTo>
                      <a:cubicBezTo>
                        <a:pt x="0" y="86319"/>
                        <a:pt x="86319" y="0"/>
                        <a:pt x="19279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grpSp>
          <p:grpSp>
            <p:nvGrpSpPr>
              <p:cNvPr id="19" name="Group 18"/>
              <p:cNvGrpSpPr/>
              <p:nvPr/>
            </p:nvGrpSpPr>
            <p:grpSpPr>
              <a:xfrm>
                <a:off x="1713278" y="978063"/>
                <a:ext cx="321469" cy="375692"/>
                <a:chOff x="2452854" y="2586121"/>
                <a:chExt cx="385596" cy="450635"/>
              </a:xfrm>
              <a:grpFill/>
            </p:grpSpPr>
            <p:sp>
              <p:nvSpPr>
                <p:cNvPr id="22" name="Oval 21"/>
                <p:cNvSpPr/>
                <p:nvPr/>
              </p:nvSpPr>
              <p:spPr>
                <a:xfrm>
                  <a:off x="2517148" y="2586121"/>
                  <a:ext cx="257008" cy="25700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sp>
              <p:nvSpPr>
                <p:cNvPr id="23" name="Freeform 22"/>
                <p:cNvSpPr/>
                <p:nvPr/>
              </p:nvSpPr>
              <p:spPr>
                <a:xfrm>
                  <a:off x="2452854" y="2843958"/>
                  <a:ext cx="385596" cy="192798"/>
                </a:xfrm>
                <a:custGeom>
                  <a:avLst/>
                  <a:gdLst>
                    <a:gd name="connsiteX0" fmla="*/ 192798 w 385596"/>
                    <a:gd name="connsiteY0" fmla="*/ 0 h 192798"/>
                    <a:gd name="connsiteX1" fmla="*/ 385596 w 385596"/>
                    <a:gd name="connsiteY1" fmla="*/ 192798 h 192798"/>
                    <a:gd name="connsiteX2" fmla="*/ 344239 w 385596"/>
                    <a:gd name="connsiteY2" fmla="*/ 192798 h 192798"/>
                    <a:gd name="connsiteX3" fmla="*/ 345368 w 385596"/>
                    <a:gd name="connsiteY3" fmla="*/ 187203 h 192798"/>
                    <a:gd name="connsiteX4" fmla="*/ 192798 w 385596"/>
                    <a:gd name="connsiteY4" fmla="*/ 34633 h 192798"/>
                    <a:gd name="connsiteX5" fmla="*/ 40228 w 385596"/>
                    <a:gd name="connsiteY5" fmla="*/ 187203 h 192798"/>
                    <a:gd name="connsiteX6" fmla="*/ 41358 w 385596"/>
                    <a:gd name="connsiteY6" fmla="*/ 192798 h 192798"/>
                    <a:gd name="connsiteX7" fmla="*/ 0 w 385596"/>
                    <a:gd name="connsiteY7" fmla="*/ 192798 h 192798"/>
                    <a:gd name="connsiteX8" fmla="*/ 192798 w 385596"/>
                    <a:gd name="connsiteY8" fmla="*/ 0 h 1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596" h="192798">
                      <a:moveTo>
                        <a:pt x="192798" y="0"/>
                      </a:moveTo>
                      <a:cubicBezTo>
                        <a:pt x="299277" y="0"/>
                        <a:pt x="385596" y="86319"/>
                        <a:pt x="385596" y="192798"/>
                      </a:cubicBezTo>
                      <a:lnTo>
                        <a:pt x="344239" y="192798"/>
                      </a:lnTo>
                      <a:lnTo>
                        <a:pt x="345368" y="187203"/>
                      </a:lnTo>
                      <a:cubicBezTo>
                        <a:pt x="345368" y="102941"/>
                        <a:pt x="277060" y="34633"/>
                        <a:pt x="192798" y="34633"/>
                      </a:cubicBezTo>
                      <a:cubicBezTo>
                        <a:pt x="108536" y="34633"/>
                        <a:pt x="40228" y="102941"/>
                        <a:pt x="40228" y="187203"/>
                      </a:cubicBezTo>
                      <a:lnTo>
                        <a:pt x="41358" y="192798"/>
                      </a:lnTo>
                      <a:lnTo>
                        <a:pt x="0" y="192798"/>
                      </a:lnTo>
                      <a:cubicBezTo>
                        <a:pt x="0" y="86319"/>
                        <a:pt x="86319" y="0"/>
                        <a:pt x="19279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grpSp>
        </p:grpSp>
      </p:grpSp>
      <p:grpSp>
        <p:nvGrpSpPr>
          <p:cNvPr id="5" name="Group 4"/>
          <p:cNvGrpSpPr/>
          <p:nvPr/>
        </p:nvGrpSpPr>
        <p:grpSpPr>
          <a:xfrm>
            <a:off x="2963099" y="2026331"/>
            <a:ext cx="3217804" cy="807855"/>
            <a:chOff x="3950493" y="2701673"/>
            <a:chExt cx="4291014" cy="1077293"/>
          </a:xfrm>
        </p:grpSpPr>
        <p:pic>
          <p:nvPicPr>
            <p:cNvPr id="47" name="Picture 46"/>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3950494" y="2701709"/>
              <a:ext cx="4291013" cy="1077218"/>
            </a:xfrm>
            <a:custGeom>
              <a:avLst/>
              <a:gdLst>
                <a:gd name="connsiteX0" fmla="*/ 0 w 4291013"/>
                <a:gd name="connsiteY0" fmla="*/ 0 h 1077218"/>
                <a:gd name="connsiteX1" fmla="*/ 4291013 w 4291013"/>
                <a:gd name="connsiteY1" fmla="*/ 0 h 1077218"/>
                <a:gd name="connsiteX2" fmla="*/ 4291013 w 4291013"/>
                <a:gd name="connsiteY2" fmla="*/ 1077218 h 1077218"/>
                <a:gd name="connsiteX3" fmla="*/ 0 w 4291013"/>
                <a:gd name="connsiteY3" fmla="*/ 1077218 h 1077218"/>
                <a:gd name="connsiteX4" fmla="*/ 0 w 4291013"/>
                <a:gd name="connsiteY4" fmla="*/ 0 h 107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013" h="1077218">
                  <a:moveTo>
                    <a:pt x="0" y="0"/>
                  </a:moveTo>
                  <a:lnTo>
                    <a:pt x="4291013" y="0"/>
                  </a:lnTo>
                  <a:lnTo>
                    <a:pt x="4291013" y="1077218"/>
                  </a:lnTo>
                  <a:lnTo>
                    <a:pt x="0" y="1077218"/>
                  </a:lnTo>
                  <a:lnTo>
                    <a:pt x="0" y="0"/>
                  </a:lnTo>
                  <a:close/>
                </a:path>
              </a:pathLst>
            </a:custGeom>
          </p:spPr>
        </p:pic>
        <p:sp>
          <p:nvSpPr>
            <p:cNvPr id="48" name="TextBox 47"/>
            <p:cNvSpPr txBox="1"/>
            <p:nvPr/>
          </p:nvSpPr>
          <p:spPr>
            <a:xfrm>
              <a:off x="3950493" y="2701673"/>
              <a:ext cx="4291013" cy="1077293"/>
            </a:xfrm>
            <a:prstGeom prst="rect">
              <a:avLst/>
            </a:prstGeom>
            <a:solidFill>
              <a:schemeClr val="tx1">
                <a:lumMod val="95000"/>
                <a:lumOff val="5000"/>
                <a:alpha val="6000"/>
              </a:schemeClr>
            </a:solidFill>
            <a:ln w="25400">
              <a:solidFill>
                <a:srgbClr val="B4009E"/>
              </a:solidFill>
              <a:miter lim="800000"/>
            </a:ln>
          </p:spPr>
          <p:txBody>
            <a:bodyPr wrap="square" lIns="0" tIns="205711" rIns="0" bIns="205711" rtlCol="0" anchor="ctr">
              <a:spAutoFit/>
            </a:bodyPr>
            <a:lstStyle/>
            <a:p>
              <a:pPr algn="ctr" defTabSz="685714"/>
              <a:r>
                <a:rPr lang="en-US" sz="1275" b="1" spc="37" dirty="0">
                  <a:gradFill>
                    <a:gsLst>
                      <a:gs pos="30556">
                        <a:srgbClr val="B4009E"/>
                      </a:gs>
                      <a:gs pos="54000">
                        <a:srgbClr val="B4009E"/>
                      </a:gs>
                    </a:gsLst>
                    <a:lin ang="0" scaled="1"/>
                  </a:gradFill>
                  <a:latin typeface="Segoe UI"/>
                </a:rPr>
                <a:t>EMPOWER</a:t>
              </a:r>
              <a:r>
                <a:rPr lang="en-US" sz="1275" b="1" spc="37" dirty="0">
                  <a:gradFill>
                    <a:gsLst>
                      <a:gs pos="0">
                        <a:prstClr val="white"/>
                      </a:gs>
                      <a:gs pos="100000">
                        <a:prstClr val="white"/>
                      </a:gs>
                    </a:gsLst>
                    <a:lin ang="5400000" scaled="1"/>
                  </a:gradFill>
                  <a:latin typeface="Segoe UI"/>
                </a:rPr>
                <a:t> </a:t>
              </a:r>
              <a:r>
                <a:rPr lang="en-US" sz="1275" spc="37" dirty="0">
                  <a:gradFill>
                    <a:gsLst>
                      <a:gs pos="0">
                        <a:srgbClr val="505050"/>
                      </a:gs>
                      <a:gs pos="100000">
                        <a:srgbClr val="505050"/>
                      </a:gs>
                    </a:gsLst>
                    <a:lin ang="5400000" scaled="1"/>
                  </a:gradFill>
                  <a:latin typeface="Segoe UI"/>
                </a:rPr>
                <a:t>EVERY PERSON AND ORGANIZATION TO ACHIEVE MORE</a:t>
              </a:r>
              <a:endParaRPr lang="en-US" sz="1275" spc="37"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616180536"/>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88" dirty="0"/>
              <a:t>Partnering to win with Microsoft &amp; Red Hat</a:t>
            </a:r>
          </a:p>
        </p:txBody>
      </p:sp>
      <p:sp>
        <p:nvSpPr>
          <p:cNvPr id="3" name="Slide Number Placeholder 2"/>
          <p:cNvSpPr>
            <a:spLocks noGrp="1"/>
          </p:cNvSpPr>
          <p:nvPr>
            <p:ph type="sldNum" sz="quarter" idx="4"/>
          </p:nvPr>
        </p:nvSpPr>
        <p:spPr/>
        <p:txBody>
          <a:bodyPr/>
          <a:lstStyle/>
          <a:p>
            <a:pPr defTabSz="672358"/>
            <a:fld id="{C443C2DF-5588-4CC6-8C5F-6F0047402608}" type="slidenum">
              <a:rPr lang="en-US" sz="1324">
                <a:solidFill>
                  <a:sysClr val="windowText" lastClr="000000"/>
                </a:solidFill>
              </a:rPr>
              <a:pPr defTabSz="672358"/>
              <a:t>40</a:t>
            </a:fld>
            <a:endParaRPr lang="en-US" sz="1324">
              <a:solidFill>
                <a:sysClr val="windowText" lastClr="000000"/>
              </a:solidFill>
            </a:endParaRPr>
          </a:p>
        </p:txBody>
      </p:sp>
      <p:sp>
        <p:nvSpPr>
          <p:cNvPr id="7" name="TextBox 6"/>
          <p:cNvSpPr txBox="1"/>
          <p:nvPr/>
        </p:nvSpPr>
        <p:spPr>
          <a:xfrm>
            <a:off x="5444844" y="811309"/>
            <a:ext cx="3547873" cy="1238035"/>
          </a:xfrm>
          <a:prstGeom prst="rect">
            <a:avLst/>
          </a:prstGeom>
          <a:noFill/>
        </p:spPr>
        <p:txBody>
          <a:bodyPr wrap="square" lIns="134464" tIns="107571" rIns="134464" bIns="107571" rtlCol="0">
            <a:spAutoFit/>
          </a:bodyPr>
          <a:lstStyle/>
          <a:p>
            <a:pPr defTabSz="672358">
              <a:lnSpc>
                <a:spcPct val="90000"/>
              </a:lnSpc>
              <a:spcAft>
                <a:spcPts val="441"/>
              </a:spcAft>
            </a:pPr>
            <a:r>
              <a:rPr lang="en-US"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hlinkClick r:id="rId3"/>
              </a:rPr>
              <a:t>Red Hat Connect for Business</a:t>
            </a:r>
            <a:r>
              <a:rPr lang="en-US"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portal provides you with:</a:t>
            </a:r>
          </a:p>
          <a:p>
            <a:pPr defTabSz="672358">
              <a:lnSpc>
                <a:spcPct val="90000"/>
              </a:lnSpc>
              <a:spcAft>
                <a:spcPts val="441"/>
              </a:spcAft>
            </a:pPr>
            <a:br>
              <a:rPr lang="en-US"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Self-selecting into any number of partner relationships with Red Hat.  </a:t>
            </a:r>
          </a:p>
        </p:txBody>
      </p:sp>
      <p:pic>
        <p:nvPicPr>
          <p:cNvPr id="8" name="Picture 7"/>
          <p:cNvPicPr>
            <a:picLocks noChangeAspect="1"/>
          </p:cNvPicPr>
          <p:nvPr/>
        </p:nvPicPr>
        <p:blipFill>
          <a:blip r:embed="rId4"/>
          <a:stretch>
            <a:fillRect/>
          </a:stretch>
        </p:blipFill>
        <p:spPr>
          <a:xfrm>
            <a:off x="5575136" y="2233045"/>
            <a:ext cx="3417581" cy="1932701"/>
          </a:xfrm>
          <a:prstGeom prst="rect">
            <a:avLst/>
          </a:prstGeom>
        </p:spPr>
      </p:pic>
      <p:sp>
        <p:nvSpPr>
          <p:cNvPr id="19" name="Rectangle 18"/>
          <p:cNvSpPr/>
          <p:nvPr/>
        </p:nvSpPr>
        <p:spPr>
          <a:xfrm>
            <a:off x="271510" y="2100784"/>
            <a:ext cx="4390559" cy="299447"/>
          </a:xfrm>
          <a:prstGeom prst="rect">
            <a:avLst/>
          </a:prstGeom>
          <a:ln w="25400">
            <a:solidFill>
              <a:schemeClr val="tx2"/>
            </a:solidFill>
          </a:ln>
        </p:spPr>
        <p:txBody>
          <a:bodyPr wrap="square" anchor="ctr" anchorCtr="0">
            <a:noAutofit/>
          </a:bodyPr>
          <a:lstStyle/>
          <a:p>
            <a:pPr defTabSz="672334">
              <a:lnSpc>
                <a:spcPct val="90000"/>
              </a:lnSpc>
            </a:pPr>
            <a:r>
              <a:rPr lang="en-US" sz="1300" dirty="0">
                <a:gradFill>
                  <a:gsLst>
                    <a:gs pos="0">
                      <a:srgbClr val="525051"/>
                    </a:gs>
                    <a:gs pos="100000">
                      <a:srgbClr val="525051"/>
                    </a:gs>
                  </a:gsLst>
                  <a:lin ang="18900000" scaled="1"/>
                </a:gradFill>
                <a:latin typeface="+mj-lt"/>
                <a:cs typeface="Segoe UI" panose="020B0502040204020203" pitchFamily="34" charset="0"/>
              </a:rPr>
              <a:t>To learn more, visit </a:t>
            </a:r>
            <a:r>
              <a:rPr lang="en-US" sz="1300" dirty="0">
                <a:gradFill>
                  <a:gsLst>
                    <a:gs pos="0">
                      <a:srgbClr val="525051"/>
                    </a:gs>
                    <a:gs pos="100000">
                      <a:srgbClr val="525051"/>
                    </a:gs>
                  </a:gsLst>
                  <a:lin ang="18900000" scaled="1"/>
                </a:gradFill>
                <a:latin typeface="+mj-lt"/>
                <a:hlinkClick r:id="rId5"/>
              </a:rPr>
              <a:t>Microsoft Partner Network</a:t>
            </a:r>
            <a:r>
              <a:rPr lang="en-US" sz="1300" dirty="0">
                <a:gradFill>
                  <a:gsLst>
                    <a:gs pos="0">
                      <a:srgbClr val="525051"/>
                    </a:gs>
                    <a:gs pos="100000">
                      <a:srgbClr val="525051"/>
                    </a:gs>
                  </a:gsLst>
                  <a:lin ang="18900000" scaled="1"/>
                </a:gradFill>
                <a:latin typeface="+mj-lt"/>
              </a:rPr>
              <a:t>:</a:t>
            </a:r>
            <a:endParaRPr lang="en-US" sz="1300" dirty="0">
              <a:gradFill>
                <a:gsLst>
                  <a:gs pos="0">
                    <a:srgbClr val="525051"/>
                  </a:gs>
                  <a:gs pos="100000">
                    <a:srgbClr val="525051"/>
                  </a:gs>
                </a:gsLst>
                <a:lin ang="18900000" scaled="1"/>
              </a:gradFill>
              <a:latin typeface="+mj-lt"/>
              <a:cs typeface="Segoe UI" panose="020B0502040204020203" pitchFamily="34" charset="0"/>
            </a:endParaRPr>
          </a:p>
        </p:txBody>
      </p:sp>
      <p:sp>
        <p:nvSpPr>
          <p:cNvPr id="20" name="Rectangle 19"/>
          <p:cNvSpPr/>
          <p:nvPr/>
        </p:nvSpPr>
        <p:spPr>
          <a:xfrm>
            <a:off x="273238" y="2907328"/>
            <a:ext cx="2886454" cy="292068"/>
          </a:xfrm>
          <a:prstGeom prst="rect">
            <a:avLst/>
          </a:prstGeom>
          <a:solidFill>
            <a:schemeClr val="accent1"/>
          </a:solidFill>
        </p:spPr>
        <p:txBody>
          <a:bodyPr wrap="square">
            <a:spAutoFit/>
          </a:bodyPr>
          <a:lstStyle/>
          <a:p>
            <a:pPr defTabSz="672334"/>
            <a:r>
              <a:rPr lang="en-US" sz="1298" dirty="0">
                <a:gradFill>
                  <a:gsLst>
                    <a:gs pos="0">
                      <a:srgbClr val="FFFFFF"/>
                    </a:gs>
                    <a:gs pos="100000">
                      <a:srgbClr val="FFFFFF"/>
                    </a:gs>
                  </a:gsLst>
                  <a:lin ang="18900000" scaled="1"/>
                </a:gradFill>
                <a:latin typeface="+mj-lt"/>
              </a:rPr>
              <a:t>Training to strengthen your capabilities</a:t>
            </a:r>
          </a:p>
        </p:txBody>
      </p:sp>
      <p:sp>
        <p:nvSpPr>
          <p:cNvPr id="21" name="Rectangle 20"/>
          <p:cNvSpPr/>
          <p:nvPr/>
        </p:nvSpPr>
        <p:spPr>
          <a:xfrm>
            <a:off x="273238" y="3199396"/>
            <a:ext cx="2886454" cy="491801"/>
          </a:xfrm>
          <a:prstGeom prst="rect">
            <a:avLst/>
          </a:prstGeom>
          <a:solidFill>
            <a:srgbClr val="002050"/>
          </a:solidFill>
        </p:spPr>
        <p:txBody>
          <a:bodyPr wrap="square">
            <a:spAutoFit/>
          </a:bodyPr>
          <a:lstStyle/>
          <a:p>
            <a:pPr defTabSz="672334"/>
            <a:r>
              <a:rPr lang="en-US" sz="1298" dirty="0">
                <a:gradFill>
                  <a:gsLst>
                    <a:gs pos="0">
                      <a:srgbClr val="FFFFFF"/>
                    </a:gs>
                    <a:gs pos="100000">
                      <a:srgbClr val="FFFFFF"/>
                    </a:gs>
                  </a:gsLst>
                  <a:lin ang="18900000" scaled="1"/>
                </a:gradFill>
                <a:latin typeface="+mj-lt"/>
              </a:rPr>
              <a:t>Marketing guidance and resources to reach more customers</a:t>
            </a:r>
          </a:p>
        </p:txBody>
      </p:sp>
      <p:sp>
        <p:nvSpPr>
          <p:cNvPr id="22" name="Rectangle 21"/>
          <p:cNvSpPr/>
          <p:nvPr/>
        </p:nvSpPr>
        <p:spPr>
          <a:xfrm>
            <a:off x="274965" y="3691197"/>
            <a:ext cx="2886454" cy="491801"/>
          </a:xfrm>
          <a:prstGeom prst="rect">
            <a:avLst/>
          </a:prstGeom>
          <a:solidFill>
            <a:srgbClr val="13A7DF"/>
          </a:solidFill>
        </p:spPr>
        <p:txBody>
          <a:bodyPr wrap="square">
            <a:spAutoFit/>
          </a:bodyPr>
          <a:lstStyle/>
          <a:p>
            <a:pPr defTabSz="672334" eaLnBrk="0" fontAlgn="base" hangingPunct="0">
              <a:buClr>
                <a:srgbClr val="6BBD46"/>
              </a:buClr>
            </a:pPr>
            <a:r>
              <a:rPr lang="en-US" sz="1298" dirty="0">
                <a:gradFill>
                  <a:gsLst>
                    <a:gs pos="0">
                      <a:srgbClr val="FFFFFF"/>
                    </a:gs>
                    <a:gs pos="100000">
                      <a:srgbClr val="FFFFFF"/>
                    </a:gs>
                  </a:gsLst>
                  <a:lin ang="18900000" scaled="1"/>
                </a:gradFill>
                <a:latin typeface="+mj-lt"/>
              </a:rPr>
              <a:t>Communities of experts to help you scale your business</a:t>
            </a:r>
          </a:p>
        </p:txBody>
      </p:sp>
      <p:sp>
        <p:nvSpPr>
          <p:cNvPr id="24" name="Rectangle 23"/>
          <p:cNvSpPr/>
          <p:nvPr/>
        </p:nvSpPr>
        <p:spPr>
          <a:xfrm>
            <a:off x="273238" y="2431479"/>
            <a:ext cx="2886454" cy="491801"/>
          </a:xfrm>
          <a:prstGeom prst="rect">
            <a:avLst/>
          </a:prstGeom>
          <a:solidFill>
            <a:schemeClr val="accent3"/>
          </a:solidFill>
        </p:spPr>
        <p:txBody>
          <a:bodyPr wrap="square">
            <a:spAutoFit/>
          </a:bodyPr>
          <a:lstStyle/>
          <a:p>
            <a:pPr defTabSz="672334"/>
            <a:r>
              <a:rPr lang="en-US" sz="1298" dirty="0">
                <a:gradFill>
                  <a:gsLst>
                    <a:gs pos="0">
                      <a:srgbClr val="FFFFFF"/>
                    </a:gs>
                    <a:gs pos="100000">
                      <a:srgbClr val="FFFFFF"/>
                    </a:gs>
                  </a:gsLst>
                  <a:lin ang="18900000" scaled="1"/>
                </a:gradFill>
                <a:latin typeface="+mj-lt"/>
              </a:rPr>
              <a:t>Insights and tools to build a profitable business plan for the cloud</a:t>
            </a:r>
          </a:p>
        </p:txBody>
      </p:sp>
      <p:sp>
        <p:nvSpPr>
          <p:cNvPr id="25" name="Rectangle 24"/>
          <p:cNvSpPr/>
          <p:nvPr/>
        </p:nvSpPr>
        <p:spPr>
          <a:xfrm>
            <a:off x="3195221" y="2591103"/>
            <a:ext cx="1626673" cy="292068"/>
          </a:xfrm>
          <a:prstGeom prst="rect">
            <a:avLst/>
          </a:prstGeom>
          <a:noFill/>
          <a:ln w="12700">
            <a:noFill/>
          </a:ln>
        </p:spPr>
        <p:txBody>
          <a:bodyPr wrap="square">
            <a:spAutoFit/>
          </a:bodyPr>
          <a:lstStyle/>
          <a:p>
            <a:pPr defTabSz="672334"/>
            <a:r>
              <a:rPr lang="en-US" sz="1298" u="sng" dirty="0">
                <a:solidFill>
                  <a:srgbClr val="B4009E"/>
                </a:solidFill>
                <a:latin typeface="+mj-lt"/>
                <a:hlinkClick r:id="rId6"/>
              </a:rPr>
              <a:t>aka.ms/</a:t>
            </a:r>
            <a:r>
              <a:rPr lang="en-US" sz="1298" u="sng" dirty="0" err="1">
                <a:solidFill>
                  <a:srgbClr val="B4009E"/>
                </a:solidFill>
                <a:latin typeface="+mj-lt"/>
                <a:hlinkClick r:id="rId6"/>
              </a:rPr>
              <a:t>cloudprofit</a:t>
            </a:r>
            <a:endParaRPr lang="en-US" sz="1298" dirty="0">
              <a:solidFill>
                <a:srgbClr val="B4009E"/>
              </a:solidFill>
              <a:latin typeface="+mj-lt"/>
            </a:endParaRPr>
          </a:p>
        </p:txBody>
      </p:sp>
      <p:sp>
        <p:nvSpPr>
          <p:cNvPr id="26" name="Rectangle 25"/>
          <p:cNvSpPr/>
          <p:nvPr/>
        </p:nvSpPr>
        <p:spPr>
          <a:xfrm>
            <a:off x="3195221" y="2907328"/>
            <a:ext cx="1502378" cy="292068"/>
          </a:xfrm>
          <a:prstGeom prst="rect">
            <a:avLst/>
          </a:prstGeom>
          <a:noFill/>
          <a:ln w="12700">
            <a:noFill/>
          </a:ln>
        </p:spPr>
        <p:txBody>
          <a:bodyPr wrap="square">
            <a:spAutoFit/>
          </a:bodyPr>
          <a:lstStyle/>
          <a:p>
            <a:pPr defTabSz="672334"/>
            <a:r>
              <a:rPr lang="en-US" sz="1298" dirty="0">
                <a:solidFill>
                  <a:srgbClr val="B4009E"/>
                </a:solidFill>
                <a:latin typeface="+mj-lt"/>
                <a:hlinkClick r:id="rId7" action="ppaction://hlinkfile"/>
              </a:rPr>
              <a:t>aka.ms/</a:t>
            </a:r>
            <a:r>
              <a:rPr lang="en-US" sz="1298" dirty="0" err="1">
                <a:solidFill>
                  <a:srgbClr val="B4009E"/>
                </a:solidFill>
                <a:latin typeface="+mj-lt"/>
                <a:hlinkClick r:id="rId7" action="ppaction://hlinkfile"/>
              </a:rPr>
              <a:t>noyxnr</a:t>
            </a:r>
            <a:endParaRPr lang="en-US" sz="1298" dirty="0">
              <a:solidFill>
                <a:srgbClr val="B4009E"/>
              </a:solidFill>
              <a:latin typeface="+mj-lt"/>
            </a:endParaRPr>
          </a:p>
        </p:txBody>
      </p:sp>
      <p:sp>
        <p:nvSpPr>
          <p:cNvPr id="27" name="Rectangle 26"/>
          <p:cNvSpPr/>
          <p:nvPr/>
        </p:nvSpPr>
        <p:spPr>
          <a:xfrm>
            <a:off x="3195221" y="3258485"/>
            <a:ext cx="1502378" cy="292068"/>
          </a:xfrm>
          <a:prstGeom prst="rect">
            <a:avLst/>
          </a:prstGeom>
          <a:noFill/>
          <a:ln w="12700">
            <a:noFill/>
          </a:ln>
        </p:spPr>
        <p:txBody>
          <a:bodyPr wrap="square">
            <a:spAutoFit/>
          </a:bodyPr>
          <a:lstStyle/>
          <a:p>
            <a:pPr defTabSz="672334"/>
            <a:r>
              <a:rPr lang="en-US" sz="1298" dirty="0">
                <a:solidFill>
                  <a:srgbClr val="B4009E"/>
                </a:solidFill>
                <a:latin typeface="+mj-lt"/>
                <a:hlinkClick r:id="rId7" action="ppaction://hlinkfile"/>
              </a:rPr>
              <a:t>aka.ms/x9c0mq</a:t>
            </a:r>
            <a:endParaRPr lang="en-US" sz="1298" dirty="0">
              <a:solidFill>
                <a:srgbClr val="B4009E"/>
              </a:solidFill>
              <a:latin typeface="+mj-lt"/>
            </a:endParaRPr>
          </a:p>
        </p:txBody>
      </p:sp>
      <p:sp>
        <p:nvSpPr>
          <p:cNvPr id="28" name="Rectangle 27"/>
          <p:cNvSpPr/>
          <p:nvPr/>
        </p:nvSpPr>
        <p:spPr>
          <a:xfrm>
            <a:off x="3195221" y="3675171"/>
            <a:ext cx="1502378" cy="491801"/>
          </a:xfrm>
          <a:prstGeom prst="rect">
            <a:avLst/>
          </a:prstGeom>
          <a:noFill/>
          <a:ln w="12700">
            <a:noFill/>
          </a:ln>
        </p:spPr>
        <p:txBody>
          <a:bodyPr wrap="square">
            <a:spAutoFit/>
          </a:bodyPr>
          <a:lstStyle/>
          <a:p>
            <a:pPr defTabSz="672334"/>
            <a:r>
              <a:rPr lang="en-US" sz="1298" dirty="0">
                <a:solidFill>
                  <a:srgbClr val="B4009E"/>
                </a:solidFill>
                <a:latin typeface="+mj-lt"/>
                <a:hlinkClick r:id="rId8"/>
              </a:rPr>
              <a:t>www.yammer.com/mpncloud</a:t>
            </a:r>
            <a:endParaRPr lang="en-US" sz="1298" dirty="0">
              <a:solidFill>
                <a:srgbClr val="B4009E"/>
              </a:solidFill>
              <a:latin typeface="+mj-lt"/>
            </a:endParaRPr>
          </a:p>
        </p:txBody>
      </p:sp>
      <p:sp>
        <p:nvSpPr>
          <p:cNvPr id="16" name="Title 17"/>
          <p:cNvSpPr txBox="1">
            <a:spLocks/>
          </p:cNvSpPr>
          <p:nvPr/>
        </p:nvSpPr>
        <p:spPr>
          <a:xfrm>
            <a:off x="182312" y="811309"/>
            <a:ext cx="4390559" cy="633684"/>
          </a:xfrm>
          <a:prstGeom prst="rect">
            <a:avLst/>
          </a:prstGeom>
        </p:spPr>
        <p:txBody>
          <a:bodyPr vert="horz" wrap="square" lIns="107541" tIns="67213" rIns="107541" bIns="67213" rtlCol="0" anchor="t">
            <a:noAutofit/>
          </a:bodyPr>
          <a:lstStyle>
            <a:lvl1pPr algn="l" defTabSz="93247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7"/>
            <a:r>
              <a:rPr lang="en-US" sz="1400" spc="-75" dirty="0">
                <a:latin typeface="Segoe UI Light" panose="020B0502040204020203" pitchFamily="34" charset="0"/>
                <a:cs typeface="Segoe UI Light" panose="020B0502040204020203" pitchFamily="34" charset="0"/>
              </a:rPr>
              <a:t>Partner with Microsoft and become an </a:t>
            </a:r>
            <a:r>
              <a:rPr lang="en-US" sz="1400" spc="-75" dirty="0">
                <a:latin typeface="Segoe UI Light" panose="020B0502040204020203" pitchFamily="34" charset="0"/>
                <a:cs typeface="Segoe UI Light" panose="020B0502040204020203" pitchFamily="34" charset="0"/>
                <a:hlinkClick r:id="rId9"/>
              </a:rPr>
              <a:t>Azure Partner</a:t>
            </a:r>
            <a:r>
              <a:rPr lang="en-US" sz="1400" spc="-75" dirty="0">
                <a:latin typeface="Segoe UI Light" panose="020B0502040204020203" pitchFamily="34" charset="0"/>
                <a:cs typeface="Segoe UI Light" panose="020B0502040204020203" pitchFamily="34" charset="0"/>
              </a:rPr>
              <a:t>:</a:t>
            </a:r>
          </a:p>
          <a:p>
            <a:pPr marL="285750" indent="-285750" defTabSz="685647">
              <a:buFont typeface="Arial" panose="020B0604020202020204" pitchFamily="34" charset="0"/>
              <a:buChar char="•"/>
            </a:pPr>
            <a:r>
              <a:rPr lang="en-US" sz="1400" spc="-75" dirty="0">
                <a:latin typeface="Segoe UI Light" panose="020B0502040204020203" pitchFamily="34" charset="0"/>
                <a:cs typeface="Segoe UI Light" panose="020B0502040204020203" pitchFamily="34" charset="0"/>
              </a:rPr>
              <a:t>Cloud Solution Provider Program</a:t>
            </a:r>
          </a:p>
          <a:p>
            <a:pPr marL="285750" indent="-285750" defTabSz="685647">
              <a:buFont typeface="Arial" panose="020B0604020202020204" pitchFamily="34" charset="0"/>
              <a:buChar char="•"/>
            </a:pPr>
            <a:r>
              <a:rPr lang="en-US" sz="1400" spc="-75" dirty="0">
                <a:latin typeface="Segoe UI Light" panose="020B0502040204020203" pitchFamily="34" charset="0"/>
                <a:cs typeface="Segoe UI Light" panose="020B0502040204020203" pitchFamily="34" charset="0"/>
              </a:rPr>
              <a:t>Open Licensing</a:t>
            </a:r>
          </a:p>
          <a:p>
            <a:pPr marL="285750" indent="-285750" defTabSz="685647">
              <a:buFont typeface="Arial" panose="020B0604020202020204" pitchFamily="34" charset="0"/>
              <a:buChar char="•"/>
            </a:pPr>
            <a:r>
              <a:rPr lang="en-US" sz="1400" spc="-75" dirty="0">
                <a:latin typeface="Segoe UI Light" panose="020B0502040204020203" pitchFamily="34" charset="0"/>
                <a:cs typeface="Segoe UI Light" panose="020B0502040204020203" pitchFamily="34" charset="0"/>
              </a:rPr>
              <a:t>Azure Marketplace Partner</a:t>
            </a:r>
          </a:p>
          <a:p>
            <a:pPr marL="285750" indent="-285750" defTabSz="685647">
              <a:buFont typeface="Arial" panose="020B0604020202020204" pitchFamily="34" charset="0"/>
              <a:buChar char="•"/>
            </a:pPr>
            <a:r>
              <a:rPr lang="en-US" sz="1400" spc="-75" dirty="0">
                <a:latin typeface="Segoe UI Light" panose="020B0502040204020203" pitchFamily="34" charset="0"/>
                <a:cs typeface="Segoe UI Light" panose="020B0502040204020203" pitchFamily="34" charset="0"/>
              </a:rPr>
              <a:t>To sign-up, register  on MPN: </a:t>
            </a:r>
            <a:r>
              <a:rPr lang="en-US" sz="1400" spc="-75" dirty="0">
                <a:latin typeface="Segoe UI Light" panose="020B0502040204020203" pitchFamily="34" charset="0"/>
                <a:cs typeface="Segoe UI Light" panose="020B0502040204020203" pitchFamily="34" charset="0"/>
                <a:hlinkClick r:id="rId10"/>
              </a:rPr>
              <a:t>aka.ms/</a:t>
            </a:r>
            <a:r>
              <a:rPr lang="en-US" sz="1400" spc="-75" dirty="0" err="1">
                <a:latin typeface="Segoe UI Light" panose="020B0502040204020203" pitchFamily="34" charset="0"/>
                <a:cs typeface="Segoe UI Light" panose="020B0502040204020203" pitchFamily="34" charset="0"/>
                <a:hlinkClick r:id="rId10"/>
              </a:rPr>
              <a:t>redhatpartners</a:t>
            </a:r>
            <a:r>
              <a:rPr lang="en-US" sz="1400" spc="-75" dirty="0">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4609164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5850" y="155425"/>
            <a:ext cx="8741880" cy="674749"/>
          </a:xfrm>
        </p:spPr>
        <p:txBody>
          <a:bodyPr/>
          <a:lstStyle/>
          <a:p>
            <a:r>
              <a:rPr lang="en-US" sz="2941" dirty="0">
                <a:sym typeface="Arial"/>
              </a:rPr>
              <a:t>Microsoft + Red Hat National Event Series</a:t>
            </a:r>
            <a:br>
              <a:rPr lang="en-US" sz="2941" spc="-75" dirty="0">
                <a:ln w="3175">
                  <a:noFill/>
                </a:ln>
                <a:solidFill>
                  <a:schemeClr val="tx1">
                    <a:lumMod val="50000"/>
                    <a:lumOff val="50000"/>
                  </a:schemeClr>
                </a:solidFill>
                <a:ea typeface="+mn-ea"/>
                <a:cs typeface="Segoe UI" pitchFamily="34" charset="0"/>
                <a:sym typeface="Arial"/>
              </a:rPr>
            </a:br>
            <a:endParaRPr lang="en-US" sz="2941" spc="-75" dirty="0">
              <a:ln w="3175">
                <a:noFill/>
              </a:ln>
              <a:solidFill>
                <a:schemeClr val="tx1">
                  <a:lumMod val="50000"/>
                  <a:lumOff val="50000"/>
                </a:schemeClr>
              </a:solidFill>
              <a:ea typeface="+mn-ea"/>
              <a:cs typeface="Segoe UI" pitchFamily="34" charset="0"/>
              <a:sym typeface="Arial"/>
            </a:endParaRPr>
          </a:p>
        </p:txBody>
      </p:sp>
      <p:sp>
        <p:nvSpPr>
          <p:cNvPr id="3" name="Text Placeholder 2"/>
          <p:cNvSpPr>
            <a:spLocks noGrp="1"/>
          </p:cNvSpPr>
          <p:nvPr>
            <p:ph type="body" sz="quarter" idx="4294967295"/>
          </p:nvPr>
        </p:nvSpPr>
        <p:spPr>
          <a:xfrm>
            <a:off x="215850" y="680887"/>
            <a:ext cx="3916363" cy="2031273"/>
          </a:xfrm>
        </p:spPr>
        <p:txBody>
          <a:bodyPr anchor="t"/>
          <a:lstStyle/>
          <a:p>
            <a:pPr marL="79413" indent="0">
              <a:buNone/>
            </a:pPr>
            <a:r>
              <a:rPr lang="en-US" sz="1800" dirty="0">
                <a:gradFill>
                  <a:gsLst>
                    <a:gs pos="1250">
                      <a:srgbClr val="505050"/>
                    </a:gs>
                    <a:gs pos="99000">
                      <a:srgbClr val="505050"/>
                    </a:gs>
                  </a:gsLst>
                  <a:lin ang="5400000" scaled="0"/>
                </a:gradFill>
                <a:latin typeface="Segoe UI Light"/>
                <a:sym typeface="Arial"/>
              </a:rPr>
              <a:t>Purpose</a:t>
            </a:r>
          </a:p>
          <a:p>
            <a:pPr marL="79413" indent="0">
              <a:buNone/>
            </a:pPr>
            <a:r>
              <a:rPr lang="en-US" sz="1500" dirty="0">
                <a:gradFill>
                  <a:gsLst>
                    <a:gs pos="1250">
                      <a:srgbClr val="505050"/>
                    </a:gs>
                    <a:gs pos="99000">
                      <a:srgbClr val="505050"/>
                    </a:gs>
                  </a:gsLst>
                  <a:lin ang="5400000" scaled="0"/>
                </a:gradFill>
                <a:latin typeface="Segoe UI Light"/>
                <a:sym typeface="Arial"/>
              </a:rPr>
              <a:t>Leverage the events to build relationships with local Microsoft and Red Hat local sales teams as well as drive your customers to attend.  </a:t>
            </a:r>
          </a:p>
          <a:p>
            <a:pPr marL="79413" indent="0">
              <a:buNone/>
            </a:pPr>
            <a:br>
              <a:rPr lang="en-US" sz="1800" dirty="0">
                <a:gradFill>
                  <a:gsLst>
                    <a:gs pos="1250">
                      <a:srgbClr val="505050"/>
                    </a:gs>
                    <a:gs pos="99000">
                      <a:srgbClr val="505050"/>
                    </a:gs>
                  </a:gsLst>
                  <a:lin ang="5400000" scaled="0"/>
                </a:gradFill>
                <a:latin typeface="Segoe UI Light"/>
                <a:sym typeface="Arial"/>
              </a:rPr>
            </a:br>
            <a:br>
              <a:rPr lang="en-US" sz="1500" dirty="0">
                <a:gradFill>
                  <a:gsLst>
                    <a:gs pos="1250">
                      <a:srgbClr val="505050"/>
                    </a:gs>
                    <a:gs pos="99000">
                      <a:srgbClr val="505050"/>
                    </a:gs>
                  </a:gsLst>
                  <a:lin ang="5400000" scaled="0"/>
                </a:gradFill>
                <a:latin typeface="Segoe UI Light"/>
                <a:sym typeface="Arial"/>
              </a:rPr>
            </a:br>
            <a:endParaRPr lang="en-US" sz="1500" dirty="0">
              <a:gradFill>
                <a:gsLst>
                  <a:gs pos="1250">
                    <a:srgbClr val="505050"/>
                  </a:gs>
                  <a:gs pos="99000">
                    <a:srgbClr val="505050"/>
                  </a:gs>
                </a:gsLst>
                <a:lin ang="5400000" scaled="0"/>
              </a:gradFill>
              <a:latin typeface="Segoe UI Light"/>
              <a:sym typeface="Arial"/>
            </a:endParaRPr>
          </a:p>
        </p:txBody>
      </p:sp>
      <p:graphicFrame>
        <p:nvGraphicFramePr>
          <p:cNvPr id="8" name="Table 7"/>
          <p:cNvGraphicFramePr>
            <a:graphicFrameLocks noGrp="1"/>
          </p:cNvGraphicFramePr>
          <p:nvPr>
            <p:extLst>
              <p:ext uri="{D42A27DB-BD31-4B8C-83A1-F6EECF244321}">
                <p14:modId xmlns:p14="http://schemas.microsoft.com/office/powerpoint/2010/main" val="1673860581"/>
              </p:ext>
            </p:extLst>
          </p:nvPr>
        </p:nvGraphicFramePr>
        <p:xfrm>
          <a:off x="4625163" y="1392699"/>
          <a:ext cx="4423144" cy="1549356"/>
        </p:xfrm>
        <a:graphic>
          <a:graphicData uri="http://schemas.openxmlformats.org/drawingml/2006/table">
            <a:tbl>
              <a:tblPr firstRow="1" bandRow="1">
                <a:tableStyleId>{00A15C55-8517-42AA-B614-E9B94910E393}</a:tableStyleId>
              </a:tblPr>
              <a:tblGrid>
                <a:gridCol w="3331329">
                  <a:extLst>
                    <a:ext uri="{9D8B030D-6E8A-4147-A177-3AD203B41FA5}">
                      <a16:colId xmlns:a16="http://schemas.microsoft.com/office/drawing/2014/main" val="20000"/>
                    </a:ext>
                  </a:extLst>
                </a:gridCol>
                <a:gridCol w="1091815">
                  <a:extLst>
                    <a:ext uri="{9D8B030D-6E8A-4147-A177-3AD203B41FA5}">
                      <a16:colId xmlns:a16="http://schemas.microsoft.com/office/drawing/2014/main" val="20001"/>
                    </a:ext>
                  </a:extLst>
                </a:gridCol>
              </a:tblGrid>
              <a:tr h="205740">
                <a:tc>
                  <a:txBody>
                    <a:bodyPr/>
                    <a:lstStyle/>
                    <a:p>
                      <a:pPr marL="0" marR="0">
                        <a:spcBef>
                          <a:spcPts val="0"/>
                        </a:spcBef>
                        <a:spcAft>
                          <a:spcPts val="0"/>
                        </a:spcAft>
                      </a:pPr>
                      <a:r>
                        <a:rPr lang="en-US" sz="1200" kern="1200" dirty="0">
                          <a:latin typeface="Segoe UI Light" panose="020B0502040204020203" pitchFamily="34" charset="0"/>
                          <a:cs typeface="Segoe UI Light" panose="020B0502040204020203" pitchFamily="34" charset="0"/>
                        </a:rPr>
                        <a:t>Kickoff</a:t>
                      </a:r>
                      <a:endParaRPr lang="en-US" sz="1200" b="0" kern="1200" dirty="0">
                        <a:solidFill>
                          <a:schemeClr val="tx1"/>
                        </a:solidFill>
                        <a:latin typeface="Segoe UI Light" panose="020B0502040204020203" pitchFamily="34" charset="0"/>
                        <a:ea typeface="+mn-ea"/>
                        <a:cs typeface="Segoe UI Light" panose="020B0502040204020203" pitchFamily="34" charset="0"/>
                      </a:endParaRPr>
                    </a:p>
                  </a:txBody>
                  <a:tcPr marL="51435" marR="51435" marT="0" marB="0">
                    <a:solidFill>
                      <a:srgbClr val="0078D7"/>
                    </a:solidFill>
                  </a:tcPr>
                </a:tc>
                <a:tc>
                  <a:txBody>
                    <a:bodyPr/>
                    <a:lstStyle/>
                    <a:p>
                      <a:r>
                        <a:rPr lang="en-US" sz="1200" dirty="0">
                          <a:latin typeface="Segoe UI Light" panose="020B0502040204020203" pitchFamily="34" charset="0"/>
                          <a:cs typeface="Segoe UI Light" panose="020B0502040204020203" pitchFamily="34" charset="0"/>
                        </a:rPr>
                        <a:t>Local lead</a:t>
                      </a:r>
                      <a:endParaRPr lang="en-US" sz="1200" b="0" dirty="0">
                        <a:solidFill>
                          <a:schemeClr val="tx1"/>
                        </a:solidFill>
                        <a:latin typeface="Segoe UI Light" panose="020B0502040204020203" pitchFamily="34" charset="0"/>
                        <a:cs typeface="Segoe UI Light" panose="020B0502040204020203" pitchFamily="34" charset="0"/>
                      </a:endParaRPr>
                    </a:p>
                  </a:txBody>
                  <a:tcPr marL="68580" marR="68580" marT="34290" marB="34290">
                    <a:solidFill>
                      <a:srgbClr val="0078D7"/>
                    </a:solidFill>
                  </a:tcPr>
                </a:tc>
                <a:extLst>
                  <a:ext uri="{0D108BD9-81ED-4DB2-BD59-A6C34878D82A}">
                    <a16:rowId xmlns:a16="http://schemas.microsoft.com/office/drawing/2014/main" val="10001"/>
                  </a:ext>
                </a:extLst>
              </a:tr>
              <a:tr h="205740">
                <a:tc>
                  <a:txBody>
                    <a:bodyPr/>
                    <a:lstStyle/>
                    <a:p>
                      <a:pPr marL="0" marR="0">
                        <a:spcBef>
                          <a:spcPts val="0"/>
                        </a:spcBef>
                        <a:spcAft>
                          <a:spcPts val="0"/>
                        </a:spcAft>
                      </a:pPr>
                      <a:r>
                        <a:rPr lang="en-US" sz="1200" kern="1200" dirty="0">
                          <a:latin typeface="Segoe UI Light" panose="020B0502040204020203" pitchFamily="34" charset="0"/>
                          <a:cs typeface="Segoe UI Light" panose="020B0502040204020203" pitchFamily="34" charset="0"/>
                        </a:rPr>
                        <a:t>Empowering Customers: Microsoft + Open Source</a:t>
                      </a:r>
                      <a:endParaRPr lang="en-US" sz="1200" kern="1200" dirty="0">
                        <a:solidFill>
                          <a:schemeClr val="tx1"/>
                        </a:solidFill>
                        <a:latin typeface="Segoe UI Light" panose="020B0502040204020203" pitchFamily="34" charset="0"/>
                        <a:ea typeface="+mn-ea"/>
                        <a:cs typeface="Segoe UI Light" panose="020B0502040204020203" pitchFamily="34" charset="0"/>
                      </a:endParaRPr>
                    </a:p>
                  </a:txBody>
                  <a:tcPr marL="51435" marR="51435" marT="0" marB="0"/>
                </a:tc>
                <a:tc>
                  <a:txBody>
                    <a:bodyPr/>
                    <a:lstStyle/>
                    <a:p>
                      <a:r>
                        <a:rPr lang="en-US" sz="1200" dirty="0">
                          <a:latin typeface="Segoe UI Light" panose="020B0502040204020203" pitchFamily="34" charset="0"/>
                          <a:cs typeface="Segoe UI Light" panose="020B0502040204020203" pitchFamily="34" charset="0"/>
                        </a:rPr>
                        <a:t>MSFT speaker</a:t>
                      </a:r>
                    </a:p>
                  </a:txBody>
                  <a:tcPr marL="68580" marR="68580" marT="34290" marB="34290"/>
                </a:tc>
                <a:extLst>
                  <a:ext uri="{0D108BD9-81ED-4DB2-BD59-A6C34878D82A}">
                    <a16:rowId xmlns:a16="http://schemas.microsoft.com/office/drawing/2014/main" val="10002"/>
                  </a:ext>
                </a:extLst>
              </a:tr>
              <a:tr h="205740">
                <a:tc>
                  <a:txBody>
                    <a:bodyPr/>
                    <a:lstStyle/>
                    <a:p>
                      <a:pPr marL="0" marR="0">
                        <a:spcBef>
                          <a:spcPts val="0"/>
                        </a:spcBef>
                        <a:spcAft>
                          <a:spcPts val="0"/>
                        </a:spcAft>
                      </a:pPr>
                      <a:r>
                        <a:rPr lang="en-US" sz="1200" kern="1200" dirty="0">
                          <a:latin typeface="Segoe UI Light" panose="020B0502040204020203" pitchFamily="34" charset="0"/>
                          <a:cs typeface="Segoe UI Light" panose="020B0502040204020203" pitchFamily="34" charset="0"/>
                        </a:rPr>
                        <a:t>Red Hat and Microsoft Partnership Overview</a:t>
                      </a:r>
                      <a:endParaRPr lang="en-US" sz="1200" kern="1200" dirty="0">
                        <a:solidFill>
                          <a:schemeClr val="tx1"/>
                        </a:solidFill>
                        <a:latin typeface="Segoe UI Light" panose="020B0502040204020203" pitchFamily="34" charset="0"/>
                        <a:ea typeface="+mn-ea"/>
                        <a:cs typeface="Segoe UI Light" panose="020B0502040204020203" pitchFamily="34" charset="0"/>
                      </a:endParaRPr>
                    </a:p>
                  </a:txBody>
                  <a:tcPr marL="51435" marR="51435" marT="0" marB="0"/>
                </a:tc>
                <a:tc>
                  <a:txBody>
                    <a:bodyPr/>
                    <a:lstStyle/>
                    <a:p>
                      <a:r>
                        <a:rPr lang="en-US" sz="1200" dirty="0">
                          <a:latin typeface="Segoe UI Light" panose="020B0502040204020203" pitchFamily="34" charset="0"/>
                          <a:cs typeface="Segoe UI Light" panose="020B0502040204020203" pitchFamily="34" charset="0"/>
                        </a:rPr>
                        <a:t>RH speaker</a:t>
                      </a:r>
                    </a:p>
                  </a:txBody>
                  <a:tcPr marL="68580" marR="68580" marT="34290" marB="34290"/>
                </a:tc>
                <a:extLst>
                  <a:ext uri="{0D108BD9-81ED-4DB2-BD59-A6C34878D82A}">
                    <a16:rowId xmlns:a16="http://schemas.microsoft.com/office/drawing/2014/main" val="10003"/>
                  </a:ext>
                </a:extLst>
              </a:tr>
              <a:tr h="205740">
                <a:tc>
                  <a:txBody>
                    <a:bodyPr/>
                    <a:lstStyle/>
                    <a:p>
                      <a:pPr marL="0" marR="0">
                        <a:spcBef>
                          <a:spcPts val="0"/>
                        </a:spcBef>
                        <a:spcAft>
                          <a:spcPts val="0"/>
                        </a:spcAft>
                      </a:pPr>
                      <a:r>
                        <a:rPr lang="en-US" sz="1200" kern="1200" dirty="0">
                          <a:latin typeface="Segoe UI Light" panose="020B0502040204020203" pitchFamily="34" charset="0"/>
                          <a:cs typeface="Segoe UI Light" panose="020B0502040204020203" pitchFamily="34" charset="0"/>
                        </a:rPr>
                        <a:t>Solving Hybrid Cloud needs</a:t>
                      </a:r>
                      <a:endParaRPr lang="en-US" sz="1200" kern="1200" dirty="0">
                        <a:solidFill>
                          <a:schemeClr val="tx1"/>
                        </a:solidFill>
                        <a:latin typeface="Segoe UI Light" panose="020B0502040204020203" pitchFamily="34" charset="0"/>
                        <a:ea typeface="+mn-ea"/>
                        <a:cs typeface="Segoe UI Light" panose="020B0502040204020203" pitchFamily="34" charset="0"/>
                      </a:endParaRPr>
                    </a:p>
                  </a:txBody>
                  <a:tcPr marL="51435" marR="51435" marT="0" marB="0"/>
                </a:tc>
                <a:tc>
                  <a:txBody>
                    <a:bodyPr/>
                    <a:lstStyle/>
                    <a:p>
                      <a:r>
                        <a:rPr lang="en-US" sz="1200" dirty="0">
                          <a:latin typeface="Segoe UI Light" panose="020B0502040204020203" pitchFamily="34" charset="0"/>
                          <a:cs typeface="Segoe UI Light" panose="020B0502040204020203" pitchFamily="34" charset="0"/>
                        </a:rPr>
                        <a:t>RH speaker</a:t>
                      </a:r>
                    </a:p>
                  </a:txBody>
                  <a:tcPr marL="68580" marR="68580" marT="34290" marB="34290"/>
                </a:tc>
                <a:extLst>
                  <a:ext uri="{0D108BD9-81ED-4DB2-BD59-A6C34878D82A}">
                    <a16:rowId xmlns:a16="http://schemas.microsoft.com/office/drawing/2014/main" val="10004"/>
                  </a:ext>
                </a:extLst>
              </a:tr>
              <a:tr h="205740">
                <a:tc>
                  <a:txBody>
                    <a:bodyPr/>
                    <a:lstStyle/>
                    <a:p>
                      <a:pPr marL="0" marR="0">
                        <a:spcBef>
                          <a:spcPts val="0"/>
                        </a:spcBef>
                        <a:spcAft>
                          <a:spcPts val="0"/>
                        </a:spcAft>
                      </a:pPr>
                      <a:r>
                        <a:rPr lang="en-US" sz="1200" kern="1200" dirty="0">
                          <a:latin typeface="Segoe UI Light" panose="020B0502040204020203" pitchFamily="34" charset="0"/>
                          <a:cs typeface="Segoe UI Light" panose="020B0502040204020203" pitchFamily="34" charset="0"/>
                        </a:rPr>
                        <a:t>Bringing it all Together</a:t>
                      </a:r>
                      <a:endParaRPr lang="en-US" sz="1200" kern="1200" dirty="0">
                        <a:solidFill>
                          <a:schemeClr val="tx1"/>
                        </a:solidFill>
                        <a:latin typeface="Segoe UI Light" panose="020B0502040204020203" pitchFamily="34" charset="0"/>
                        <a:ea typeface="+mn-ea"/>
                        <a:cs typeface="Segoe UI Light" panose="020B0502040204020203" pitchFamily="34" charset="0"/>
                      </a:endParaRPr>
                    </a:p>
                  </a:txBody>
                  <a:tcPr marL="51435" marR="51435" marT="0" marB="0"/>
                </a:tc>
                <a:tc>
                  <a:txBody>
                    <a:bodyPr/>
                    <a:lstStyle/>
                    <a:p>
                      <a:r>
                        <a:rPr lang="en-US" sz="1200" dirty="0">
                          <a:latin typeface="Segoe UI Light" panose="020B0502040204020203" pitchFamily="34" charset="0"/>
                          <a:cs typeface="Segoe UI Light" panose="020B0502040204020203" pitchFamily="34" charset="0"/>
                        </a:rPr>
                        <a:t>MSFT speaker</a:t>
                      </a:r>
                    </a:p>
                  </a:txBody>
                  <a:tcPr marL="68580" marR="68580" marT="34290" marB="34290"/>
                </a:tc>
                <a:extLst>
                  <a:ext uri="{0D108BD9-81ED-4DB2-BD59-A6C34878D82A}">
                    <a16:rowId xmlns:a16="http://schemas.microsoft.com/office/drawing/2014/main" val="10005"/>
                  </a:ext>
                </a:extLst>
              </a:tr>
              <a:tr h="292056">
                <a:tc>
                  <a:txBody>
                    <a:bodyPr/>
                    <a:lstStyle/>
                    <a:p>
                      <a:pPr marL="0" marR="0">
                        <a:spcBef>
                          <a:spcPts val="0"/>
                        </a:spcBef>
                        <a:spcAft>
                          <a:spcPts val="0"/>
                        </a:spcAft>
                      </a:pPr>
                      <a:r>
                        <a:rPr lang="en-US" sz="1200" kern="1200" dirty="0">
                          <a:latin typeface="Segoe UI Light" panose="020B0502040204020203" pitchFamily="34" charset="0"/>
                          <a:cs typeface="Segoe UI Light" panose="020B0502040204020203" pitchFamily="34" charset="0"/>
                        </a:rPr>
                        <a:t>Q&amp;A Panel</a:t>
                      </a:r>
                      <a:endParaRPr lang="en-US" sz="1200" kern="1200" dirty="0">
                        <a:solidFill>
                          <a:schemeClr val="dk1"/>
                        </a:solidFill>
                        <a:latin typeface="Segoe UI Light" panose="020B0502040204020203" pitchFamily="34" charset="0"/>
                        <a:ea typeface="+mn-ea"/>
                        <a:cs typeface="Segoe UI Light" panose="020B0502040204020203" pitchFamily="34" charset="0"/>
                      </a:endParaRPr>
                    </a:p>
                  </a:txBody>
                  <a:tcPr marL="51435" marR="51435" marT="0" marB="0"/>
                </a:tc>
                <a:tc>
                  <a:txBody>
                    <a:bodyPr/>
                    <a:lstStyle/>
                    <a:p>
                      <a:r>
                        <a:rPr lang="en-US" sz="1200" dirty="0">
                          <a:latin typeface="Segoe UI Light" panose="020B0502040204020203" pitchFamily="34" charset="0"/>
                          <a:cs typeface="Segoe UI Light" panose="020B0502040204020203" pitchFamily="34" charset="0"/>
                        </a:rPr>
                        <a:t>All</a:t>
                      </a:r>
                      <a:r>
                        <a:rPr lang="en-US" sz="1200" baseline="0" dirty="0">
                          <a:latin typeface="Segoe UI Light" panose="020B0502040204020203" pitchFamily="34" charset="0"/>
                          <a:cs typeface="Segoe UI Light" panose="020B0502040204020203" pitchFamily="34" charset="0"/>
                        </a:rPr>
                        <a:t> speakers</a:t>
                      </a:r>
                      <a:endParaRPr lang="en-US" sz="1200" dirty="0">
                        <a:latin typeface="Segoe UI Light" panose="020B0502040204020203" pitchFamily="34" charset="0"/>
                        <a:cs typeface="Segoe UI Light" panose="020B0502040204020203" pitchFamily="34" charset="0"/>
                      </a:endParaRPr>
                    </a:p>
                  </a:txBody>
                  <a:tcPr marL="68580" marR="68580" marT="34290" marB="34290"/>
                </a:tc>
                <a:extLst>
                  <a:ext uri="{0D108BD9-81ED-4DB2-BD59-A6C34878D82A}">
                    <a16:rowId xmlns:a16="http://schemas.microsoft.com/office/drawing/2014/main" val="10006"/>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066282434"/>
              </p:ext>
            </p:extLst>
          </p:nvPr>
        </p:nvGraphicFramePr>
        <p:xfrm>
          <a:off x="398610" y="2455977"/>
          <a:ext cx="2623342" cy="2263140"/>
        </p:xfrm>
        <a:graphic>
          <a:graphicData uri="http://schemas.openxmlformats.org/drawingml/2006/table">
            <a:tbl>
              <a:tblPr firstRow="1" firstCol="1" bandRow="1">
                <a:tableStyleId>{00A15C55-8517-42AA-B614-E9B94910E393}</a:tableStyleId>
              </a:tblPr>
              <a:tblGrid>
                <a:gridCol w="1781950">
                  <a:extLst>
                    <a:ext uri="{9D8B030D-6E8A-4147-A177-3AD203B41FA5}">
                      <a16:colId xmlns:a16="http://schemas.microsoft.com/office/drawing/2014/main" val="20000"/>
                    </a:ext>
                  </a:extLst>
                </a:gridCol>
                <a:gridCol w="841392">
                  <a:extLst>
                    <a:ext uri="{9D8B030D-6E8A-4147-A177-3AD203B41FA5}">
                      <a16:colId xmlns:a16="http://schemas.microsoft.com/office/drawing/2014/main" val="20001"/>
                    </a:ext>
                  </a:extLst>
                </a:gridCol>
              </a:tblGrid>
              <a:tr h="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City</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68580" marR="68580" marT="34290" marB="3429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Date</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Atlanta </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Apr 28</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Detroit</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May 10</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Orange County (Irvine)</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May 11</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NYC</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May 11</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10005"/>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Bellevue (Bravern)</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May 12</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10006"/>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Dallas</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May 17</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10008"/>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DC</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May 17</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10009"/>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Phoenix</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May 18</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10010"/>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Boston </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May 19</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10011"/>
                  </a:ext>
                </a:extLst>
              </a:tr>
              <a:tr h="137160">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Chicago</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cs typeface="Segoe UI Light" panose="020B0502040204020203" pitchFamily="34" charset="0"/>
                        </a:rPr>
                        <a:t>May 24 </a:t>
                      </a:r>
                      <a:endParaRPr lang="en-US" sz="1200" b="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tc>
                <a:extLst>
                  <a:ext uri="{0D108BD9-81ED-4DB2-BD59-A6C34878D82A}">
                    <a16:rowId xmlns:a16="http://schemas.microsoft.com/office/drawing/2014/main" val="3153968530"/>
                  </a:ext>
                </a:extLst>
              </a:tr>
              <a:tr h="137160">
                <a:tc>
                  <a:txBody>
                    <a:bodyPr/>
                    <a:lstStyle/>
                    <a:p>
                      <a:pPr marL="0" marR="0" indent="0" algn="l" defTabSz="685647" rtl="0" eaLnBrk="1" fontAlgn="auto" latinLnBrk="0" hangingPunct="1">
                        <a:lnSpc>
                          <a:spcPct val="100000"/>
                        </a:lnSpc>
                        <a:spcBef>
                          <a:spcPts val="0"/>
                        </a:spcBef>
                        <a:spcAft>
                          <a:spcPts val="0"/>
                        </a:spcAft>
                        <a:buClrTx/>
                        <a:buSzTx/>
                        <a:buFontTx/>
                        <a:buNone/>
                        <a:tabLst/>
                        <a:defRPr/>
                      </a:pPr>
                      <a:r>
                        <a:rPr lang="en-US" sz="1200" b="0" dirty="0">
                          <a:solidFill>
                            <a:schemeClr val="lt1"/>
                          </a:solidFill>
                          <a:effectLst/>
                          <a:latin typeface="Segoe UI Light" panose="020B0502040204020203" pitchFamily="34" charset="0"/>
                          <a:ea typeface="+mn-ea"/>
                          <a:cs typeface="Segoe UI Light" panose="020B0502040204020203" pitchFamily="34" charset="0"/>
                        </a:rPr>
                        <a:t>Mountain</a:t>
                      </a:r>
                      <a:r>
                        <a:rPr lang="en-US" sz="1200" b="0" baseline="0" dirty="0">
                          <a:solidFill>
                            <a:schemeClr val="lt1"/>
                          </a:solidFill>
                          <a:effectLst/>
                          <a:latin typeface="Segoe UI Light" panose="020B0502040204020203" pitchFamily="34" charset="0"/>
                          <a:ea typeface="+mn-ea"/>
                          <a:cs typeface="Segoe UI Light" panose="020B0502040204020203" pitchFamily="34" charset="0"/>
                        </a:rPr>
                        <a:t> View</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54864" marR="54864" marT="0" marB="0">
                    <a:solidFill>
                      <a:srgbClr val="0078D7"/>
                    </a:solidFill>
                  </a:tcPr>
                </a:tc>
                <a:tc>
                  <a:txBody>
                    <a:bodyPr/>
                    <a:lstStyle/>
                    <a:p>
                      <a:pPr marL="0" marR="0">
                        <a:spcBef>
                          <a:spcPts val="0"/>
                        </a:spcBef>
                        <a:spcAft>
                          <a:spcPts val="0"/>
                        </a:spcAft>
                      </a:pPr>
                      <a:r>
                        <a:rPr lang="en-US" sz="1200" b="0" dirty="0">
                          <a:effectLst/>
                          <a:latin typeface="Segoe UI Light" panose="020B0502040204020203" pitchFamily="34" charset="0"/>
                          <a:ea typeface="Calibri" panose="020F0502020204030204" pitchFamily="34" charset="0"/>
                          <a:cs typeface="Segoe UI Light" panose="020B0502040204020203" pitchFamily="34" charset="0"/>
                        </a:rPr>
                        <a:t>May 28</a:t>
                      </a:r>
                    </a:p>
                  </a:txBody>
                  <a:tcPr marL="54864" marR="54864" marT="0" marB="0"/>
                </a:tc>
                <a:extLst>
                  <a:ext uri="{0D108BD9-81ED-4DB2-BD59-A6C34878D82A}">
                    <a16:rowId xmlns:a16="http://schemas.microsoft.com/office/drawing/2014/main" val="1851618519"/>
                  </a:ext>
                </a:extLst>
              </a:tr>
            </a:tbl>
          </a:graphicData>
        </a:graphic>
      </p:graphicFrame>
      <p:sp>
        <p:nvSpPr>
          <p:cNvPr id="12" name="Text Placeholder 2"/>
          <p:cNvSpPr txBox="1">
            <a:spLocks/>
          </p:cNvSpPr>
          <p:nvPr/>
        </p:nvSpPr>
        <p:spPr>
          <a:xfrm>
            <a:off x="308479" y="2071867"/>
            <a:ext cx="1697817" cy="387798"/>
          </a:xfrm>
          <a:prstGeom prst="rect">
            <a:avLst/>
          </a:prstGeom>
        </p:spPr>
        <p:txBody>
          <a:bodyPr vert="horz" wrap="square" lIns="109728" tIns="68580" rIns="109728" bIns="68580" rtlCol="0" anchor="ctr">
            <a:spAutoFit/>
          </a:bodyPr>
          <a:lstStyle>
            <a:lvl1pPr marL="0" marR="0" indent="0" algn="l" defTabSz="914462" rtl="0" eaLnBrk="1" fontAlgn="auto" latinLnBrk="0" hangingPunct="1">
              <a:lnSpc>
                <a:spcPct val="90000"/>
              </a:lnSpc>
              <a:spcBef>
                <a:spcPts val="1200"/>
              </a:spcBef>
              <a:spcAft>
                <a:spcPts val="0"/>
              </a:spcAft>
              <a:buClr>
                <a:schemeClr val="tx1"/>
              </a:buClr>
              <a:buSzPct val="90000"/>
              <a:buFont typeface="Wingdings" pitchFamily="2" charset="2"/>
              <a:buNone/>
              <a:tabLst/>
              <a:defRPr sz="3530" kern="1200" spc="0" baseline="0">
                <a:gradFill>
                  <a:gsLst>
                    <a:gs pos="1250">
                      <a:schemeClr val="tx2"/>
                    </a:gs>
                    <a:gs pos="99000">
                      <a:schemeClr val="tx2"/>
                    </a:gs>
                  </a:gsLst>
                  <a:lin ang="5400000" scaled="0"/>
                </a:gradFill>
                <a:latin typeface="+mj-lt"/>
                <a:ea typeface="+mn-ea"/>
                <a:cs typeface="+mn-cs"/>
              </a:defRPr>
            </a:lvl1pPr>
            <a:lvl2pPr marL="0" marR="0" indent="0" algn="l" defTabSz="91446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33" marR="0" indent="0" algn="l" defTabSz="91446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53" marR="0" indent="0" algn="l" defTabSz="91446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359" marR="0" indent="0" algn="l" defTabSz="91446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847">
              <a:spcBef>
                <a:spcPts val="900"/>
              </a:spcBef>
              <a:buClr>
                <a:srgbClr val="000000"/>
              </a:buClr>
            </a:pPr>
            <a:r>
              <a:rPr lang="en-US" sz="1800" dirty="0">
                <a:gradFill>
                  <a:gsLst>
                    <a:gs pos="1250">
                      <a:srgbClr val="505050"/>
                    </a:gs>
                    <a:gs pos="99000">
                      <a:srgbClr val="505050"/>
                    </a:gs>
                  </a:gsLst>
                  <a:lin ang="5400000" scaled="0"/>
                </a:gradFill>
                <a:latin typeface="Segoe UI Light"/>
              </a:rPr>
              <a:t>Event Dates</a:t>
            </a:r>
          </a:p>
        </p:txBody>
      </p:sp>
      <p:sp>
        <p:nvSpPr>
          <p:cNvPr id="13" name="Text Placeholder 2"/>
          <p:cNvSpPr txBox="1">
            <a:spLocks/>
          </p:cNvSpPr>
          <p:nvPr/>
        </p:nvSpPr>
        <p:spPr>
          <a:xfrm>
            <a:off x="4487905" y="680887"/>
            <a:ext cx="3960022" cy="387798"/>
          </a:xfrm>
          <a:prstGeom prst="rect">
            <a:avLst/>
          </a:prstGeom>
        </p:spPr>
        <p:txBody>
          <a:bodyPr vert="horz" wrap="square" lIns="109728" tIns="68580" rIns="109728" bIns="68580" rtlCol="0">
            <a:spAutoFit/>
          </a:bodyPr>
          <a:lstStyle>
            <a:lvl1pPr marL="0" marR="0" indent="0" algn="l" defTabSz="914462" rtl="0" eaLnBrk="1" fontAlgn="auto" latinLnBrk="0" hangingPunct="1">
              <a:lnSpc>
                <a:spcPct val="90000"/>
              </a:lnSpc>
              <a:spcBef>
                <a:spcPts val="1200"/>
              </a:spcBef>
              <a:spcAft>
                <a:spcPts val="0"/>
              </a:spcAft>
              <a:buClr>
                <a:schemeClr val="tx1"/>
              </a:buClr>
              <a:buSzPct val="90000"/>
              <a:buFont typeface="Wingdings" pitchFamily="2" charset="2"/>
              <a:buNone/>
              <a:tabLst/>
              <a:defRPr sz="3530" kern="1200" spc="0" baseline="0">
                <a:gradFill>
                  <a:gsLst>
                    <a:gs pos="1250">
                      <a:schemeClr val="tx2"/>
                    </a:gs>
                    <a:gs pos="99000">
                      <a:schemeClr val="tx2"/>
                    </a:gs>
                  </a:gsLst>
                  <a:lin ang="5400000" scaled="0"/>
                </a:gradFill>
                <a:latin typeface="+mj-lt"/>
                <a:ea typeface="+mn-ea"/>
                <a:cs typeface="+mn-cs"/>
              </a:defRPr>
            </a:lvl1pPr>
            <a:lvl2pPr marL="0" marR="0" indent="0" algn="l" defTabSz="91446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33" marR="0" indent="0" algn="l" defTabSz="91446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53" marR="0" indent="0" algn="l" defTabSz="91446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359" marR="0" indent="0" algn="l" defTabSz="91446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847">
              <a:spcBef>
                <a:spcPts val="900"/>
              </a:spcBef>
              <a:buClr>
                <a:srgbClr val="000000"/>
              </a:buClr>
            </a:pPr>
            <a:r>
              <a:rPr lang="en-US" sz="1800" dirty="0">
                <a:gradFill>
                  <a:gsLst>
                    <a:gs pos="1250">
                      <a:srgbClr val="505050"/>
                    </a:gs>
                    <a:gs pos="99000">
                      <a:srgbClr val="505050"/>
                    </a:gs>
                  </a:gsLst>
                  <a:lin ang="5400000" scaled="0"/>
                </a:gradFill>
                <a:latin typeface="Segoe UI Light"/>
              </a:rPr>
              <a:t>Event Agenda</a:t>
            </a:r>
          </a:p>
        </p:txBody>
      </p:sp>
      <p:sp>
        <p:nvSpPr>
          <p:cNvPr id="21" name="Rectangle 20"/>
          <p:cNvSpPr/>
          <p:nvPr/>
        </p:nvSpPr>
        <p:spPr>
          <a:xfrm>
            <a:off x="4505752" y="961812"/>
            <a:ext cx="4335189" cy="430887"/>
          </a:xfrm>
          <a:prstGeom prst="rect">
            <a:avLst/>
          </a:prstGeom>
        </p:spPr>
        <p:txBody>
          <a:bodyPr wrap="square">
            <a:spAutoFit/>
          </a:bodyPr>
          <a:lstStyle/>
          <a:p>
            <a:pPr defTabSz="685800">
              <a:buClr>
                <a:srgbClr val="000000"/>
              </a:buClr>
            </a:pPr>
            <a:r>
              <a:rPr lang="en-US" sz="1100" kern="1200" dirty="0">
                <a:gradFill>
                  <a:gsLst>
                    <a:gs pos="1250">
                      <a:srgbClr val="505050"/>
                    </a:gs>
                    <a:gs pos="99000">
                      <a:srgbClr val="505050"/>
                    </a:gs>
                  </a:gsLst>
                  <a:lin ang="5400000" scaled="0"/>
                </a:gradFill>
                <a:latin typeface="Segoe UI Light" panose="020B0502040204020203" pitchFamily="34" charset="0"/>
                <a:ea typeface="+mn-ea"/>
                <a:cs typeface="Segoe UI Light" panose="020B0502040204020203" pitchFamily="34" charset="0"/>
              </a:rPr>
              <a:t>Partner Sessions </a:t>
            </a:r>
            <a:r>
              <a:rPr lang="en-US" sz="1100" kern="1200" dirty="0">
                <a:latin typeface="Segoe UI Light" panose="020B0502040204020203" pitchFamily="34" charset="0"/>
                <a:ea typeface="+mn-ea"/>
                <a:cs typeface="Segoe UI Light" panose="020B0502040204020203" pitchFamily="34" charset="0"/>
              </a:rPr>
              <a:t>| </a:t>
            </a:r>
            <a:r>
              <a:rPr lang="en-US" sz="1100" kern="1200" dirty="0">
                <a:gradFill>
                  <a:gsLst>
                    <a:gs pos="1250">
                      <a:srgbClr val="505050"/>
                    </a:gs>
                    <a:gs pos="99000">
                      <a:srgbClr val="505050"/>
                    </a:gs>
                  </a:gsLst>
                  <a:lin ang="5400000" scaled="0"/>
                </a:gradFill>
                <a:latin typeface="Segoe UI Light" panose="020B0502040204020203" pitchFamily="34" charset="0"/>
                <a:ea typeface="+mn-ea"/>
                <a:cs typeface="Segoe UI Light" panose="020B0502040204020203" pitchFamily="34" charset="0"/>
              </a:rPr>
              <a:t>9:30-11:30am + Lunch</a:t>
            </a:r>
            <a:br>
              <a:rPr lang="en-US" sz="1100" kern="1200" dirty="0">
                <a:gradFill>
                  <a:gsLst>
                    <a:gs pos="1250">
                      <a:srgbClr val="505050"/>
                    </a:gs>
                    <a:gs pos="99000">
                      <a:srgbClr val="505050"/>
                    </a:gs>
                  </a:gsLst>
                  <a:lin ang="5400000" scaled="0"/>
                </a:gradFill>
                <a:latin typeface="Segoe UI Light" panose="020B0502040204020203" pitchFamily="34" charset="0"/>
                <a:ea typeface="+mn-ea"/>
                <a:cs typeface="Segoe UI Light" panose="020B0502040204020203" pitchFamily="34" charset="0"/>
              </a:rPr>
            </a:br>
            <a:r>
              <a:rPr lang="en-US" sz="1100" kern="1200" dirty="0">
                <a:gradFill>
                  <a:gsLst>
                    <a:gs pos="1250">
                      <a:srgbClr val="505050"/>
                    </a:gs>
                    <a:gs pos="99000">
                      <a:srgbClr val="505050"/>
                    </a:gs>
                  </a:gsLst>
                  <a:lin ang="5400000" scaled="0"/>
                </a:gradFill>
                <a:latin typeface="Segoe UI Light" panose="020B0502040204020203" pitchFamily="34" charset="0"/>
                <a:ea typeface="+mn-ea"/>
                <a:cs typeface="Segoe UI Light" panose="020B0502040204020203" pitchFamily="34" charset="0"/>
              </a:rPr>
              <a:t>Customer Sessions </a:t>
            </a:r>
            <a:r>
              <a:rPr lang="en-US" sz="1100" kern="1200" dirty="0">
                <a:latin typeface="Segoe UI Light" panose="020B0502040204020203" pitchFamily="34" charset="0"/>
                <a:ea typeface="+mn-ea"/>
                <a:cs typeface="Segoe UI Light" panose="020B0502040204020203" pitchFamily="34" charset="0"/>
              </a:rPr>
              <a:t>| </a:t>
            </a:r>
            <a:r>
              <a:rPr lang="en-US" sz="1100" i="1" kern="1200" dirty="0">
                <a:gradFill>
                  <a:gsLst>
                    <a:gs pos="1250">
                      <a:srgbClr val="505050"/>
                    </a:gs>
                    <a:gs pos="99000">
                      <a:srgbClr val="505050"/>
                    </a:gs>
                  </a:gsLst>
                  <a:lin ang="5400000" scaled="0"/>
                </a:gradFill>
                <a:latin typeface="Segoe UI Light" panose="020B0502040204020203" pitchFamily="34" charset="0"/>
                <a:ea typeface="+mn-ea"/>
                <a:cs typeface="Segoe UI Light" panose="020B0502040204020203" pitchFamily="34" charset="0"/>
              </a:rPr>
              <a:t>2:00-4:00pm + Happy Hour</a:t>
            </a:r>
            <a:endParaRPr lang="en-US" sz="1100" b="1" kern="1200" dirty="0">
              <a:gradFill>
                <a:gsLst>
                  <a:gs pos="1250">
                    <a:srgbClr val="505050"/>
                  </a:gs>
                  <a:gs pos="99000">
                    <a:srgbClr val="505050"/>
                  </a:gs>
                </a:gsLst>
                <a:lin ang="5400000" scaled="0"/>
              </a:gradFill>
              <a:latin typeface="Segoe UI Light" panose="020B0502040204020203" pitchFamily="34" charset="0"/>
              <a:ea typeface="+mn-ea"/>
              <a:cs typeface="Segoe UI Light" panose="020B0502040204020203" pitchFamily="34" charset="0"/>
            </a:endParaRPr>
          </a:p>
        </p:txBody>
      </p:sp>
      <p:sp>
        <p:nvSpPr>
          <p:cNvPr id="4" name="TextBox 3"/>
          <p:cNvSpPr txBox="1"/>
          <p:nvPr/>
        </p:nvSpPr>
        <p:spPr>
          <a:xfrm>
            <a:off x="4946839" y="3446983"/>
            <a:ext cx="4010891" cy="720197"/>
          </a:xfrm>
          <a:prstGeom prst="rect">
            <a:avLst/>
          </a:prstGeom>
          <a:noFill/>
        </p:spPr>
        <p:txBody>
          <a:bodyPr wrap="square" lIns="137160" tIns="109728" rIns="137160" bIns="109728" rtlCol="0">
            <a:spAutoFit/>
          </a:bodyPr>
          <a:lstStyle/>
          <a:p>
            <a:pPr defTabSz="685800">
              <a:lnSpc>
                <a:spcPct val="90000"/>
              </a:lnSpc>
            </a:pPr>
            <a:r>
              <a:rPr lang="en-US" sz="1800" kern="1200" dirty="0">
                <a:solidFill>
                  <a:srgbClr val="505050"/>
                </a:solidFill>
                <a:latin typeface="Segoe UI Light" panose="020B0502040204020203" pitchFamily="34" charset="0"/>
                <a:ea typeface="+mn-ea"/>
                <a:cs typeface="Segoe UI Light" panose="020B0502040204020203" pitchFamily="34" charset="0"/>
              </a:rPr>
              <a:t>For more details and to register:</a:t>
            </a:r>
          </a:p>
          <a:p>
            <a:pPr defTabSz="685800">
              <a:lnSpc>
                <a:spcPct val="90000"/>
              </a:lnSpc>
            </a:pPr>
            <a:r>
              <a:rPr lang="en-US" sz="1800" kern="1200" dirty="0">
                <a:solidFill>
                  <a:srgbClr val="505050"/>
                </a:solidFill>
                <a:latin typeface="Segoe UI Light" panose="020B0502040204020203" pitchFamily="34" charset="0"/>
                <a:ea typeface="+mn-ea"/>
                <a:cs typeface="Segoe UI Light" panose="020B0502040204020203" pitchFamily="34" charset="0"/>
                <a:hlinkClick r:id="rId2"/>
              </a:rPr>
              <a:t>http://aka.ms/intelligentcloudevents</a:t>
            </a:r>
            <a:endParaRPr lang="en-US" sz="1800" kern="1200" dirty="0">
              <a:gradFill>
                <a:gsLst>
                  <a:gs pos="2917">
                    <a:srgbClr val="000000"/>
                  </a:gs>
                  <a:gs pos="30000">
                    <a:srgbClr val="000000"/>
                  </a:gs>
                </a:gsLst>
                <a:lin ang="5400000" scaled="0"/>
              </a:gradFill>
              <a:latin typeface="Segoe UI Light" panose="020B0502040204020203" pitchFamily="34" charset="0"/>
              <a:ea typeface="+mn-ea"/>
              <a:cs typeface="Segoe UI Light" panose="020B0502040204020203" pitchFamily="34" charset="0"/>
            </a:endParaRPr>
          </a:p>
        </p:txBody>
      </p:sp>
      <p:sp>
        <p:nvSpPr>
          <p:cNvPr id="2" name="Rectangle 1"/>
          <p:cNvSpPr/>
          <p:nvPr/>
        </p:nvSpPr>
        <p:spPr>
          <a:xfrm>
            <a:off x="3112083" y="2942055"/>
            <a:ext cx="1467293" cy="1600438"/>
          </a:xfrm>
          <a:prstGeom prst="rect">
            <a:avLst/>
          </a:prstGeom>
        </p:spPr>
        <p:txBody>
          <a:bodyPr wrap="square">
            <a:spAutoFit/>
          </a:bodyPr>
          <a:lstStyle/>
          <a:p>
            <a:pPr defTabSz="685847">
              <a:spcBef>
                <a:spcPts val="900"/>
              </a:spcBef>
              <a:buClr>
                <a:srgbClr val="000000"/>
              </a:buClr>
            </a:pPr>
            <a:r>
              <a:rPr lang="en-US" dirty="0">
                <a:gradFill>
                  <a:gsLst>
                    <a:gs pos="1250">
                      <a:srgbClr val="505050"/>
                    </a:gs>
                    <a:gs pos="99000">
                      <a:srgbClr val="505050"/>
                    </a:gs>
                  </a:gsLst>
                  <a:lin ang="5400000" scaled="0"/>
                </a:gradFill>
                <a:latin typeface="Segoe UI Light"/>
              </a:rPr>
              <a:t>22 events across 11 cities; Each city to host one partner event and one customer event</a:t>
            </a:r>
            <a:br>
              <a:rPr lang="en-US" dirty="0">
                <a:gradFill>
                  <a:gsLst>
                    <a:gs pos="1250">
                      <a:srgbClr val="505050"/>
                    </a:gs>
                    <a:gs pos="99000">
                      <a:srgbClr val="505050"/>
                    </a:gs>
                  </a:gsLst>
                  <a:lin ang="5400000" scaled="0"/>
                </a:gradFill>
                <a:latin typeface="Segoe UI Light"/>
              </a:rPr>
            </a:br>
            <a:endParaRPr lang="en-US" dirty="0">
              <a:gradFill>
                <a:gsLst>
                  <a:gs pos="1250">
                    <a:srgbClr val="505050"/>
                  </a:gs>
                  <a:gs pos="99000">
                    <a:srgbClr val="505050"/>
                  </a:gs>
                </a:gsLst>
                <a:lin ang="5400000" scaled="0"/>
              </a:gradFill>
              <a:latin typeface="Segoe UI Light"/>
            </a:endParaRPr>
          </a:p>
        </p:txBody>
      </p:sp>
    </p:spTree>
    <p:extLst>
      <p:ext uri="{BB962C8B-B14F-4D97-AF65-F5344CB8AC3E}">
        <p14:creationId xmlns:p14="http://schemas.microsoft.com/office/powerpoint/2010/main" val="34628091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8431" y="84816"/>
            <a:ext cx="8741880" cy="674749"/>
          </a:xfrm>
        </p:spPr>
        <p:txBody>
          <a:bodyPr/>
          <a:lstStyle/>
          <a:p>
            <a:r>
              <a:rPr lang="en-US" dirty="0"/>
              <a:t>Calls to Action – Red (Hat Specific)</a:t>
            </a:r>
          </a:p>
        </p:txBody>
      </p:sp>
      <p:grpSp>
        <p:nvGrpSpPr>
          <p:cNvPr id="7" name="Group 6"/>
          <p:cNvGrpSpPr/>
          <p:nvPr/>
        </p:nvGrpSpPr>
        <p:grpSpPr>
          <a:xfrm>
            <a:off x="457037" y="811829"/>
            <a:ext cx="7742577" cy="537855"/>
            <a:chOff x="274702" y="1302725"/>
            <a:chExt cx="10530442" cy="731520"/>
          </a:xfrm>
        </p:grpSpPr>
        <p:sp>
          <p:nvSpPr>
            <p:cNvPr id="8" name="Rectangle 7"/>
            <p:cNvSpPr/>
            <p:nvPr/>
          </p:nvSpPr>
          <p:spPr>
            <a:xfrm>
              <a:off x="849231" y="1398467"/>
              <a:ext cx="9955913" cy="548640"/>
            </a:xfrm>
            <a:prstGeom prst="rect">
              <a:avLst/>
            </a:prstGeom>
            <a:noFill/>
          </p:spPr>
          <p:txBody>
            <a:bodyPr wrap="square" lIns="201696" anchor="ctr">
              <a:noAutofit/>
            </a:bodyPr>
            <a:lstStyle/>
            <a:p>
              <a:pPr defTabSz="685608">
                <a:defRPr/>
              </a:pPr>
              <a:r>
                <a:rPr lang="en-US" b="1" kern="1200" dirty="0">
                  <a:solidFill>
                    <a:srgbClr val="EAEAEA">
                      <a:lumMod val="50000"/>
                    </a:srgbClr>
                  </a:solidFill>
                  <a:latin typeface="Segoe UI Light"/>
                  <a:ea typeface="+mn-ea"/>
                  <a:cs typeface="+mn-cs"/>
                </a:rPr>
                <a:t>Join </a:t>
              </a:r>
              <a:r>
                <a:rPr lang="en-US" kern="1200" dirty="0">
                  <a:solidFill>
                    <a:srgbClr val="EAEAEA">
                      <a:lumMod val="50000"/>
                    </a:srgbClr>
                  </a:solidFill>
                  <a:latin typeface="Segoe UI Light"/>
                  <a:ea typeface="+mn-ea"/>
                  <a:cs typeface="+mn-cs"/>
                  <a:hlinkClick r:id="rId3"/>
                </a:rPr>
                <a:t>Microsoft Partner Network </a:t>
              </a:r>
              <a:r>
                <a:rPr lang="en-US" kern="1200" dirty="0">
                  <a:solidFill>
                    <a:srgbClr val="EAEAEA">
                      <a:lumMod val="50000"/>
                    </a:srgbClr>
                  </a:solidFill>
                  <a:latin typeface="Segoe UI Light"/>
                  <a:ea typeface="+mn-ea"/>
                  <a:cs typeface="+mn-cs"/>
                </a:rPr>
                <a:t>and </a:t>
              </a:r>
              <a:r>
                <a:rPr lang="en-US" kern="1200" dirty="0">
                  <a:solidFill>
                    <a:srgbClr val="EAEAEA">
                      <a:lumMod val="50000"/>
                    </a:srgbClr>
                  </a:solidFill>
                  <a:latin typeface="Segoe UI Light"/>
                  <a:ea typeface="+mn-ea"/>
                  <a:cs typeface="+mn-cs"/>
                  <a:hlinkClick r:id="rId4"/>
                </a:rPr>
                <a:t>Red Hat Connect for Business</a:t>
              </a:r>
              <a:r>
                <a:rPr lang="en-US" kern="1200" dirty="0">
                  <a:solidFill>
                    <a:srgbClr val="EAEAEA">
                      <a:lumMod val="50000"/>
                    </a:srgbClr>
                  </a:solidFill>
                  <a:latin typeface="Segoe UI Light"/>
                  <a:ea typeface="+mn-ea"/>
                  <a:cs typeface="+mn-cs"/>
                </a:rPr>
                <a:t>.  </a:t>
              </a:r>
            </a:p>
          </p:txBody>
        </p:sp>
        <p:sp>
          <p:nvSpPr>
            <p:cNvPr id="9" name="Oval 8"/>
            <p:cNvSpPr/>
            <p:nvPr/>
          </p:nvSpPr>
          <p:spPr bwMode="auto">
            <a:xfrm>
              <a:off x="274702" y="1302725"/>
              <a:ext cx="731520" cy="731520"/>
            </a:xfrm>
            <a:prstGeom prst="ellipse">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2059" kern="1200" dirty="0">
                  <a:solidFill>
                    <a:srgbClr val="FFFFFF"/>
                  </a:solidFill>
                  <a:effectLst>
                    <a:outerShdw blurRad="38100" dist="38100" dir="2700000" algn="tl">
                      <a:srgbClr val="000000">
                        <a:alpha val="43137"/>
                      </a:srgbClr>
                    </a:outerShdw>
                  </a:effectLst>
                  <a:latin typeface="Segoe UI"/>
                </a:rPr>
                <a:t>1</a:t>
              </a:r>
            </a:p>
          </p:txBody>
        </p:sp>
      </p:grpSp>
      <p:grpSp>
        <p:nvGrpSpPr>
          <p:cNvPr id="11" name="Group 10"/>
          <p:cNvGrpSpPr/>
          <p:nvPr/>
        </p:nvGrpSpPr>
        <p:grpSpPr>
          <a:xfrm>
            <a:off x="457037" y="1444043"/>
            <a:ext cx="7918815" cy="537855"/>
            <a:chOff x="272248" y="2644533"/>
            <a:chExt cx="10770138" cy="731520"/>
          </a:xfrm>
        </p:grpSpPr>
        <p:sp>
          <p:nvSpPr>
            <p:cNvPr id="12" name="Rectangle 11"/>
            <p:cNvSpPr/>
            <p:nvPr/>
          </p:nvSpPr>
          <p:spPr>
            <a:xfrm>
              <a:off x="849229" y="2718635"/>
              <a:ext cx="10193157" cy="548640"/>
            </a:xfrm>
            <a:prstGeom prst="rect">
              <a:avLst/>
            </a:prstGeom>
            <a:noFill/>
          </p:spPr>
          <p:txBody>
            <a:bodyPr wrap="square" lIns="201696" anchor="ctr">
              <a:noAutofit/>
            </a:bodyPr>
            <a:lstStyle/>
            <a:p>
              <a:pPr defTabSz="685608">
                <a:defRPr/>
              </a:pPr>
              <a:r>
                <a:rPr lang="en-US" b="1" kern="1200" dirty="0">
                  <a:solidFill>
                    <a:srgbClr val="EAEAEA">
                      <a:lumMod val="50000"/>
                    </a:srgbClr>
                  </a:solidFill>
                  <a:latin typeface="Segoe UI Light"/>
                  <a:ea typeface="+mn-ea"/>
                  <a:cs typeface="+mn-cs"/>
                </a:rPr>
                <a:t>Inform </a:t>
              </a:r>
              <a:r>
                <a:rPr lang="en-US" kern="1200" dirty="0">
                  <a:solidFill>
                    <a:srgbClr val="EAEAEA">
                      <a:lumMod val="50000"/>
                    </a:srgbClr>
                  </a:solidFill>
                  <a:latin typeface="Segoe UI Light"/>
                  <a:ea typeface="+mn-ea"/>
                  <a:cs typeface="+mn-cs"/>
                </a:rPr>
                <a:t>your customers about the Microsoft + Red Hat relationship and the hybrid cloud solution.  </a:t>
              </a:r>
            </a:p>
          </p:txBody>
        </p:sp>
        <p:sp>
          <p:nvSpPr>
            <p:cNvPr id="13" name="Oval 12"/>
            <p:cNvSpPr/>
            <p:nvPr/>
          </p:nvSpPr>
          <p:spPr bwMode="auto">
            <a:xfrm>
              <a:off x="272248" y="2644533"/>
              <a:ext cx="731520" cy="731520"/>
            </a:xfrm>
            <a:prstGeom prst="ellipse">
              <a:avLst/>
            </a:prstGeom>
            <a:solidFill>
              <a:schemeClr val="accent1">
                <a:lumMod val="7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2059" kern="1200" dirty="0">
                  <a:solidFill>
                    <a:srgbClr val="FFFFFF"/>
                  </a:solidFill>
                  <a:effectLst>
                    <a:outerShdw blurRad="38100" dist="38100" dir="2700000" algn="tl">
                      <a:srgbClr val="000000">
                        <a:alpha val="43137"/>
                      </a:srgbClr>
                    </a:outerShdw>
                  </a:effectLst>
                  <a:latin typeface="Segoe UI"/>
                </a:rPr>
                <a:t>2</a:t>
              </a:r>
            </a:p>
          </p:txBody>
        </p:sp>
      </p:grpSp>
      <p:grpSp>
        <p:nvGrpSpPr>
          <p:cNvPr id="14" name="Group 13"/>
          <p:cNvGrpSpPr/>
          <p:nvPr/>
        </p:nvGrpSpPr>
        <p:grpSpPr>
          <a:xfrm>
            <a:off x="457037" y="2708473"/>
            <a:ext cx="7656902" cy="537855"/>
            <a:chOff x="274637" y="3865043"/>
            <a:chExt cx="10413919" cy="731520"/>
          </a:xfrm>
        </p:grpSpPr>
        <p:sp>
          <p:nvSpPr>
            <p:cNvPr id="15" name="Rectangle 14"/>
            <p:cNvSpPr/>
            <p:nvPr/>
          </p:nvSpPr>
          <p:spPr>
            <a:xfrm>
              <a:off x="883628" y="3996019"/>
              <a:ext cx="9804928" cy="548640"/>
            </a:xfrm>
            <a:prstGeom prst="rect">
              <a:avLst/>
            </a:prstGeom>
            <a:noFill/>
          </p:spPr>
          <p:txBody>
            <a:bodyPr wrap="square" lIns="201696" anchor="ctr">
              <a:noAutofit/>
            </a:bodyPr>
            <a:lstStyle/>
            <a:p>
              <a:pPr defTabSz="685608">
                <a:defRPr/>
              </a:pPr>
              <a:r>
                <a:rPr lang="en-US" b="1" kern="1200" dirty="0">
                  <a:solidFill>
                    <a:srgbClr val="EAEAEA">
                      <a:lumMod val="50000"/>
                    </a:srgbClr>
                  </a:solidFill>
                  <a:latin typeface="Segoe UI Light"/>
                  <a:ea typeface="+mn-ea"/>
                  <a:cs typeface="+mn-cs"/>
                </a:rPr>
                <a:t>Sign-up </a:t>
              </a:r>
              <a:r>
                <a:rPr lang="en-US" kern="1200" dirty="0">
                  <a:solidFill>
                    <a:srgbClr val="EAEAEA">
                      <a:lumMod val="50000"/>
                    </a:srgbClr>
                  </a:solidFill>
                  <a:latin typeface="Segoe UI Light"/>
                  <a:ea typeface="+mn-ea"/>
                  <a:cs typeface="+mn-cs"/>
                </a:rPr>
                <a:t>and invite your customers to the Open Source on Azure Webinar series and </a:t>
              </a:r>
              <a:r>
                <a:rPr lang="en-US" kern="1200" dirty="0" err="1">
                  <a:solidFill>
                    <a:srgbClr val="EAEAEA">
                      <a:lumMod val="50000"/>
                    </a:srgbClr>
                  </a:solidFill>
                  <a:latin typeface="Segoe UI Light"/>
                  <a:ea typeface="+mn-ea"/>
                  <a:cs typeface="+mn-cs"/>
                </a:rPr>
                <a:t>MS+Red</a:t>
              </a:r>
              <a:r>
                <a:rPr lang="en-US" kern="1200" dirty="0">
                  <a:solidFill>
                    <a:srgbClr val="EAEAEA">
                      <a:lumMod val="50000"/>
                    </a:srgbClr>
                  </a:solidFill>
                  <a:latin typeface="Segoe UI Light"/>
                  <a:ea typeface="+mn-ea"/>
                  <a:cs typeface="+mn-cs"/>
                </a:rPr>
                <a:t> Hat National Events.  </a:t>
              </a:r>
            </a:p>
          </p:txBody>
        </p:sp>
        <p:sp>
          <p:nvSpPr>
            <p:cNvPr id="16" name="Oval 15"/>
            <p:cNvSpPr/>
            <p:nvPr/>
          </p:nvSpPr>
          <p:spPr bwMode="auto">
            <a:xfrm>
              <a:off x="274637" y="3865043"/>
              <a:ext cx="731520" cy="731520"/>
            </a:xfrm>
            <a:prstGeom prst="ellipse">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2059" kern="1200" dirty="0">
                  <a:solidFill>
                    <a:srgbClr val="FFFFFF"/>
                  </a:solidFill>
                  <a:effectLst>
                    <a:outerShdw blurRad="38100" dist="38100" dir="2700000" algn="tl">
                      <a:srgbClr val="000000">
                        <a:alpha val="43137"/>
                      </a:srgbClr>
                    </a:outerShdw>
                  </a:effectLst>
                  <a:latin typeface="Segoe UI"/>
                </a:rPr>
                <a:t>4</a:t>
              </a:r>
            </a:p>
          </p:txBody>
        </p:sp>
      </p:grpSp>
      <p:grpSp>
        <p:nvGrpSpPr>
          <p:cNvPr id="17" name="Group 16"/>
          <p:cNvGrpSpPr/>
          <p:nvPr/>
        </p:nvGrpSpPr>
        <p:grpSpPr>
          <a:xfrm>
            <a:off x="457037" y="3340687"/>
            <a:ext cx="7902869" cy="833910"/>
            <a:chOff x="274637" y="4952838"/>
            <a:chExt cx="10358620" cy="1134176"/>
          </a:xfrm>
        </p:grpSpPr>
        <p:sp>
          <p:nvSpPr>
            <p:cNvPr id="18" name="Rectangle 17"/>
            <p:cNvSpPr/>
            <p:nvPr/>
          </p:nvSpPr>
          <p:spPr>
            <a:xfrm>
              <a:off x="828328" y="5538374"/>
              <a:ext cx="9804929" cy="548640"/>
            </a:xfrm>
            <a:prstGeom prst="rect">
              <a:avLst/>
            </a:prstGeom>
            <a:noFill/>
          </p:spPr>
          <p:txBody>
            <a:bodyPr wrap="square" lIns="201696" anchor="ctr">
              <a:noAutofit/>
            </a:bodyPr>
            <a:lstStyle/>
            <a:p>
              <a:pPr defTabSz="685608">
                <a:defRPr/>
              </a:pPr>
              <a:r>
                <a:rPr lang="en-US" b="1" kern="1200" dirty="0">
                  <a:solidFill>
                    <a:srgbClr val="EAEAEA">
                      <a:lumMod val="50000"/>
                    </a:srgbClr>
                  </a:solidFill>
                  <a:latin typeface="Segoe UI Light"/>
                  <a:ea typeface="+mn-ea"/>
                  <a:cs typeface="+mn-cs"/>
                </a:rPr>
                <a:t>Participate / Attend </a:t>
              </a:r>
              <a:r>
                <a:rPr lang="en-US" kern="1200" dirty="0">
                  <a:solidFill>
                    <a:srgbClr val="EAEAEA">
                      <a:lumMod val="50000"/>
                    </a:srgbClr>
                  </a:solidFill>
                  <a:latin typeface="Segoe UI Light"/>
                  <a:ea typeface="+mn-ea"/>
                  <a:cs typeface="+mn-cs"/>
                </a:rPr>
                <a:t>in Events coming up:</a:t>
              </a:r>
            </a:p>
            <a:p>
              <a:pPr marL="594938" lvl="1" indent="-252134" defTabSz="685608">
                <a:buFont typeface="Arial" panose="020B0604020202020204" pitchFamily="34" charset="0"/>
                <a:buChar char="•"/>
                <a:defRPr/>
              </a:pPr>
              <a:r>
                <a:rPr lang="en-US" kern="1200" dirty="0">
                  <a:solidFill>
                    <a:srgbClr val="EAEAEA">
                      <a:lumMod val="50000"/>
                    </a:srgbClr>
                  </a:solidFill>
                  <a:latin typeface="Segoe UI Light"/>
                  <a:ea typeface="+mn-ea"/>
                  <a:cs typeface="+mn-cs"/>
                  <a:hlinkClick r:id="rId5"/>
                </a:rPr>
                <a:t>Red Hat Summit</a:t>
              </a:r>
              <a:r>
                <a:rPr lang="en-US" kern="1200" dirty="0">
                  <a:solidFill>
                    <a:srgbClr val="EAEAEA">
                      <a:lumMod val="50000"/>
                    </a:srgbClr>
                  </a:solidFill>
                  <a:latin typeface="Segoe UI Light"/>
                  <a:ea typeface="+mn-ea"/>
                  <a:cs typeface="+mn-cs"/>
                </a:rPr>
                <a:t>, June 27</a:t>
              </a:r>
              <a:r>
                <a:rPr lang="en-US" kern="1200" baseline="30000" dirty="0">
                  <a:solidFill>
                    <a:srgbClr val="EAEAEA">
                      <a:lumMod val="50000"/>
                    </a:srgbClr>
                  </a:solidFill>
                  <a:latin typeface="Segoe UI Light"/>
                  <a:ea typeface="+mn-ea"/>
                  <a:cs typeface="+mn-cs"/>
                </a:rPr>
                <a:t>th</a:t>
              </a:r>
              <a:r>
                <a:rPr lang="en-US" kern="1200" dirty="0">
                  <a:solidFill>
                    <a:srgbClr val="EAEAEA">
                      <a:lumMod val="50000"/>
                    </a:srgbClr>
                  </a:solidFill>
                  <a:latin typeface="Segoe UI Light"/>
                  <a:ea typeface="+mn-ea"/>
                  <a:cs typeface="+mn-cs"/>
                </a:rPr>
                <a:t> – 30</a:t>
              </a:r>
              <a:r>
                <a:rPr lang="en-US" kern="1200" baseline="30000" dirty="0">
                  <a:solidFill>
                    <a:srgbClr val="EAEAEA">
                      <a:lumMod val="50000"/>
                    </a:srgbClr>
                  </a:solidFill>
                  <a:latin typeface="Segoe UI Light"/>
                  <a:ea typeface="+mn-ea"/>
                  <a:cs typeface="+mn-cs"/>
                </a:rPr>
                <a:t>th</a:t>
              </a:r>
              <a:r>
                <a:rPr lang="en-US" kern="1200" dirty="0">
                  <a:solidFill>
                    <a:srgbClr val="EAEAEA">
                      <a:lumMod val="50000"/>
                    </a:srgbClr>
                  </a:solidFill>
                  <a:latin typeface="Segoe UI Light"/>
                  <a:ea typeface="+mn-ea"/>
                  <a:cs typeface="+mn-cs"/>
                </a:rPr>
                <a:t> @ San Francisco</a:t>
              </a:r>
            </a:p>
            <a:p>
              <a:pPr marL="594938" lvl="1" indent="-252134" defTabSz="685608">
                <a:buFont typeface="Arial" panose="020B0604020202020204" pitchFamily="34" charset="0"/>
                <a:buChar char="•"/>
                <a:defRPr/>
              </a:pPr>
              <a:r>
                <a:rPr lang="en-US" kern="1200" dirty="0">
                  <a:solidFill>
                    <a:srgbClr val="EAEAEA">
                      <a:lumMod val="50000"/>
                    </a:srgbClr>
                  </a:solidFill>
                  <a:latin typeface="Segoe UI Light"/>
                  <a:ea typeface="+mn-ea"/>
                  <a:cs typeface="+mn-cs"/>
                  <a:hlinkClick r:id="rId6"/>
                </a:rPr>
                <a:t>Microsoft Worldwide Partner Conference (WPC</a:t>
              </a:r>
              <a:r>
                <a:rPr lang="en-US" kern="1200" dirty="0">
                  <a:solidFill>
                    <a:srgbClr val="EAEAEA">
                      <a:lumMod val="50000"/>
                    </a:srgbClr>
                  </a:solidFill>
                  <a:latin typeface="Segoe UI Light"/>
                  <a:ea typeface="+mn-ea"/>
                  <a:cs typeface="+mn-cs"/>
                </a:rPr>
                <a:t>), July 10</a:t>
              </a:r>
              <a:r>
                <a:rPr lang="en-US" kern="1200" baseline="30000" dirty="0">
                  <a:solidFill>
                    <a:srgbClr val="EAEAEA">
                      <a:lumMod val="50000"/>
                    </a:srgbClr>
                  </a:solidFill>
                  <a:latin typeface="Segoe UI Light"/>
                  <a:ea typeface="+mn-ea"/>
                  <a:cs typeface="+mn-cs"/>
                </a:rPr>
                <a:t>th</a:t>
              </a:r>
              <a:r>
                <a:rPr lang="en-US" kern="1200" dirty="0">
                  <a:solidFill>
                    <a:srgbClr val="EAEAEA">
                      <a:lumMod val="50000"/>
                    </a:srgbClr>
                  </a:solidFill>
                  <a:latin typeface="Segoe UI Light"/>
                  <a:ea typeface="+mn-ea"/>
                  <a:cs typeface="+mn-cs"/>
                </a:rPr>
                <a:t> – 14</a:t>
              </a:r>
              <a:r>
                <a:rPr lang="en-US" kern="1200" baseline="30000" dirty="0">
                  <a:solidFill>
                    <a:srgbClr val="EAEAEA">
                      <a:lumMod val="50000"/>
                    </a:srgbClr>
                  </a:solidFill>
                  <a:latin typeface="Segoe UI Light"/>
                  <a:ea typeface="+mn-ea"/>
                  <a:cs typeface="+mn-cs"/>
                </a:rPr>
                <a:t>th</a:t>
              </a:r>
              <a:r>
                <a:rPr lang="en-US" kern="1200" dirty="0">
                  <a:solidFill>
                    <a:srgbClr val="EAEAEA">
                      <a:lumMod val="50000"/>
                    </a:srgbClr>
                  </a:solidFill>
                  <a:latin typeface="Segoe UI Light"/>
                  <a:ea typeface="+mn-ea"/>
                  <a:cs typeface="+mn-cs"/>
                </a:rPr>
                <a:t> @ Toronto, Canada</a:t>
              </a:r>
            </a:p>
            <a:p>
              <a:pPr marL="594938" lvl="1" indent="-252134" defTabSz="685608">
                <a:buFont typeface="Arial" panose="020B0604020202020204" pitchFamily="34" charset="0"/>
                <a:buChar char="•"/>
                <a:defRPr/>
              </a:pPr>
              <a:endParaRPr lang="en-US" kern="1200" dirty="0">
                <a:solidFill>
                  <a:srgbClr val="EAEAEA">
                    <a:lumMod val="50000"/>
                  </a:srgbClr>
                </a:solidFill>
                <a:latin typeface="Segoe UI Light"/>
                <a:ea typeface="+mn-ea"/>
                <a:cs typeface="+mn-cs"/>
              </a:endParaRPr>
            </a:p>
            <a:p>
              <a:pPr marL="594938" lvl="1" indent="-252134" defTabSz="685608">
                <a:buFont typeface="Arial" panose="020B0604020202020204" pitchFamily="34" charset="0"/>
                <a:buChar char="•"/>
                <a:defRPr/>
              </a:pPr>
              <a:endParaRPr lang="en-US" kern="1200" dirty="0">
                <a:solidFill>
                  <a:srgbClr val="EAEAEA">
                    <a:lumMod val="50000"/>
                  </a:srgbClr>
                </a:solidFill>
                <a:latin typeface="Segoe UI Light"/>
                <a:ea typeface="+mn-ea"/>
                <a:cs typeface="+mn-cs"/>
              </a:endParaRPr>
            </a:p>
          </p:txBody>
        </p:sp>
        <p:sp>
          <p:nvSpPr>
            <p:cNvPr id="19" name="Oval 18"/>
            <p:cNvSpPr/>
            <p:nvPr/>
          </p:nvSpPr>
          <p:spPr bwMode="auto">
            <a:xfrm>
              <a:off x="274637" y="4952838"/>
              <a:ext cx="731520" cy="731520"/>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kern="1200" dirty="0">
                  <a:solidFill>
                    <a:srgbClr val="FFFFFF"/>
                  </a:solidFill>
                  <a:latin typeface="Segoe UI"/>
                </a:rPr>
                <a:t>5</a:t>
              </a:r>
            </a:p>
          </p:txBody>
        </p:sp>
      </p:grpSp>
      <p:grpSp>
        <p:nvGrpSpPr>
          <p:cNvPr id="23" name="Group 22"/>
          <p:cNvGrpSpPr/>
          <p:nvPr/>
        </p:nvGrpSpPr>
        <p:grpSpPr>
          <a:xfrm>
            <a:off x="457037" y="2076258"/>
            <a:ext cx="7631611" cy="537855"/>
            <a:chOff x="274637" y="3865043"/>
            <a:chExt cx="10379521" cy="731520"/>
          </a:xfrm>
        </p:grpSpPr>
        <p:sp>
          <p:nvSpPr>
            <p:cNvPr id="24" name="Rectangle 23"/>
            <p:cNvSpPr/>
            <p:nvPr/>
          </p:nvSpPr>
          <p:spPr>
            <a:xfrm>
              <a:off x="849230" y="3939145"/>
              <a:ext cx="9804928" cy="548640"/>
            </a:xfrm>
            <a:prstGeom prst="rect">
              <a:avLst/>
            </a:prstGeom>
            <a:noFill/>
          </p:spPr>
          <p:txBody>
            <a:bodyPr wrap="square" lIns="201696" anchor="ctr">
              <a:noAutofit/>
            </a:bodyPr>
            <a:lstStyle/>
            <a:p>
              <a:pPr defTabSz="685608">
                <a:defRPr/>
              </a:pPr>
              <a:r>
                <a:rPr lang="en-US" b="1" kern="1200" dirty="0">
                  <a:solidFill>
                    <a:srgbClr val="EAEAEA">
                      <a:lumMod val="50000"/>
                    </a:srgbClr>
                  </a:solidFill>
                  <a:latin typeface="Segoe UI Light"/>
                  <a:ea typeface="+mn-ea"/>
                  <a:cs typeface="+mn-cs"/>
                </a:rPr>
                <a:t>Schedule </a:t>
              </a:r>
              <a:r>
                <a:rPr lang="en-US" kern="1200" dirty="0">
                  <a:solidFill>
                    <a:srgbClr val="EAEAEA">
                      <a:lumMod val="50000"/>
                    </a:srgbClr>
                  </a:solidFill>
                  <a:latin typeface="Segoe UI Light"/>
                  <a:ea typeface="+mn-ea"/>
                  <a:cs typeface="+mn-cs"/>
                </a:rPr>
                <a:t>a strategy briefing workshop at the MTC to learn, scale and drive your business.    </a:t>
              </a:r>
            </a:p>
          </p:txBody>
        </p:sp>
        <p:sp>
          <p:nvSpPr>
            <p:cNvPr id="25" name="Oval 24"/>
            <p:cNvSpPr/>
            <p:nvPr/>
          </p:nvSpPr>
          <p:spPr bwMode="auto">
            <a:xfrm>
              <a:off x="274637" y="3865043"/>
              <a:ext cx="731520" cy="731520"/>
            </a:xfrm>
            <a:prstGeom prst="ellipse">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2059" kern="1200" dirty="0">
                  <a:solidFill>
                    <a:srgbClr val="FFFFFF"/>
                  </a:solidFill>
                  <a:effectLst>
                    <a:outerShdw blurRad="38100" dist="38100" dir="2700000" algn="tl">
                      <a:srgbClr val="000000">
                        <a:alpha val="43137"/>
                      </a:srgbClr>
                    </a:outerShdw>
                  </a:effectLst>
                  <a:latin typeface="Segoe UI"/>
                </a:rPr>
                <a:t>3</a:t>
              </a:r>
            </a:p>
          </p:txBody>
        </p:sp>
      </p:grpSp>
    </p:spTree>
    <p:extLst>
      <p:ext uri="{BB962C8B-B14F-4D97-AF65-F5344CB8AC3E}">
        <p14:creationId xmlns:p14="http://schemas.microsoft.com/office/powerpoint/2010/main" val="11186344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207767" y="2198241"/>
            <a:ext cx="8456468" cy="646378"/>
          </a:xfrm>
          <a:prstGeom prst="rect">
            <a:avLst/>
          </a:prstGeom>
          <a:noFill/>
          <a:ln>
            <a:noFill/>
          </a:ln>
        </p:spPr>
        <p:style>
          <a:lnRef idx="0">
            <a:scrgbClr r="0" g="0" b="0"/>
          </a:lnRef>
          <a:fillRef idx="0">
            <a:scrgbClr r="0" g="0" b="0"/>
          </a:fillRef>
          <a:effectRef idx="0">
            <a:scrgbClr r="0" g="0" b="0"/>
          </a:effectRef>
          <a:fontRef idx="minor"/>
        </p:style>
        <p:txBody>
          <a:bodyPr lIns="107434" tIns="67213" rIns="107434" bIns="67213"/>
          <a:lstStyle/>
          <a:p>
            <a:pPr marL="0" marR="0" lvl="0" indent="0" algn="l" defTabSz="685608" rtl="0" eaLnBrk="1" fontAlgn="auto" latinLnBrk="0" hangingPunct="1">
              <a:lnSpc>
                <a:spcPct val="90000"/>
              </a:lnSpc>
              <a:spcBef>
                <a:spcPts val="0"/>
              </a:spcBef>
              <a:spcAft>
                <a:spcPts val="0"/>
              </a:spcAft>
              <a:buClrTx/>
              <a:buSzTx/>
              <a:buFontTx/>
              <a:buNone/>
              <a:tabLst/>
              <a:defRPr/>
            </a:pPr>
            <a:r>
              <a:rPr kumimoji="0" lang="en-US" sz="3971" b="0" i="0" u="none" strike="noStrike" kern="1200" cap="none" spc="0" normalizeH="0" baseline="0" noProof="0" dirty="0">
                <a:ln>
                  <a:noFill/>
                </a:ln>
                <a:gradFill>
                  <a:gsLst>
                    <a:gs pos="27434">
                      <a:srgbClr val="A80000"/>
                    </a:gs>
                    <a:gs pos="42478">
                      <a:srgbClr val="A80000"/>
                    </a:gs>
                  </a:gsLst>
                  <a:lin ang="5400000" scaled="1"/>
                </a:gradFill>
                <a:effectLst/>
                <a:uLnTx/>
                <a:uFillTx/>
                <a:latin typeface="Segoe UI Light"/>
                <a:ea typeface="DejaVu Sans"/>
                <a:cs typeface="+mn-cs"/>
                <a:sym typeface="Arial"/>
              </a:rPr>
              <a:t>Bringing it</a:t>
            </a:r>
            <a:r>
              <a:rPr kumimoji="0" lang="en-US" sz="3971" b="0" i="0" u="none" strike="noStrike" kern="1200" cap="none" spc="0" normalizeH="0" noProof="0" dirty="0">
                <a:ln>
                  <a:noFill/>
                </a:ln>
                <a:gradFill>
                  <a:gsLst>
                    <a:gs pos="27434">
                      <a:srgbClr val="A80000"/>
                    </a:gs>
                    <a:gs pos="42478">
                      <a:srgbClr val="A80000"/>
                    </a:gs>
                  </a:gsLst>
                  <a:lin ang="5400000" scaled="1"/>
                </a:gradFill>
                <a:effectLst/>
                <a:uLnTx/>
                <a:uFillTx/>
                <a:latin typeface="Segoe UI Light"/>
                <a:ea typeface="DejaVu Sans"/>
                <a:cs typeface="+mn-cs"/>
                <a:sym typeface="Arial"/>
              </a:rPr>
              <a:t> all together and wrap</a:t>
            </a:r>
            <a:endParaRPr kumimoji="0" lang="en-US" sz="3971" b="0" i="0" u="none" strike="noStrike" kern="1200" cap="none" spc="0" normalizeH="0" baseline="0" noProof="0" dirty="0">
              <a:ln>
                <a:noFill/>
              </a:ln>
              <a:gradFill>
                <a:gsLst>
                  <a:gs pos="27434">
                    <a:srgbClr val="A80000"/>
                  </a:gs>
                  <a:gs pos="42478">
                    <a:srgbClr val="A80000"/>
                  </a:gs>
                </a:gsLst>
                <a:lin ang="5400000" scaled="1"/>
              </a:gradFill>
              <a:effectLst/>
              <a:uLnTx/>
              <a:uFillTx/>
              <a:latin typeface="Segoe UI Light"/>
              <a:ea typeface="DejaVu Sans"/>
              <a:cs typeface="+mn-cs"/>
              <a:sym typeface="Arial"/>
            </a:endParaRPr>
          </a:p>
        </p:txBody>
      </p:sp>
      <p:sp>
        <p:nvSpPr>
          <p:cNvPr id="5" name="Slide Number Placeholder 4"/>
          <p:cNvSpPr>
            <a:spLocks noGrp="1"/>
          </p:cNvSpPr>
          <p:nvPr>
            <p:ph type="sldNum" sz="quarter" idx="4294967295"/>
          </p:nvPr>
        </p:nvSpPr>
        <p:spPr>
          <a:xfrm>
            <a:off x="8470900" y="4900613"/>
            <a:ext cx="673100" cy="133350"/>
          </a:xfrm>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43</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spTree>
    <p:extLst>
      <p:ext uri="{BB962C8B-B14F-4D97-AF65-F5344CB8AC3E}">
        <p14:creationId xmlns:p14="http://schemas.microsoft.com/office/powerpoint/2010/main" val="4051146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42" presetClass="path" presetSubtype="0" decel="100000" fill="hold" grpId="1" nodeType="withEffect">
                                  <p:stCondLst>
                                    <p:cond delay="0"/>
                                  </p:stCondLst>
                                  <p:childTnLst>
                                    <p:animMotion origin="layout" path="M 4.89916E-6 -5.81026E-7 L 4.89916E-6 0.037 " pathEditMode="relative" rAng="0" ptsTypes="AA">
                                      <p:cBhvr>
                                        <p:cTn id="9" dur="500" spd="-100000" fill="hold"/>
                                        <p:tgtEl>
                                          <p:spTgt spid="122"/>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292046" cy="806913"/>
          </a:xfrm>
        </p:spPr>
        <p:txBody>
          <a:bodyPr/>
          <a:lstStyle/>
          <a:p>
            <a:r>
              <a:rPr lang="en-US" sz="3600" dirty="0">
                <a:solidFill>
                  <a:schemeClr val="tx1"/>
                </a:solidFill>
              </a:rPr>
              <a:t>Building an Azure OSS supported business</a:t>
            </a:r>
          </a:p>
        </p:txBody>
      </p:sp>
      <p:grpSp>
        <p:nvGrpSpPr>
          <p:cNvPr id="7180" name="Group 7179"/>
          <p:cNvGrpSpPr/>
          <p:nvPr/>
        </p:nvGrpSpPr>
        <p:grpSpPr>
          <a:xfrm>
            <a:off x="464243" y="730250"/>
            <a:ext cx="2570285" cy="4135511"/>
            <a:chOff x="464243" y="730250"/>
            <a:chExt cx="2570285" cy="4135511"/>
          </a:xfrm>
        </p:grpSpPr>
        <p:pic>
          <p:nvPicPr>
            <p:cNvPr id="7177" name="Picture 3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43" y="730250"/>
              <a:ext cx="730250" cy="730250"/>
            </a:xfrm>
            <a:prstGeom prst="rect">
              <a:avLst/>
            </a:prstGeom>
            <a:noFill/>
            <a:extLst>
              <a:ext uri="{909E8E84-426E-40DD-AFC4-6F175D3DCCD1}">
                <a14:hiddenFill xmlns:a14="http://schemas.microsoft.com/office/drawing/2010/main">
                  <a:solidFill>
                    <a:srgbClr val="FFFFFF"/>
                  </a:solidFill>
                </a14:hiddenFill>
              </a:ext>
            </a:extLst>
          </p:spPr>
        </p:pic>
        <p:grpSp>
          <p:nvGrpSpPr>
            <p:cNvPr id="7179" name="Group 7178"/>
            <p:cNvGrpSpPr/>
            <p:nvPr/>
          </p:nvGrpSpPr>
          <p:grpSpPr>
            <a:xfrm>
              <a:off x="589820" y="973365"/>
              <a:ext cx="2444708" cy="3892396"/>
              <a:chOff x="589820" y="973365"/>
              <a:chExt cx="2444708" cy="3892396"/>
            </a:xfrm>
          </p:grpSpPr>
          <p:sp>
            <p:nvSpPr>
              <p:cNvPr id="22" name="Rectangle 21"/>
              <p:cNvSpPr/>
              <p:nvPr/>
            </p:nvSpPr>
            <p:spPr>
              <a:xfrm>
                <a:off x="1194493" y="973365"/>
                <a:ext cx="1608453" cy="307777"/>
              </a:xfrm>
              <a:prstGeom prst="rect">
                <a:avLst/>
              </a:prstGeom>
            </p:spPr>
            <p:txBody>
              <a:bodyPr wrap="none">
                <a:spAutoFit/>
              </a:bodyPr>
              <a:lstStyle/>
              <a:p>
                <a:pPr indent="11430" algn="ctr">
                  <a:spcBef>
                    <a:spcPts val="600"/>
                  </a:spcBef>
                  <a:spcAft>
                    <a:spcPts val="600"/>
                  </a:spcAft>
                </a:pPr>
                <a:r>
                  <a:rPr lang="en-US" dirty="0"/>
                  <a:t>More Empowered</a:t>
                </a:r>
                <a:endParaRPr lang="en-US" dirty="0">
                  <a:latin typeface="Arial" panose="020B0604020202020204" pitchFamily="34" charset="0"/>
                  <a:ea typeface="MS PGothic" panose="020B0600070205080204" pitchFamily="34" charset="-128"/>
                  <a:cs typeface="Times New Roman" panose="02020603050405020304" pitchFamily="18" charset="0"/>
                </a:endParaRPr>
              </a:p>
            </p:txBody>
          </p:sp>
          <p:pic>
            <p:nvPicPr>
              <p:cNvPr id="31" name="Picture 30"/>
              <p:cNvPicPr>
                <a:picLocks noChangeAspect="1"/>
              </p:cNvPicPr>
              <p:nvPr/>
            </p:nvPicPr>
            <p:blipFill>
              <a:blip r:embed="rId5"/>
              <a:stretch>
                <a:fillRect/>
              </a:stretch>
            </p:blipFill>
            <p:spPr>
              <a:xfrm>
                <a:off x="589820" y="1634601"/>
                <a:ext cx="2444708" cy="3231160"/>
              </a:xfrm>
              <a:prstGeom prst="rect">
                <a:avLst/>
              </a:prstGeom>
            </p:spPr>
          </p:pic>
        </p:grpSp>
      </p:grpSp>
      <p:grpSp>
        <p:nvGrpSpPr>
          <p:cNvPr id="7181" name="Group 7180"/>
          <p:cNvGrpSpPr/>
          <p:nvPr/>
        </p:nvGrpSpPr>
        <p:grpSpPr>
          <a:xfrm>
            <a:off x="3258113" y="762129"/>
            <a:ext cx="2601906" cy="3646392"/>
            <a:chOff x="3258113" y="762129"/>
            <a:chExt cx="2601906" cy="3646392"/>
          </a:xfrm>
        </p:grpSpPr>
        <p:pic>
          <p:nvPicPr>
            <p:cNvPr id="7175" name="Picture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113" y="762129"/>
              <a:ext cx="730250" cy="73025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3998074" y="981014"/>
              <a:ext cx="1491434" cy="307777"/>
            </a:xfrm>
            <a:prstGeom prst="rect">
              <a:avLst/>
            </a:prstGeom>
          </p:spPr>
          <p:txBody>
            <a:bodyPr wrap="none">
              <a:spAutoFit/>
            </a:bodyPr>
            <a:lstStyle/>
            <a:p>
              <a:pPr indent="11430" algn="ctr">
                <a:spcBef>
                  <a:spcPts val="600"/>
                </a:spcBef>
                <a:spcAft>
                  <a:spcPts val="600"/>
                </a:spcAft>
              </a:pPr>
              <a:r>
                <a:rPr lang="en-US" dirty="0"/>
                <a:t>Business Ready</a:t>
              </a:r>
              <a:endParaRPr lang="en-US" dirty="0">
                <a:latin typeface="Arial" panose="020B0604020202020204" pitchFamily="34" charset="0"/>
                <a:ea typeface="MS PGothic" panose="020B0600070205080204" pitchFamily="34" charset="-128"/>
                <a:cs typeface="Times New Roman" panose="02020603050405020304" pitchFamily="18" charset="0"/>
              </a:endParaRPr>
            </a:p>
          </p:txBody>
        </p:sp>
        <p:pic>
          <p:nvPicPr>
            <p:cNvPr id="7168" name="Picture 7167"/>
            <p:cNvPicPr>
              <a:picLocks noChangeAspect="1"/>
            </p:cNvPicPr>
            <p:nvPr/>
          </p:nvPicPr>
          <p:blipFill>
            <a:blip r:embed="rId7"/>
            <a:stretch>
              <a:fillRect/>
            </a:stretch>
          </p:blipFill>
          <p:spPr>
            <a:xfrm>
              <a:off x="3268994" y="1634601"/>
              <a:ext cx="2591025" cy="2773920"/>
            </a:xfrm>
            <a:prstGeom prst="rect">
              <a:avLst/>
            </a:prstGeom>
          </p:spPr>
        </p:pic>
      </p:grpSp>
      <p:grpSp>
        <p:nvGrpSpPr>
          <p:cNvPr id="7182" name="Group 7181"/>
          <p:cNvGrpSpPr/>
          <p:nvPr/>
        </p:nvGrpSpPr>
        <p:grpSpPr>
          <a:xfrm>
            <a:off x="6210047" y="730250"/>
            <a:ext cx="2719052" cy="3365797"/>
            <a:chOff x="6210047" y="730250"/>
            <a:chExt cx="2719052" cy="3365797"/>
          </a:xfrm>
        </p:grpSpPr>
        <p:pic>
          <p:nvPicPr>
            <p:cNvPr id="7176" name="Picture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0047" y="730250"/>
              <a:ext cx="730250" cy="730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6991842" y="973366"/>
              <a:ext cx="1776768" cy="307777"/>
            </a:xfrm>
            <a:prstGeom prst="rect">
              <a:avLst/>
            </a:prstGeom>
          </p:spPr>
          <p:txBody>
            <a:bodyPr wrap="none">
              <a:spAutoFit/>
            </a:bodyPr>
            <a:lstStyle/>
            <a:p>
              <a:pPr indent="11430" algn="ctr">
                <a:spcBef>
                  <a:spcPts val="600"/>
                </a:spcBef>
                <a:spcAft>
                  <a:spcPts val="600"/>
                </a:spcAft>
              </a:pPr>
              <a:r>
                <a:rPr lang="en-US" dirty="0"/>
                <a:t>Greater Opportunity</a:t>
              </a:r>
              <a:endParaRPr lang="en-US" dirty="0">
                <a:latin typeface="Arial" panose="020B0604020202020204" pitchFamily="34" charset="0"/>
                <a:ea typeface="MS PGothic" panose="020B0600070205080204" pitchFamily="34" charset="-128"/>
                <a:cs typeface="Times New Roman" panose="02020603050405020304" pitchFamily="18" charset="0"/>
              </a:endParaRPr>
            </a:p>
          </p:txBody>
        </p:sp>
        <p:pic>
          <p:nvPicPr>
            <p:cNvPr id="7178" name="Picture 7177"/>
            <p:cNvPicPr>
              <a:picLocks noChangeAspect="1"/>
            </p:cNvPicPr>
            <p:nvPr/>
          </p:nvPicPr>
          <p:blipFill>
            <a:blip r:embed="rId9"/>
            <a:stretch>
              <a:fillRect/>
            </a:stretch>
          </p:blipFill>
          <p:spPr>
            <a:xfrm>
              <a:off x="6210047" y="1626953"/>
              <a:ext cx="2719052" cy="2469094"/>
            </a:xfrm>
            <a:prstGeom prst="rect">
              <a:avLst/>
            </a:prstGeom>
          </p:spPr>
        </p:pic>
      </p:grpSp>
    </p:spTree>
    <p:extLst>
      <p:ext uri="{BB962C8B-B14F-4D97-AF65-F5344CB8AC3E}">
        <p14:creationId xmlns:p14="http://schemas.microsoft.com/office/powerpoint/2010/main" val="3612788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0"/>
                                        </p:tgtEl>
                                        <p:attrNameLst>
                                          <p:attrName>style.visibility</p:attrName>
                                        </p:attrNameLst>
                                      </p:cBhvr>
                                      <p:to>
                                        <p:strVal val="visible"/>
                                      </p:to>
                                    </p:set>
                                    <p:animEffect transition="in" filter="fade">
                                      <p:cBhvr>
                                        <p:cTn id="7" dur="500"/>
                                        <p:tgtEl>
                                          <p:spTgt spid="7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81"/>
                                        </p:tgtEl>
                                        <p:attrNameLst>
                                          <p:attrName>style.visibility</p:attrName>
                                        </p:attrNameLst>
                                      </p:cBhvr>
                                      <p:to>
                                        <p:strVal val="visible"/>
                                      </p:to>
                                    </p:set>
                                    <p:animEffect transition="in" filter="fade">
                                      <p:cBhvr>
                                        <p:cTn id="12" dur="500"/>
                                        <p:tgtEl>
                                          <p:spTgt spid="71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82"/>
                                        </p:tgtEl>
                                        <p:attrNameLst>
                                          <p:attrName>style.visibility</p:attrName>
                                        </p:attrNameLst>
                                      </p:cBhvr>
                                      <p:to>
                                        <p:strVal val="visible"/>
                                      </p:to>
                                    </p:set>
                                    <p:animEffect transition="in" filter="fade">
                                      <p:cBhvr>
                                        <p:cTn id="17" dur="500"/>
                                        <p:tgtEl>
                                          <p:spTgt spid="7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defTabSz="672358">
              <a:defRPr/>
            </a:pPr>
            <a:fld id="{C443C2DF-5588-4CC6-8C5F-6F0047402608}" type="slidenum">
              <a:rPr lang="en-US" sz="1324">
                <a:solidFill>
                  <a:srgbClr val="505050">
                    <a:tint val="75000"/>
                  </a:srgbClr>
                </a:solidFill>
              </a:rPr>
              <a:pPr defTabSz="672358">
                <a:defRPr/>
              </a:pPr>
              <a:t>45</a:t>
            </a:fld>
            <a:endParaRPr lang="en-US" sz="1324">
              <a:solidFill>
                <a:srgbClr val="505050">
                  <a:tint val="75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014139465"/>
              </p:ext>
            </p:extLst>
          </p:nvPr>
        </p:nvGraphicFramePr>
        <p:xfrm>
          <a:off x="260901" y="879243"/>
          <a:ext cx="8550012" cy="3748770"/>
        </p:xfrm>
        <a:graphic>
          <a:graphicData uri="http://schemas.openxmlformats.org/drawingml/2006/table">
            <a:tbl>
              <a:tblPr firstRow="1" bandRow="1">
                <a:tableStyleId>{00A15C55-8517-42AA-B614-E9B94910E393}</a:tableStyleId>
              </a:tblPr>
              <a:tblGrid>
                <a:gridCol w="6025298">
                  <a:extLst>
                    <a:ext uri="{9D8B030D-6E8A-4147-A177-3AD203B41FA5}">
                      <a16:colId xmlns:a16="http://schemas.microsoft.com/office/drawing/2014/main" val="20001"/>
                    </a:ext>
                  </a:extLst>
                </a:gridCol>
                <a:gridCol w="2524714">
                  <a:extLst>
                    <a:ext uri="{9D8B030D-6E8A-4147-A177-3AD203B41FA5}">
                      <a16:colId xmlns:a16="http://schemas.microsoft.com/office/drawing/2014/main" val="20003"/>
                    </a:ext>
                  </a:extLst>
                </a:gridCol>
              </a:tblGrid>
              <a:tr h="453791">
                <a:tc>
                  <a:txBody>
                    <a:bodyPr/>
                    <a:lstStyle/>
                    <a:p>
                      <a:r>
                        <a:rPr lang="en-US" sz="1500" b="1" dirty="0">
                          <a:solidFill>
                            <a:srgbClr val="FFFFFF"/>
                          </a:solidFill>
                          <a:effectLst/>
                        </a:rPr>
                        <a:t>Webcast</a:t>
                      </a:r>
                      <a:endParaRPr lang="en-US" sz="1500" dirty="0">
                        <a:solidFill>
                          <a:srgbClr val="FFFFFF"/>
                        </a:solidFill>
                        <a:effectLst/>
                      </a:endParaRPr>
                    </a:p>
                  </a:txBody>
                  <a:tcPr marL="53394" marR="53394" marT="53394" marB="53394" anchor="ctr"/>
                </a:tc>
                <a:tc>
                  <a:txBody>
                    <a:bodyPr/>
                    <a:lstStyle/>
                    <a:p>
                      <a:r>
                        <a:rPr lang="en-US" sz="1500" b="1" dirty="0">
                          <a:solidFill>
                            <a:srgbClr val="FFFFFF"/>
                          </a:solidFill>
                          <a:effectLst/>
                        </a:rPr>
                        <a:t>Date</a:t>
                      </a:r>
                      <a:r>
                        <a:rPr lang="en-US" sz="1500" b="1" baseline="0" dirty="0">
                          <a:solidFill>
                            <a:srgbClr val="FFFFFF"/>
                          </a:solidFill>
                          <a:effectLst/>
                        </a:rPr>
                        <a:t> | </a:t>
                      </a:r>
                      <a:r>
                        <a:rPr lang="en-US" sz="1500" b="1" dirty="0">
                          <a:solidFill>
                            <a:srgbClr val="FFFFFF"/>
                          </a:solidFill>
                          <a:effectLst/>
                        </a:rPr>
                        <a:t>Time</a:t>
                      </a:r>
                      <a:endParaRPr lang="en-US" sz="1500" dirty="0">
                        <a:solidFill>
                          <a:srgbClr val="FFFFFF"/>
                        </a:solidFill>
                        <a:effectLst/>
                      </a:endParaRPr>
                    </a:p>
                  </a:txBody>
                  <a:tcPr marL="53394" marR="53394" marT="53394" marB="53394" anchor="ctr"/>
                </a:tc>
                <a:extLst>
                  <a:ext uri="{0D108BD9-81ED-4DB2-BD59-A6C34878D82A}">
                    <a16:rowId xmlns:a16="http://schemas.microsoft.com/office/drawing/2014/main" val="10000"/>
                  </a:ext>
                </a:extLst>
              </a:tr>
              <a:tr h="420999">
                <a:tc>
                  <a:txBody>
                    <a:bodyPr/>
                    <a:lstStyle/>
                    <a:p>
                      <a:r>
                        <a:rPr lang="en-US" sz="1300" u="none" strike="noStrike" dirty="0">
                          <a:solidFill>
                            <a:schemeClr val="tx1"/>
                          </a:solidFill>
                          <a:effectLst/>
                          <a:hlinkClick r:id="rId2"/>
                        </a:rPr>
                        <a:t>DevOps: Automate Your Azure Infrastructure with</a:t>
                      </a:r>
                      <a:endParaRPr lang="en-US" sz="1300" u="none" dirty="0">
                        <a:solidFill>
                          <a:schemeClr val="tx1"/>
                        </a:solidFill>
                        <a:effectLst/>
                      </a:endParaRPr>
                    </a:p>
                  </a:txBody>
                  <a:tcPr marL="53394" marR="53394" marT="53394" marB="53394" anchor="ctr"/>
                </a:tc>
                <a:tc>
                  <a:txBody>
                    <a:bodyPr/>
                    <a:lstStyle/>
                    <a:p>
                      <a:r>
                        <a:rPr lang="en-US" sz="1300" dirty="0">
                          <a:effectLst/>
                        </a:rPr>
                        <a:t>March 08, </a:t>
                      </a:r>
                      <a:r>
                        <a:rPr lang="en-US" sz="1300" dirty="0"/>
                        <a:t>11:00am</a:t>
                      </a:r>
                      <a:r>
                        <a:rPr lang="en-US" sz="1300" baseline="0" dirty="0"/>
                        <a:t> </a:t>
                      </a:r>
                      <a:r>
                        <a:rPr lang="en-US" sz="1300" dirty="0"/>
                        <a:t>PST</a:t>
                      </a:r>
                    </a:p>
                  </a:txBody>
                  <a:tcPr marL="53394" marR="53394" marT="53394" marB="53394" anchor="ctr"/>
                </a:tc>
                <a:extLst>
                  <a:ext uri="{0D108BD9-81ED-4DB2-BD59-A6C34878D82A}">
                    <a16:rowId xmlns:a16="http://schemas.microsoft.com/office/drawing/2014/main" val="10001"/>
                  </a:ext>
                </a:extLst>
              </a:tr>
              <a:tr h="433381">
                <a:tc>
                  <a:txBody>
                    <a:bodyPr/>
                    <a:lstStyle/>
                    <a:p>
                      <a:r>
                        <a:rPr lang="en-US" sz="1300" u="none" strike="noStrike" dirty="0">
                          <a:solidFill>
                            <a:schemeClr val="tx1"/>
                          </a:solidFill>
                          <a:effectLst/>
                          <a:hlinkClick r:id="rId3"/>
                        </a:rPr>
                        <a:t>DevOps: Managing Linux and Windows on Microsoft Azure with</a:t>
                      </a:r>
                      <a:endParaRPr lang="en-US" sz="1300" u="none" dirty="0">
                        <a:solidFill>
                          <a:schemeClr val="tx1"/>
                        </a:solidFill>
                        <a:effectLst/>
                      </a:endParaRPr>
                    </a:p>
                  </a:txBody>
                  <a:tcPr marL="53394" marR="53394" marT="53394" marB="53394" anchor="ctr"/>
                </a:tc>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dirty="0">
                          <a:effectLst/>
                        </a:rPr>
                        <a:t>March 22, </a:t>
                      </a:r>
                      <a:r>
                        <a:rPr lang="en-US" sz="1300" dirty="0"/>
                        <a:t>11:00am</a:t>
                      </a:r>
                      <a:r>
                        <a:rPr lang="en-US" sz="1300" baseline="0" dirty="0"/>
                        <a:t> </a:t>
                      </a:r>
                      <a:r>
                        <a:rPr lang="en-US" sz="1300" dirty="0"/>
                        <a:t>PST</a:t>
                      </a:r>
                    </a:p>
                  </a:txBody>
                  <a:tcPr marL="53394" marR="53394" marT="53394" marB="53394" anchor="ctr"/>
                </a:tc>
                <a:extLst>
                  <a:ext uri="{0D108BD9-81ED-4DB2-BD59-A6C34878D82A}">
                    <a16:rowId xmlns:a16="http://schemas.microsoft.com/office/drawing/2014/main" val="10002"/>
                  </a:ext>
                </a:extLst>
              </a:tr>
              <a:tr h="383852">
                <a:tc>
                  <a:txBody>
                    <a:bodyPr/>
                    <a:lstStyle/>
                    <a:p>
                      <a:r>
                        <a:rPr lang="en-US" sz="1300" dirty="0">
                          <a:effectLst/>
                          <a:hlinkClick r:id="rId4"/>
                        </a:rPr>
                        <a:t>A lap around Linux-based applications in</a:t>
                      </a:r>
                      <a:endParaRPr lang="en-US" sz="1300" dirty="0">
                        <a:effectLst/>
                      </a:endParaRPr>
                    </a:p>
                  </a:txBody>
                  <a:tcPr marL="53394" marR="53394" marT="53394" marB="53394" anchor="ctr"/>
                </a:tc>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dirty="0">
                          <a:effectLst/>
                        </a:rPr>
                        <a:t>April 05, </a:t>
                      </a:r>
                      <a:r>
                        <a:rPr lang="en-US" sz="1300" dirty="0"/>
                        <a:t>11:00am</a:t>
                      </a:r>
                      <a:r>
                        <a:rPr lang="en-US" sz="1300" baseline="0" dirty="0"/>
                        <a:t> </a:t>
                      </a:r>
                      <a:r>
                        <a:rPr lang="en-US" sz="1300" dirty="0"/>
                        <a:t>PST</a:t>
                      </a:r>
                    </a:p>
                  </a:txBody>
                  <a:tcPr marL="53394" marR="53394" marT="53394" marB="53394" anchor="ctr"/>
                </a:tc>
                <a:extLst>
                  <a:ext uri="{0D108BD9-81ED-4DB2-BD59-A6C34878D82A}">
                    <a16:rowId xmlns:a16="http://schemas.microsoft.com/office/drawing/2014/main" val="10003"/>
                  </a:ext>
                </a:extLst>
              </a:tr>
              <a:tr h="371469">
                <a:tc>
                  <a:txBody>
                    <a:bodyPr/>
                    <a:lstStyle/>
                    <a:p>
                      <a:r>
                        <a:rPr lang="en-US" sz="1300" dirty="0">
                          <a:effectLst/>
                          <a:hlinkClick r:id="rId5"/>
                        </a:rPr>
                        <a:t>Big Data: Deploying Apache Hadoop​​​ with</a:t>
                      </a:r>
                      <a:r>
                        <a:rPr lang="en-US" sz="1300" dirty="0">
                          <a:effectLst/>
                        </a:rPr>
                        <a:t>                 </a:t>
                      </a:r>
                      <a:r>
                        <a:rPr lang="en-US" sz="1300" dirty="0">
                          <a:effectLst/>
                          <a:hlinkClick r:id="rId5"/>
                        </a:rPr>
                        <a:t>Data Platform on Azure</a:t>
                      </a:r>
                      <a:endParaRPr lang="en-US" sz="1300" dirty="0">
                        <a:effectLst/>
                      </a:endParaRPr>
                    </a:p>
                  </a:txBody>
                  <a:tcPr marL="53394" marR="53394" marT="53394" marB="53394" anchor="ctr"/>
                </a:tc>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dirty="0">
                          <a:effectLst/>
                        </a:rPr>
                        <a:t>April 20, </a:t>
                      </a:r>
                      <a:r>
                        <a:rPr lang="en-US" sz="1300" dirty="0"/>
                        <a:t>11:00am</a:t>
                      </a:r>
                      <a:r>
                        <a:rPr lang="en-US" sz="1300" baseline="0" dirty="0"/>
                        <a:t> </a:t>
                      </a:r>
                      <a:r>
                        <a:rPr lang="en-US" sz="1300" dirty="0"/>
                        <a:t>PST</a:t>
                      </a:r>
                    </a:p>
                  </a:txBody>
                  <a:tcPr marL="53394" marR="53394" marT="53394" marB="53394" anchor="ctr"/>
                </a:tc>
                <a:extLst>
                  <a:ext uri="{0D108BD9-81ED-4DB2-BD59-A6C34878D82A}">
                    <a16:rowId xmlns:a16="http://schemas.microsoft.com/office/drawing/2014/main" val="10004"/>
                  </a:ext>
                </a:extLst>
              </a:tr>
              <a:tr h="398048">
                <a:tc>
                  <a:txBody>
                    <a:bodyPr/>
                    <a:lstStyle/>
                    <a:p>
                      <a:r>
                        <a:rPr lang="en-US" sz="1300" dirty="0">
                          <a:effectLst/>
                        </a:rPr>
                        <a:t>                        </a:t>
                      </a:r>
                      <a:r>
                        <a:rPr lang="en-US" sz="1300" dirty="0">
                          <a:effectLst/>
                          <a:hlinkClick r:id="rId6"/>
                        </a:rPr>
                        <a:t>&amp; Azure Container Service</a:t>
                      </a:r>
                      <a:endParaRPr lang="en-US" sz="1300" dirty="0">
                        <a:effectLst/>
                      </a:endParaRPr>
                    </a:p>
                  </a:txBody>
                  <a:tcPr marL="53394" marR="53394" marT="53394" marB="53394" anchor="ctr"/>
                </a:tc>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dirty="0">
                          <a:effectLst/>
                        </a:rPr>
                        <a:t>May 03, </a:t>
                      </a:r>
                      <a:r>
                        <a:rPr lang="en-US" sz="1300" dirty="0"/>
                        <a:t>11:00am</a:t>
                      </a:r>
                      <a:r>
                        <a:rPr lang="en-US" sz="1300" baseline="0" dirty="0"/>
                        <a:t> </a:t>
                      </a:r>
                      <a:r>
                        <a:rPr lang="en-US" sz="1300" dirty="0"/>
                        <a:t>PST</a:t>
                      </a:r>
                    </a:p>
                  </a:txBody>
                  <a:tcPr marL="53394" marR="53394" marT="53394" marB="53394" anchor="ctr"/>
                </a:tc>
                <a:extLst>
                  <a:ext uri="{0D108BD9-81ED-4DB2-BD59-A6C34878D82A}">
                    <a16:rowId xmlns:a16="http://schemas.microsoft.com/office/drawing/2014/main" val="10005"/>
                  </a:ext>
                </a:extLst>
              </a:tr>
              <a:tr h="379116">
                <a:tc>
                  <a:txBody>
                    <a:bodyPr/>
                    <a:lstStyle/>
                    <a:p>
                      <a:r>
                        <a:rPr lang="en-US" sz="1300" dirty="0">
                          <a:effectLst/>
                        </a:rPr>
                        <a:t>                </a:t>
                      </a:r>
                      <a:r>
                        <a:rPr lang="en-US" sz="1300" dirty="0">
                          <a:effectLst/>
                          <a:hlinkClick r:id="rId7"/>
                        </a:rPr>
                        <a:t>Solutions on Azure besides VM management and administration</a:t>
                      </a:r>
                      <a:endParaRPr lang="en-US" sz="1300" dirty="0">
                        <a:effectLst/>
                      </a:endParaRPr>
                    </a:p>
                  </a:txBody>
                  <a:tcPr marL="53394" marR="53394" marT="53394" marB="53394" anchor="ctr"/>
                </a:tc>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dirty="0">
                          <a:effectLst/>
                        </a:rPr>
                        <a:t>May 17, </a:t>
                      </a:r>
                      <a:r>
                        <a:rPr lang="en-US" sz="1300" dirty="0"/>
                        <a:t>11:00am</a:t>
                      </a:r>
                      <a:r>
                        <a:rPr lang="en-US" sz="1300" baseline="0" dirty="0"/>
                        <a:t> </a:t>
                      </a:r>
                      <a:r>
                        <a:rPr lang="en-US" sz="1300" dirty="0"/>
                        <a:t>PST</a:t>
                      </a:r>
                    </a:p>
                  </a:txBody>
                  <a:tcPr marL="53394" marR="53394" marT="53394" marB="53394" anchor="ctr"/>
                </a:tc>
                <a:extLst>
                  <a:ext uri="{0D108BD9-81ED-4DB2-BD59-A6C34878D82A}">
                    <a16:rowId xmlns:a16="http://schemas.microsoft.com/office/drawing/2014/main" val="10006"/>
                  </a:ext>
                </a:extLst>
              </a:tr>
              <a:tr h="560920">
                <a:tc>
                  <a:txBody>
                    <a:bodyPr/>
                    <a:lstStyle/>
                    <a:p>
                      <a:r>
                        <a:rPr lang="en-US" sz="1300" dirty="0">
                          <a:effectLst/>
                          <a:hlinkClick r:id="rId8"/>
                        </a:rPr>
                        <a:t>Best practices for administering hyper-scale</a:t>
                      </a:r>
                      <a:r>
                        <a:rPr lang="en-US" sz="1300" dirty="0">
                          <a:effectLst/>
                        </a:rPr>
                        <a:t>                         </a:t>
                      </a:r>
                      <a:r>
                        <a:rPr lang="en-US" sz="1300" dirty="0">
                          <a:effectLst/>
                          <a:hlinkClick r:id="rId8"/>
                        </a:rPr>
                        <a:t>Enterprise - built on Apache Cassandra™ -</a:t>
                      </a:r>
                      <a:r>
                        <a:rPr lang="en-US" sz="1300" baseline="0" dirty="0">
                          <a:effectLst/>
                          <a:hlinkClick r:id="rId8"/>
                        </a:rPr>
                        <a:t> </a:t>
                      </a:r>
                      <a:r>
                        <a:rPr lang="en-US" sz="1300" dirty="0">
                          <a:effectLst/>
                          <a:hlinkClick r:id="rId8"/>
                        </a:rPr>
                        <a:t>deployments in Azure</a:t>
                      </a:r>
                      <a:endParaRPr lang="en-US" sz="1300" dirty="0">
                        <a:effectLst/>
                      </a:endParaRPr>
                    </a:p>
                  </a:txBody>
                  <a:tcPr marL="53394" marR="53394" marT="53394" marB="53394" anchor="ctr"/>
                </a:tc>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dirty="0">
                          <a:effectLst/>
                        </a:rPr>
                        <a:t>May 31, </a:t>
                      </a:r>
                      <a:r>
                        <a:rPr lang="en-US" sz="1300" dirty="0"/>
                        <a:t>11:00am</a:t>
                      </a:r>
                      <a:r>
                        <a:rPr lang="en-US" sz="1300" baseline="0" dirty="0"/>
                        <a:t> </a:t>
                      </a:r>
                      <a:r>
                        <a:rPr lang="en-US" sz="1300" dirty="0"/>
                        <a:t>PST</a:t>
                      </a:r>
                    </a:p>
                  </a:txBody>
                  <a:tcPr marL="53394" marR="53394" marT="53394" marB="53394" anchor="ctr"/>
                </a:tc>
                <a:extLst>
                  <a:ext uri="{0D108BD9-81ED-4DB2-BD59-A6C34878D82A}">
                    <a16:rowId xmlns:a16="http://schemas.microsoft.com/office/drawing/2014/main" val="10007"/>
                  </a:ext>
                </a:extLst>
              </a:tr>
              <a:tr h="347194">
                <a:tc>
                  <a:txBody>
                    <a:bodyPr/>
                    <a:lstStyle/>
                    <a:p>
                      <a:r>
                        <a:rPr lang="en-US" sz="1300" dirty="0">
                          <a:effectLst/>
                          <a:hlinkClick r:id="rId9"/>
                        </a:rPr>
                        <a:t>Faster delivery with</a:t>
                      </a:r>
                      <a:r>
                        <a:rPr lang="en-US" sz="1300" dirty="0">
                          <a:effectLst/>
                        </a:rPr>
                        <a:t>                 </a:t>
                      </a:r>
                      <a:r>
                        <a:rPr lang="en-US" sz="1300" baseline="0" dirty="0">
                          <a:effectLst/>
                        </a:rPr>
                        <a:t> </a:t>
                      </a:r>
                      <a:r>
                        <a:rPr lang="en-US" sz="1300" dirty="0">
                          <a:effectLst/>
                          <a:hlinkClick r:id="rId9"/>
                        </a:rPr>
                        <a:t>: Containers as Service on Microsoft Azure</a:t>
                      </a:r>
                      <a:endParaRPr lang="en-US" sz="1300" dirty="0">
                        <a:effectLst/>
                      </a:endParaRPr>
                    </a:p>
                  </a:txBody>
                  <a:tcPr marL="53394" marR="53394" marT="53394" marB="53394" anchor="ctr"/>
                </a:tc>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dirty="0">
                          <a:effectLst/>
                        </a:rPr>
                        <a:t>June 14, </a:t>
                      </a:r>
                      <a:r>
                        <a:rPr lang="en-US" sz="1300" dirty="0"/>
                        <a:t>11:00am</a:t>
                      </a:r>
                      <a:r>
                        <a:rPr lang="en-US" sz="1300" baseline="0" dirty="0"/>
                        <a:t> </a:t>
                      </a:r>
                      <a:r>
                        <a:rPr lang="en-US" sz="1300" dirty="0"/>
                        <a:t>PST</a:t>
                      </a:r>
                    </a:p>
                  </a:txBody>
                  <a:tcPr marL="53394" marR="53394" marT="53394" marB="53394" anchor="ctr"/>
                </a:tc>
                <a:extLst>
                  <a:ext uri="{0D108BD9-81ED-4DB2-BD59-A6C34878D82A}">
                    <a16:rowId xmlns:a16="http://schemas.microsoft.com/office/drawing/2014/main" val="10008"/>
                  </a:ext>
                </a:extLst>
              </a:tr>
            </a:tbl>
          </a:graphicData>
        </a:graphic>
      </p:graphicFrame>
      <p:pic>
        <p:nvPicPr>
          <p:cNvPr id="9" name="Picture 8" descr="mesosphere1.png">
            <a:hlinkClick r:id="rId6"/>
          </p:cNvPr>
          <p:cNvPicPr>
            <a:picLocks noChangeAspect="1"/>
          </p:cNvPicPr>
          <p:nvPr/>
        </p:nvPicPr>
        <p:blipFill>
          <a:blip r:embed="rId10" cstate="print"/>
          <a:stretch>
            <a:fillRect/>
          </a:stretch>
        </p:blipFill>
        <p:spPr>
          <a:xfrm>
            <a:off x="312580" y="3099733"/>
            <a:ext cx="1033489" cy="142496"/>
          </a:xfrm>
          <a:prstGeom prst="rect">
            <a:avLst/>
          </a:prstGeom>
        </p:spPr>
      </p:pic>
      <p:pic>
        <p:nvPicPr>
          <p:cNvPr id="11" name="Picture 10" descr="redhat.png">
            <a:hlinkClick r:id="rId7"/>
          </p:cNvPr>
          <p:cNvPicPr>
            <a:picLocks noChangeAspect="1"/>
          </p:cNvPicPr>
          <p:nvPr/>
        </p:nvPicPr>
        <p:blipFill>
          <a:blip r:embed="rId11"/>
          <a:stretch>
            <a:fillRect/>
          </a:stretch>
        </p:blipFill>
        <p:spPr>
          <a:xfrm>
            <a:off x="310971" y="3194256"/>
            <a:ext cx="695525" cy="446804"/>
          </a:xfrm>
          <a:prstGeom prst="rect">
            <a:avLst/>
          </a:prstGeom>
        </p:spPr>
      </p:pic>
      <p:pic>
        <p:nvPicPr>
          <p:cNvPr id="12" name="Picture 2" descr="C:\Users\user\Desktop\MS-Azur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0504" y="2314493"/>
            <a:ext cx="1041523" cy="12519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89503" y="217470"/>
            <a:ext cx="9143999" cy="485318"/>
          </a:xfrm>
          <a:prstGeom prst="rect">
            <a:avLst/>
          </a:prstGeom>
        </p:spPr>
        <p:txBody>
          <a:bodyPr vert="horz" wrap="square" lIns="107531" tIns="67206" rIns="107531" bIns="67206" rtlCol="0" anchor="t">
            <a:noAutofit/>
          </a:bodyPr>
          <a:lstStyle>
            <a:lvl1pPr algn="l" defTabSz="93247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420184" indent="-420184" defTabSz="685647"/>
            <a:r>
              <a:rPr lang="en-US" sz="2941" spc="-75" dirty="0"/>
              <a:t>Open Source on Azure Webinar Series</a:t>
            </a:r>
            <a:r>
              <a:rPr lang="en-US" sz="2941" spc="-75" dirty="0">
                <a:gradFill>
                  <a:gsLst>
                    <a:gs pos="1250">
                      <a:srgbClr val="505050"/>
                    </a:gs>
                    <a:gs pos="100000">
                      <a:srgbClr val="505050"/>
                    </a:gs>
                  </a:gsLst>
                  <a:lin ang="5400000" scaled="0"/>
                </a:gradFill>
              </a:rPr>
              <a:t> </a:t>
            </a:r>
          </a:p>
        </p:txBody>
      </p:sp>
      <p:pic>
        <p:nvPicPr>
          <p:cNvPr id="15" name="Picture 14" descr="Puppet_Labs_Logo.png">
            <a:hlinkClick r:id="rId2"/>
          </p:cNvPr>
          <p:cNvPicPr>
            <a:picLocks noChangeAspect="1"/>
          </p:cNvPicPr>
          <p:nvPr/>
        </p:nvPicPr>
        <p:blipFill>
          <a:blip r:embed="rId13" cstate="print"/>
          <a:stretch>
            <a:fillRect/>
          </a:stretch>
        </p:blipFill>
        <p:spPr>
          <a:xfrm>
            <a:off x="4034588" y="1434500"/>
            <a:ext cx="644418" cy="194861"/>
          </a:xfrm>
          <a:prstGeom prst="rect">
            <a:avLst/>
          </a:prstGeom>
        </p:spPr>
      </p:pic>
      <p:pic>
        <p:nvPicPr>
          <p:cNvPr id="16" name="Picture 15" descr="pic-chef-logo.png">
            <a:hlinkClick r:id="rId3"/>
          </p:cNvPr>
          <p:cNvPicPr>
            <a:picLocks noChangeAspect="1"/>
          </p:cNvPicPr>
          <p:nvPr/>
        </p:nvPicPr>
        <p:blipFill>
          <a:blip r:embed="rId14" cstate="print"/>
          <a:stretch>
            <a:fillRect/>
          </a:stretch>
        </p:blipFill>
        <p:spPr>
          <a:xfrm>
            <a:off x="5091714" y="1769757"/>
            <a:ext cx="279078" cy="274238"/>
          </a:xfrm>
          <a:prstGeom prst="rect">
            <a:avLst/>
          </a:prstGeom>
        </p:spPr>
      </p:pic>
      <p:grpSp>
        <p:nvGrpSpPr>
          <p:cNvPr id="4" name="Group 3"/>
          <p:cNvGrpSpPr/>
          <p:nvPr/>
        </p:nvGrpSpPr>
        <p:grpSpPr>
          <a:xfrm>
            <a:off x="8599816" y="79427"/>
            <a:ext cx="472236" cy="369081"/>
            <a:chOff x="11180544" y="672542"/>
            <a:chExt cx="576027" cy="450200"/>
          </a:xfrm>
        </p:grpSpPr>
        <p:sp>
          <p:nvSpPr>
            <p:cNvPr id="19" name="Freeform 7"/>
            <p:cNvSpPr>
              <a:spLocks noChangeAspect="1" noEditPoints="1"/>
            </p:cNvSpPr>
            <p:nvPr/>
          </p:nvSpPr>
          <p:spPr bwMode="black">
            <a:xfrm>
              <a:off x="11180544" y="672542"/>
              <a:ext cx="576027" cy="450200"/>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0078D7"/>
            </a:solidFill>
            <a:ln w="19050">
              <a:solidFill>
                <a:srgbClr val="0078D7"/>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0513" tIns="30257" rIns="60513" bIns="30257" numCol="1" rtlCol="0" anchor="ctr" anchorCtr="0" compatLnSpc="1">
              <a:prstTxWarp prst="textNoShape">
                <a:avLst/>
              </a:prstTxWarp>
            </a:bodyPr>
            <a:lstStyle/>
            <a:p>
              <a:pPr defTabSz="544615"/>
              <a:endParaRPr lang="en-US" sz="1324" spc="-90">
                <a:solidFill>
                  <a:srgbClr val="505050">
                    <a:lumMod val="50000"/>
                  </a:srgbClr>
                </a:solidFill>
                <a:latin typeface="Segoe Light" pitchFamily="34" charset="0"/>
              </a:endParaRPr>
            </a:p>
          </p:txBody>
        </p:sp>
        <p:sp>
          <p:nvSpPr>
            <p:cNvPr id="20" name="Flowchart: Extract 19"/>
            <p:cNvSpPr/>
            <p:nvPr/>
          </p:nvSpPr>
          <p:spPr bwMode="auto">
            <a:xfrm rot="5400000">
              <a:off x="11406611" y="809818"/>
              <a:ext cx="158396" cy="158396"/>
            </a:xfrm>
            <a:prstGeom prst="flowChartExtra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8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descr="Hortonworks-Logo.png">
            <a:hlinkClick r:id="rId5"/>
          </p:cNvPr>
          <p:cNvPicPr>
            <a:picLocks noChangeAspect="1"/>
          </p:cNvPicPr>
          <p:nvPr/>
        </p:nvPicPr>
        <p:blipFill>
          <a:blip r:embed="rId15" cstate="print"/>
          <a:stretch>
            <a:fillRect/>
          </a:stretch>
        </p:blipFill>
        <p:spPr>
          <a:xfrm>
            <a:off x="3467414" y="2597224"/>
            <a:ext cx="651211" cy="246142"/>
          </a:xfrm>
          <a:prstGeom prst="rect">
            <a:avLst/>
          </a:prstGeom>
        </p:spPr>
      </p:pic>
      <p:pic>
        <p:nvPicPr>
          <p:cNvPr id="21" name="Picture 20" descr="Datastax_Logo.png">
            <a:hlinkClick r:id="rId8"/>
          </p:cNvPr>
          <p:cNvPicPr>
            <a:picLocks noChangeAspect="1"/>
          </p:cNvPicPr>
          <p:nvPr/>
        </p:nvPicPr>
        <p:blipFill>
          <a:blip r:embed="rId16" cstate="print"/>
          <a:stretch>
            <a:fillRect/>
          </a:stretch>
        </p:blipFill>
        <p:spPr>
          <a:xfrm>
            <a:off x="3622428" y="3788707"/>
            <a:ext cx="963388" cy="198223"/>
          </a:xfrm>
          <a:prstGeom prst="rect">
            <a:avLst/>
          </a:prstGeom>
        </p:spPr>
      </p:pic>
      <p:pic>
        <p:nvPicPr>
          <p:cNvPr id="22" name="Picture 3" descr="C:\Users\user\Desktop\Logo-Docker-01.png">
            <a:hlinkClick r:id="rId9"/>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51461" y="4349747"/>
            <a:ext cx="791587" cy="1920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69114" y="245483"/>
            <a:ext cx="2234604" cy="429967"/>
          </a:xfrm>
          <a:prstGeom prst="rect">
            <a:avLst/>
          </a:prstGeom>
        </p:spPr>
        <p:txBody>
          <a:bodyPr wrap="square" lIns="67226" tIns="33612" rIns="67226" bIns="33612">
            <a:spAutoFit/>
          </a:bodyPr>
          <a:lstStyle/>
          <a:p>
            <a:pPr defTabSz="672358"/>
            <a:r>
              <a:rPr lang="en-US" sz="2353" b="1" dirty="0">
                <a:solidFill>
                  <a:srgbClr val="505050"/>
                </a:solidFill>
                <a:latin typeface="Segoe UI Semibold" panose="020B0702040204020203" pitchFamily="34" charset="0"/>
                <a:cs typeface="Segoe UI Semibold" panose="020B0702040204020203" pitchFamily="34" charset="0"/>
              </a:rPr>
              <a:t>- Sign up</a:t>
            </a:r>
            <a:r>
              <a:rPr lang="en-US" sz="2353" b="1" dirty="0">
                <a:solidFill>
                  <a:srgbClr val="FFFFFF"/>
                </a:solidFill>
                <a:latin typeface="Segoe UI Semibold" panose="020B0702040204020203" pitchFamily="34" charset="0"/>
                <a:cs typeface="Segoe UI Semibold" panose="020B0702040204020203" pitchFamily="34" charset="0"/>
              </a:rPr>
              <a:t> </a:t>
            </a:r>
            <a:r>
              <a:rPr lang="en-US" sz="2353" b="1" dirty="0">
                <a:solidFill>
                  <a:srgbClr val="FFFFFF"/>
                </a:solidFill>
                <a:latin typeface="Segoe UI Semibold" panose="020B0702040204020203" pitchFamily="34" charset="0"/>
                <a:cs typeface="Segoe UI Semibold" panose="020B0702040204020203" pitchFamily="34" charset="0"/>
                <a:hlinkClick r:id="rId18"/>
              </a:rPr>
              <a:t>Here</a:t>
            </a:r>
            <a:endParaRPr lang="en-US" sz="2353" b="1" dirty="0">
              <a:solidFill>
                <a:srgbClr val="FFFFFF"/>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594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113" y="71666"/>
            <a:ext cx="8741880" cy="674653"/>
          </a:xfrm>
        </p:spPr>
        <p:txBody>
          <a:bodyPr/>
          <a:lstStyle/>
          <a:p>
            <a:r>
              <a:rPr lang="en-US" dirty="0"/>
              <a:t>New Linux on Azure certification</a:t>
            </a:r>
          </a:p>
        </p:txBody>
      </p:sp>
      <p:sp>
        <p:nvSpPr>
          <p:cNvPr id="4" name="Text Placeholder 3"/>
          <p:cNvSpPr>
            <a:spLocks noGrp="1"/>
          </p:cNvSpPr>
          <p:nvPr>
            <p:ph type="body" sz="quarter" idx="10"/>
          </p:nvPr>
        </p:nvSpPr>
        <p:spPr>
          <a:xfrm>
            <a:off x="129113" y="859202"/>
            <a:ext cx="9074556" cy="3385490"/>
          </a:xfrm>
        </p:spPr>
        <p:txBody>
          <a:bodyPr/>
          <a:lstStyle/>
          <a:p>
            <a:r>
              <a:rPr lang="en-US" sz="2000" dirty="0"/>
              <a:t>What is it?</a:t>
            </a:r>
          </a:p>
          <a:p>
            <a:pPr marL="210112" indent="-210112">
              <a:buFont typeface="Arial" panose="020B0604020202020204" pitchFamily="34" charset="0"/>
              <a:buChar char="•"/>
            </a:pPr>
            <a:r>
              <a:rPr lang="en-US" sz="1600" dirty="0"/>
              <a:t>Microsoft Certified Solutions Associate (MCSA) Linux on Azure certification</a:t>
            </a:r>
          </a:p>
          <a:p>
            <a:pPr marL="210112" indent="-210112">
              <a:buFont typeface="Arial" panose="020B0604020202020204" pitchFamily="34" charset="0"/>
              <a:buChar char="•"/>
            </a:pPr>
            <a:r>
              <a:rPr lang="en-US" sz="1600" dirty="0"/>
              <a:t>Created in conjunction with the Linux Foundation</a:t>
            </a:r>
          </a:p>
          <a:p>
            <a:pPr marL="210112" indent="-210112">
              <a:buFont typeface="Arial" panose="020B0604020202020204" pitchFamily="34" charset="0"/>
              <a:buChar char="•"/>
            </a:pPr>
            <a:r>
              <a:rPr lang="en-US" sz="1600" dirty="0"/>
              <a:t>Designed to support evolving skills requirements among </a:t>
            </a:r>
            <a:r>
              <a:rPr lang="en-US" sz="1600" dirty="0" err="1"/>
              <a:t>SysAdmins</a:t>
            </a:r>
            <a:r>
              <a:rPr lang="en-US" sz="1600" dirty="0"/>
              <a:t> and to drive further opportunity in the cloud. </a:t>
            </a:r>
          </a:p>
          <a:p>
            <a:pPr marL="210112" indent="-210112">
              <a:buFont typeface="Arial" panose="020B0604020202020204" pitchFamily="34" charset="0"/>
              <a:buChar char="•"/>
            </a:pPr>
            <a:endParaRPr lang="en-US" sz="1600" dirty="0"/>
          </a:p>
          <a:p>
            <a:endParaRPr lang="en-US" sz="1324" dirty="0"/>
          </a:p>
          <a:p>
            <a:endParaRPr lang="en-US" sz="1324" dirty="0"/>
          </a:p>
          <a:p>
            <a:endParaRPr lang="en-US" sz="1324" dirty="0"/>
          </a:p>
          <a:p>
            <a:endParaRPr lang="en-US" sz="1324" dirty="0">
              <a:solidFill>
                <a:schemeClr val="tx1"/>
              </a:solidFill>
            </a:endParaRPr>
          </a:p>
          <a:p>
            <a:endParaRPr lang="en-US" sz="1324" dirty="0">
              <a:solidFill>
                <a:schemeClr val="tx1"/>
              </a:solidFill>
            </a:endParaRPr>
          </a:p>
          <a:p>
            <a:r>
              <a:rPr lang="en-US" sz="1618" dirty="0">
                <a:solidFill>
                  <a:schemeClr val="tx1"/>
                </a:solidFill>
              </a:rPr>
              <a:t>For More information and how to obtain the MCSA-Linux:</a:t>
            </a:r>
          </a:p>
          <a:p>
            <a:pPr marL="210112" indent="-210112">
              <a:buFont typeface="Arial" panose="020B0604020202020204" pitchFamily="34" charset="0"/>
              <a:buChar char="•"/>
            </a:pPr>
            <a:r>
              <a:rPr lang="en-US" sz="1324" dirty="0"/>
              <a:t>Visit our learning site: </a:t>
            </a:r>
            <a:r>
              <a:rPr lang="en-US" sz="1324"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r>
              <a:rPr lang="en-US" sz="1324"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https://www.microsoft.com/en-us/learning/mcsa-linux-azure-certification.aspx</a:t>
            </a:r>
            <a:endParaRPr lang="en-US" dirty="0"/>
          </a:p>
        </p:txBody>
      </p:sp>
      <p:sp>
        <p:nvSpPr>
          <p:cNvPr id="2" name="Slide Number Placeholder 1"/>
          <p:cNvSpPr>
            <a:spLocks noGrp="1"/>
          </p:cNvSpPr>
          <p:nvPr>
            <p:ph type="sldNum" sz="quarter" idx="4"/>
          </p:nvPr>
        </p:nvSpPr>
        <p:spPr/>
        <p:txBody>
          <a:bodyPr/>
          <a:lstStyle/>
          <a:p>
            <a:pPr defTabSz="685608">
              <a:defRPr/>
            </a:pPr>
            <a:fld id="{C443C2DF-5588-4CC6-8C5F-6F0047402608}" type="slidenum">
              <a:rPr lang="en-US" kern="1200">
                <a:solidFill>
                  <a:srgbClr val="505050">
                    <a:tint val="75000"/>
                  </a:srgbClr>
                </a:solidFill>
                <a:latin typeface="Segoe UI"/>
                <a:ea typeface="+mn-ea"/>
                <a:cs typeface="+mn-cs"/>
              </a:rPr>
              <a:pPr defTabSz="685608">
                <a:defRPr/>
              </a:pPr>
              <a:t>46</a:t>
            </a:fld>
            <a:endParaRPr lang="en-US" kern="1200">
              <a:solidFill>
                <a:srgbClr val="505050">
                  <a:tint val="75000"/>
                </a:srgbClr>
              </a:solidFill>
              <a:latin typeface="Segoe UI"/>
              <a:ea typeface="+mn-ea"/>
              <a:cs typeface="+mn-cs"/>
            </a:endParaRPr>
          </a:p>
        </p:txBody>
      </p:sp>
      <p:sp>
        <p:nvSpPr>
          <p:cNvPr id="5" name="Rectangle 4"/>
          <p:cNvSpPr/>
          <p:nvPr/>
        </p:nvSpPr>
        <p:spPr bwMode="auto">
          <a:xfrm>
            <a:off x="1517522" y="2718749"/>
            <a:ext cx="1727485" cy="6162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765" kern="1200" dirty="0">
                <a:gradFill>
                  <a:gsLst>
                    <a:gs pos="0">
                      <a:srgbClr val="FFFFFF"/>
                    </a:gs>
                    <a:gs pos="100000">
                      <a:srgbClr val="FFFFFF"/>
                    </a:gs>
                  </a:gsLst>
                  <a:lin ang="5400000" scaled="0"/>
                </a:gradFill>
                <a:latin typeface="Segoe UI"/>
                <a:ea typeface="Segoe UI" pitchFamily="34" charset="0"/>
                <a:cs typeface="Segoe UI" pitchFamily="34" charset="0"/>
              </a:rPr>
              <a:t>70-533 by MS</a:t>
            </a:r>
          </a:p>
        </p:txBody>
      </p:sp>
      <p:sp>
        <p:nvSpPr>
          <p:cNvPr id="6" name="Rectangle 5"/>
          <p:cNvSpPr/>
          <p:nvPr/>
        </p:nvSpPr>
        <p:spPr bwMode="auto">
          <a:xfrm>
            <a:off x="3802649" y="2718749"/>
            <a:ext cx="1727485" cy="6162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765" kern="1200" dirty="0">
                <a:gradFill>
                  <a:gsLst>
                    <a:gs pos="0">
                      <a:srgbClr val="FFFFFF"/>
                    </a:gs>
                    <a:gs pos="100000">
                      <a:srgbClr val="FFFFFF"/>
                    </a:gs>
                  </a:gsLst>
                  <a:lin ang="5400000" scaled="0"/>
                </a:gradFill>
                <a:latin typeface="Segoe UI"/>
                <a:ea typeface="Segoe UI" pitchFamily="34" charset="0"/>
                <a:cs typeface="Segoe UI" pitchFamily="34" charset="0"/>
              </a:rPr>
              <a:t>LFCS by LF</a:t>
            </a:r>
          </a:p>
        </p:txBody>
      </p:sp>
      <p:pic>
        <p:nvPicPr>
          <p:cNvPr id="9218" name="Picture 2" descr="MCSA: Linux on Az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72" y="2553003"/>
            <a:ext cx="1393660" cy="10785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64777" y="2718749"/>
            <a:ext cx="634968" cy="583882"/>
          </a:xfrm>
          <a:prstGeom prst="rect">
            <a:avLst/>
          </a:prstGeom>
          <a:noFill/>
        </p:spPr>
        <p:txBody>
          <a:bodyPr wrap="square" lIns="134464" tIns="107571" rIns="134464" bIns="107571" rtlCol="0">
            <a:spAutoFit/>
          </a:bodyPr>
          <a:lstStyle/>
          <a:p>
            <a:pPr defTabSz="685608">
              <a:lnSpc>
                <a:spcPct val="90000"/>
              </a:lnSpc>
              <a:spcAft>
                <a:spcPts val="441"/>
              </a:spcAft>
              <a:defRPr/>
            </a:pPr>
            <a:r>
              <a:rPr lang="en-US" sz="2647" kern="1200" dirty="0">
                <a:gradFill>
                  <a:gsLst>
                    <a:gs pos="2917">
                      <a:srgbClr val="505050"/>
                    </a:gs>
                    <a:gs pos="30000">
                      <a:srgbClr val="505050"/>
                    </a:gs>
                  </a:gsLst>
                  <a:lin ang="5400000" scaled="0"/>
                </a:gradFill>
                <a:latin typeface="Segoe UI"/>
                <a:ea typeface="+mn-ea"/>
                <a:cs typeface="+mn-cs"/>
              </a:rPr>
              <a:t>+</a:t>
            </a:r>
          </a:p>
        </p:txBody>
      </p:sp>
      <p:sp>
        <p:nvSpPr>
          <p:cNvPr id="10" name="TextBox 9"/>
          <p:cNvSpPr txBox="1"/>
          <p:nvPr/>
        </p:nvSpPr>
        <p:spPr>
          <a:xfrm>
            <a:off x="5549905" y="2734974"/>
            <a:ext cx="634968" cy="583882"/>
          </a:xfrm>
          <a:prstGeom prst="rect">
            <a:avLst/>
          </a:prstGeom>
          <a:noFill/>
        </p:spPr>
        <p:txBody>
          <a:bodyPr wrap="square" lIns="134464" tIns="107571" rIns="134464" bIns="107571" rtlCol="0">
            <a:spAutoFit/>
          </a:bodyPr>
          <a:lstStyle/>
          <a:p>
            <a:pPr defTabSz="685608">
              <a:lnSpc>
                <a:spcPct val="90000"/>
              </a:lnSpc>
              <a:spcAft>
                <a:spcPts val="441"/>
              </a:spcAft>
              <a:defRPr/>
            </a:pPr>
            <a:r>
              <a:rPr lang="en-US" sz="2647" kern="1200" dirty="0">
                <a:gradFill>
                  <a:gsLst>
                    <a:gs pos="2917">
                      <a:srgbClr val="505050"/>
                    </a:gs>
                    <a:gs pos="30000">
                      <a:srgbClr val="505050"/>
                    </a:gs>
                  </a:gsLst>
                  <a:lin ang="5400000" scaled="0"/>
                </a:gradFill>
                <a:latin typeface="Segoe UI"/>
                <a:ea typeface="+mn-ea"/>
                <a:cs typeface="+mn-cs"/>
              </a:rPr>
              <a:t>=</a:t>
            </a:r>
          </a:p>
        </p:txBody>
      </p:sp>
    </p:spTree>
    <p:extLst>
      <p:ext uri="{BB962C8B-B14F-4D97-AF65-F5344CB8AC3E}">
        <p14:creationId xmlns:p14="http://schemas.microsoft.com/office/powerpoint/2010/main" val="13867601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823" y="136426"/>
            <a:ext cx="8741880" cy="674749"/>
          </a:xfrm>
        </p:spPr>
        <p:txBody>
          <a:bodyPr/>
          <a:lstStyle/>
          <a:p>
            <a:r>
              <a:rPr lang="en-US" dirty="0">
                <a:gradFill>
                  <a:gsLst>
                    <a:gs pos="32743">
                      <a:schemeClr val="tx1"/>
                    </a:gs>
                    <a:gs pos="54000">
                      <a:schemeClr val="tx1"/>
                    </a:gs>
                  </a:gsLst>
                  <a:lin ang="5400000" scaled="0"/>
                </a:gradFill>
              </a:rPr>
              <a:t>Where to get more information? </a:t>
            </a:r>
          </a:p>
        </p:txBody>
      </p:sp>
      <p:sp>
        <p:nvSpPr>
          <p:cNvPr id="3" name="Text Placeholder 2"/>
          <p:cNvSpPr>
            <a:spLocks noGrp="1"/>
          </p:cNvSpPr>
          <p:nvPr>
            <p:ph type="body" sz="quarter" idx="10"/>
          </p:nvPr>
        </p:nvSpPr>
        <p:spPr>
          <a:xfrm>
            <a:off x="402367" y="665747"/>
            <a:ext cx="6998562" cy="3571947"/>
          </a:xfrm>
        </p:spPr>
        <p:txBody>
          <a:bodyPr vert="horz" wrap="square" lIns="134425" tIns="107541" rIns="134425" bIns="107541" rtlCol="0">
            <a:spAutoFit/>
          </a:bodyPr>
          <a:lstStyle/>
          <a:p>
            <a:pPr>
              <a:spcBef>
                <a:spcPts val="882"/>
              </a:spcBef>
            </a:pPr>
            <a:r>
              <a:rPr lang="en-US" sz="1324" dirty="0">
                <a:gradFill>
                  <a:gsLst>
                    <a:gs pos="11504">
                      <a:schemeClr val="tx2"/>
                    </a:gs>
                    <a:gs pos="32743">
                      <a:schemeClr val="tx2"/>
                    </a:gs>
                  </a:gsLst>
                  <a:lin ang="5400000" scaled="0"/>
                </a:gradFill>
                <a:latin typeface="+mn-lt"/>
                <a:cs typeface="Segoe UI Semilight" panose="020B0402040204020203" pitchFamily="34" charset="0"/>
              </a:rPr>
              <a:t>From Red Hat: </a:t>
            </a:r>
          </a:p>
          <a:p>
            <a:pPr marL="210052" indent="-210052">
              <a:spcBef>
                <a:spcPts val="882"/>
              </a:spcBef>
              <a:buFont typeface="Arial"/>
              <a:buChar char="•"/>
            </a:pPr>
            <a:r>
              <a:rPr lang="en-US" sz="1324" dirty="0">
                <a:gradFill>
                  <a:gsLst>
                    <a:gs pos="32743">
                      <a:schemeClr val="tx1"/>
                    </a:gs>
                    <a:gs pos="54000">
                      <a:schemeClr val="tx1"/>
                    </a:gs>
                  </a:gsLst>
                  <a:lin ang="5400000" scaled="0"/>
                </a:gradFill>
                <a:latin typeface="+mn-lt"/>
                <a:cs typeface="Segoe UI Semilight" panose="020B0402040204020203" pitchFamily="34" charset="0"/>
              </a:rPr>
              <a:t>Partnership Overview: </a:t>
            </a:r>
            <a:r>
              <a:rPr lang="en-US" sz="1324" dirty="0">
                <a:gradFill>
                  <a:gsLst>
                    <a:gs pos="32743">
                      <a:schemeClr val="tx1"/>
                    </a:gs>
                    <a:gs pos="54000">
                      <a:schemeClr val="tx1"/>
                    </a:gs>
                  </a:gsLst>
                  <a:lin ang="5400000" scaled="0"/>
                </a:gradFill>
                <a:cs typeface="Segoe UI Semilight" panose="020B0402040204020203" pitchFamily="34" charset="0"/>
                <a:hlinkClick r:id="rId3"/>
              </a:rPr>
              <a:t>http://www.redhat.com/en/partners/strategic-alliance/microsoft</a:t>
            </a:r>
            <a:endParaRPr lang="en-US" sz="1324" dirty="0">
              <a:gradFill>
                <a:gsLst>
                  <a:gs pos="32743">
                    <a:schemeClr val="tx1"/>
                  </a:gs>
                  <a:gs pos="54000">
                    <a:schemeClr val="tx1"/>
                  </a:gs>
                </a:gsLst>
                <a:lin ang="5400000" scaled="0"/>
              </a:gradFill>
              <a:cs typeface="Segoe UI Semilight" panose="020B0402040204020203" pitchFamily="34" charset="0"/>
            </a:endParaRPr>
          </a:p>
          <a:p>
            <a:pPr marL="210052" indent="-210052">
              <a:spcBef>
                <a:spcPts val="882"/>
              </a:spcBef>
              <a:buFont typeface="Arial"/>
              <a:buChar char="•"/>
            </a:pPr>
            <a:r>
              <a:rPr lang="en-US" sz="1324" dirty="0">
                <a:gradFill>
                  <a:gsLst>
                    <a:gs pos="32743">
                      <a:schemeClr val="tx1"/>
                    </a:gs>
                    <a:gs pos="54000">
                      <a:schemeClr val="tx1"/>
                    </a:gs>
                  </a:gsLst>
                  <a:lin ang="5400000" scaled="0"/>
                </a:gradFill>
                <a:latin typeface="+mn-lt"/>
                <a:cs typeface="Segoe UI Semilight" panose="020B0402040204020203" pitchFamily="34" charset="0"/>
              </a:rPr>
              <a:t>Cloud Access: </a:t>
            </a:r>
            <a:r>
              <a:rPr lang="en-US" sz="1324" dirty="0"/>
              <a:t> </a:t>
            </a:r>
            <a:r>
              <a:rPr lang="en-US" sz="1324" u="sng" dirty="0">
                <a:hlinkClick r:id="rId4"/>
              </a:rPr>
              <a:t>http://www.redhat.com/en/technologies/cloud-computing/cloud-access</a:t>
            </a:r>
          </a:p>
          <a:p>
            <a:pPr marL="210052" indent="-210052">
              <a:spcBef>
                <a:spcPts val="882"/>
              </a:spcBef>
              <a:buFont typeface="Arial"/>
              <a:buChar char="•"/>
            </a:pPr>
            <a:r>
              <a:rPr lang="en-US" sz="1324" dirty="0">
                <a:gradFill>
                  <a:gsLst>
                    <a:gs pos="32743">
                      <a:schemeClr val="tx1"/>
                    </a:gs>
                    <a:gs pos="54000">
                      <a:schemeClr val="tx1"/>
                    </a:gs>
                  </a:gsLst>
                  <a:lin ang="5400000" scaled="0"/>
                </a:gradFill>
                <a:latin typeface="+mn-lt"/>
                <a:cs typeface="Segoe UI Semilight" panose="020B0402040204020203" pitchFamily="34" charset="0"/>
              </a:rPr>
              <a:t>Customer Portal:</a:t>
            </a:r>
            <a:r>
              <a:rPr lang="en-US" sz="1324" dirty="0">
                <a:gradFill>
                  <a:gsLst>
                    <a:gs pos="32743">
                      <a:schemeClr val="tx1"/>
                    </a:gs>
                    <a:gs pos="54000">
                      <a:schemeClr val="tx1"/>
                    </a:gs>
                  </a:gsLst>
                  <a:lin ang="5400000" scaled="0"/>
                </a:gradFill>
                <a:cs typeface="Segoe UI Semilight" panose="020B0402040204020203" pitchFamily="34" charset="0"/>
              </a:rPr>
              <a:t> </a:t>
            </a:r>
            <a:r>
              <a:rPr lang="en-US" sz="1324" u="sng" dirty="0">
                <a:hlinkClick r:id="rId5"/>
              </a:rPr>
              <a:t>http://access.redhat.com/ecosystem/partners/ccsp/microsoft-azure</a:t>
            </a:r>
            <a:endParaRPr lang="en-US" sz="1324" u="sng" dirty="0"/>
          </a:p>
          <a:p>
            <a:pPr marL="210052" indent="-210052">
              <a:spcBef>
                <a:spcPts val="882"/>
              </a:spcBef>
              <a:buFont typeface="Arial"/>
              <a:buChar char="•"/>
            </a:pPr>
            <a:r>
              <a:rPr lang="en-US" sz="1324" dirty="0">
                <a:gradFill>
                  <a:gsLst>
                    <a:gs pos="32743">
                      <a:schemeClr val="tx1"/>
                    </a:gs>
                    <a:gs pos="54000">
                      <a:schemeClr val="tx1"/>
                    </a:gs>
                  </a:gsLst>
                  <a:lin ang="5400000" scaled="0"/>
                </a:gradFill>
                <a:latin typeface="+mn-lt"/>
                <a:cs typeface="Segoe UI Semilight" panose="020B0402040204020203" pitchFamily="34" charset="0"/>
              </a:rPr>
              <a:t>How to configure </a:t>
            </a:r>
            <a:r>
              <a:rPr lang="en-US" sz="1324" dirty="0" err="1">
                <a:gradFill>
                  <a:gsLst>
                    <a:gs pos="32743">
                      <a:schemeClr val="tx1"/>
                    </a:gs>
                    <a:gs pos="54000">
                      <a:schemeClr val="tx1"/>
                    </a:gs>
                  </a:gsLst>
                  <a:lin ang="5400000" scaled="0"/>
                </a:gradFill>
                <a:latin typeface="+mn-lt"/>
                <a:cs typeface="Segoe UI Semilight" panose="020B0402040204020203" pitchFamily="34" charset="0"/>
              </a:rPr>
              <a:t>CloudForms</a:t>
            </a:r>
            <a:r>
              <a:rPr lang="en-US" sz="1324" dirty="0">
                <a:gradFill>
                  <a:gsLst>
                    <a:gs pos="32743">
                      <a:schemeClr val="tx1"/>
                    </a:gs>
                    <a:gs pos="54000">
                      <a:schemeClr val="tx1"/>
                    </a:gs>
                  </a:gsLst>
                  <a:lin ang="5400000" scaled="0"/>
                </a:gradFill>
                <a:latin typeface="+mn-lt"/>
                <a:cs typeface="Segoe UI Semilight" panose="020B0402040204020203" pitchFamily="34" charset="0"/>
              </a:rPr>
              <a:t> for Azure: </a:t>
            </a:r>
            <a:r>
              <a:rPr lang="en-US" sz="1324" dirty="0">
                <a:hlinkClick r:id="rId6"/>
              </a:rPr>
              <a:t>http://red.ht/1RMFSf6</a:t>
            </a:r>
            <a:endParaRPr lang="en-US" sz="1324" u="sng" dirty="0"/>
          </a:p>
          <a:p>
            <a:pPr marL="210052" indent="-210052">
              <a:spcBef>
                <a:spcPts val="882"/>
              </a:spcBef>
              <a:buFont typeface="Arial"/>
              <a:buChar char="•"/>
            </a:pPr>
            <a:endParaRPr lang="en-US" sz="1324" u="sng" dirty="0"/>
          </a:p>
          <a:p>
            <a:pPr>
              <a:spcBef>
                <a:spcPts val="882"/>
              </a:spcBef>
            </a:pPr>
            <a:r>
              <a:rPr lang="en-US" sz="1324" dirty="0">
                <a:gradFill>
                  <a:gsLst>
                    <a:gs pos="11504">
                      <a:schemeClr val="tx2"/>
                    </a:gs>
                    <a:gs pos="32743">
                      <a:schemeClr val="tx2"/>
                    </a:gs>
                  </a:gsLst>
                  <a:lin ang="5400000" scaled="0"/>
                </a:gradFill>
                <a:latin typeface="+mn-lt"/>
                <a:cs typeface="Segoe UI Semilight" panose="020B0402040204020203" pitchFamily="34" charset="0"/>
              </a:rPr>
              <a:t>From Microsoft:</a:t>
            </a:r>
          </a:p>
          <a:p>
            <a:pPr marL="210052" indent="-210052">
              <a:spcBef>
                <a:spcPts val="882"/>
              </a:spcBef>
              <a:buFont typeface="Arial"/>
              <a:buChar char="•"/>
            </a:pPr>
            <a:r>
              <a:rPr lang="en-US" sz="1324" dirty="0">
                <a:gradFill>
                  <a:gsLst>
                    <a:gs pos="32743">
                      <a:schemeClr val="tx1"/>
                    </a:gs>
                    <a:gs pos="54000">
                      <a:schemeClr val="tx1"/>
                    </a:gs>
                  </a:gsLst>
                  <a:lin ang="5400000" scaled="0"/>
                </a:gradFill>
                <a:latin typeface="+mn-lt"/>
                <a:cs typeface="Segoe UI Semilight" panose="020B0402040204020203" pitchFamily="34" charset="0"/>
              </a:rPr>
              <a:t>Azure + Red Hat Overview: </a:t>
            </a:r>
            <a:r>
              <a:rPr lang="en-US" sz="1324" u="sng" dirty="0">
                <a:hlinkClick r:id="rId7"/>
              </a:rPr>
              <a:t>https://azure.microsoft.com/campaigns/redhat</a:t>
            </a:r>
          </a:p>
          <a:p>
            <a:pPr marL="210052" indent="-210052">
              <a:spcBef>
                <a:spcPts val="882"/>
              </a:spcBef>
              <a:buFont typeface="Arial"/>
              <a:buChar char="•"/>
            </a:pPr>
            <a:r>
              <a:rPr lang="en-US" sz="1324" dirty="0">
                <a:gradFill>
                  <a:gsLst>
                    <a:gs pos="32743">
                      <a:schemeClr val="tx1"/>
                    </a:gs>
                    <a:gs pos="54000">
                      <a:schemeClr val="tx1"/>
                    </a:gs>
                  </a:gsLst>
                  <a:lin ang="5400000" scaled="0"/>
                </a:gradFill>
                <a:latin typeface="+mn-lt"/>
                <a:cs typeface="Segoe UI Semilight" panose="020B0402040204020203" pitchFamily="34" charset="0"/>
              </a:rPr>
              <a:t>Red Hat Enterprise Linux now available in the Azure Marketplace: </a:t>
            </a:r>
            <a:r>
              <a:rPr lang="en-US" sz="1324" dirty="0">
                <a:gradFill>
                  <a:gsLst>
                    <a:gs pos="32743">
                      <a:schemeClr val="tx1"/>
                    </a:gs>
                    <a:gs pos="54000">
                      <a:schemeClr val="tx1"/>
                    </a:gs>
                  </a:gsLst>
                  <a:lin ang="5400000" scaled="0"/>
                </a:gradFill>
                <a:cs typeface="Segoe UI Semilight" panose="020B0402040204020203" pitchFamily="34" charset="0"/>
                <a:hlinkClick r:id="rId8"/>
              </a:rPr>
              <a:t>https://azure.microsoft.com/en-us/blog/more-open-source-innovation-azure/</a:t>
            </a:r>
            <a:r>
              <a:rPr lang="en-US" sz="1324" dirty="0">
                <a:gradFill>
                  <a:gsLst>
                    <a:gs pos="32743">
                      <a:schemeClr val="tx1"/>
                    </a:gs>
                    <a:gs pos="54000">
                      <a:schemeClr val="tx1"/>
                    </a:gs>
                  </a:gsLst>
                  <a:lin ang="5400000" scaled="0"/>
                </a:gradFill>
                <a:cs typeface="Segoe UI Semilight" panose="020B0402040204020203" pitchFamily="34" charset="0"/>
              </a:rPr>
              <a:t>  </a:t>
            </a:r>
          </a:p>
          <a:p>
            <a:pPr marL="210052" indent="-210052">
              <a:spcBef>
                <a:spcPts val="882"/>
              </a:spcBef>
              <a:buFont typeface="Arial"/>
              <a:buChar char="•"/>
            </a:pPr>
            <a:r>
              <a:rPr lang="en-US" sz="1324" dirty="0">
                <a:gradFill>
                  <a:gsLst>
                    <a:gs pos="32743">
                      <a:schemeClr val="tx1"/>
                    </a:gs>
                    <a:gs pos="54000">
                      <a:schemeClr val="tx1"/>
                    </a:gs>
                  </a:gsLst>
                  <a:lin ang="5400000" scaled="0"/>
                </a:gradFill>
                <a:latin typeface="+mn-lt"/>
                <a:cs typeface="Segoe UI Semilight" panose="020B0402040204020203" pitchFamily="34" charset="0"/>
              </a:rPr>
              <a:t>Azure Open Source Hub: </a:t>
            </a:r>
            <a:r>
              <a:rPr lang="en-US" sz="1324" dirty="0">
                <a:hlinkClick r:id="rId9"/>
              </a:rPr>
              <a:t>azure.com/</a:t>
            </a:r>
            <a:r>
              <a:rPr lang="en-US" sz="1324" dirty="0" err="1">
                <a:hlinkClick r:id="rId9"/>
              </a:rPr>
              <a:t>opensource</a:t>
            </a:r>
            <a:endParaRPr lang="en-US" sz="1324" dirty="0"/>
          </a:p>
          <a:p>
            <a:pPr marL="210052" indent="-210052">
              <a:spcBef>
                <a:spcPts val="882"/>
              </a:spcBef>
              <a:buFont typeface="Arial"/>
              <a:buChar char="•"/>
            </a:pPr>
            <a:r>
              <a:rPr lang="en-US" sz="1324" dirty="0">
                <a:gradFill>
                  <a:gsLst>
                    <a:gs pos="32743">
                      <a:schemeClr val="tx1"/>
                    </a:gs>
                    <a:gs pos="54000">
                      <a:schemeClr val="tx1"/>
                    </a:gs>
                  </a:gsLst>
                  <a:lin ang="5400000" scaled="0"/>
                </a:gradFill>
                <a:latin typeface="+mn-lt"/>
                <a:cs typeface="Segoe UI Semilight" panose="020B0402040204020203" pitchFamily="34" charset="0"/>
              </a:rPr>
              <a:t>Azure Free Trial: </a:t>
            </a:r>
            <a:r>
              <a:rPr lang="en-US" sz="1324" u="sng" dirty="0">
                <a:hlinkClick r:id="rId10"/>
              </a:rPr>
              <a:t>https://azure.microsoft.com/trial/free-trial-open-source/</a:t>
            </a:r>
            <a:endParaRPr lang="en-US" sz="1324" u="sng" dirty="0"/>
          </a:p>
        </p:txBody>
      </p:sp>
      <p:sp>
        <p:nvSpPr>
          <p:cNvPr id="4" name="Slide Number Placeholder 3"/>
          <p:cNvSpPr>
            <a:spLocks noGrp="1"/>
          </p:cNvSpPr>
          <p:nvPr>
            <p:ph type="sldNum" sz="quarter" idx="4"/>
          </p:nvPr>
        </p:nvSpPr>
        <p:spPr/>
        <p:txBody>
          <a:bodyPr/>
          <a:lstStyle/>
          <a:p>
            <a:pPr defTabSz="685608">
              <a:defRPr/>
            </a:pPr>
            <a:fld id="{C443C2DF-5588-4CC6-8C5F-6F0047402608}" type="slidenum">
              <a:rPr lang="en-US" kern="1200">
                <a:solidFill>
                  <a:srgbClr val="505050">
                    <a:tint val="75000"/>
                  </a:srgbClr>
                </a:solidFill>
                <a:latin typeface="Segoe UI"/>
                <a:ea typeface="+mn-ea"/>
                <a:cs typeface="+mn-cs"/>
              </a:rPr>
              <a:pPr defTabSz="685608">
                <a:defRPr/>
              </a:pPr>
              <a:t>47</a:t>
            </a:fld>
            <a:endParaRPr lang="en-US" kern="1200">
              <a:solidFill>
                <a:srgbClr val="505050">
                  <a:tint val="75000"/>
                </a:srgbClr>
              </a:solidFill>
              <a:latin typeface="Segoe UI"/>
              <a:ea typeface="+mn-ea"/>
              <a:cs typeface="+mn-cs"/>
            </a:endParaRPr>
          </a:p>
        </p:txBody>
      </p:sp>
      <p:sp>
        <p:nvSpPr>
          <p:cNvPr id="32" name="TextBox 31"/>
          <p:cNvSpPr txBox="1"/>
          <p:nvPr/>
        </p:nvSpPr>
        <p:spPr>
          <a:xfrm>
            <a:off x="7508715" y="3844072"/>
            <a:ext cx="1323425" cy="542969"/>
          </a:xfrm>
          <a:prstGeom prst="rect">
            <a:avLst/>
          </a:prstGeom>
          <a:noFill/>
        </p:spPr>
        <p:txBody>
          <a:bodyPr wrap="square" lIns="0" tIns="0" rIns="0" bIns="0" rtlCol="0">
            <a:spAutoFit/>
          </a:bodyPr>
          <a:lstStyle/>
          <a:p>
            <a:pPr defTabSz="685805">
              <a:defRPr/>
            </a:pPr>
            <a:r>
              <a:rPr lang="en-US" sz="882" b="1" kern="1200" dirty="0">
                <a:solidFill>
                  <a:srgbClr val="000000">
                    <a:lumMod val="50000"/>
                  </a:srgbClr>
                </a:solidFill>
                <a:latin typeface="Segoe UI Light"/>
                <a:ea typeface="+mn-ea"/>
                <a:cs typeface="Segoe UI" panose="020B0502040204020203" pitchFamily="34" charset="0"/>
              </a:rPr>
              <a:t>Microsoft Openness</a:t>
            </a:r>
          </a:p>
          <a:p>
            <a:pPr defTabSz="685805">
              <a:defRPr/>
            </a:pPr>
            <a:r>
              <a:rPr lang="en-US" sz="882" kern="1200" dirty="0">
                <a:solidFill>
                  <a:srgbClr val="000000">
                    <a:lumMod val="50000"/>
                  </a:srgbClr>
                </a:solidFill>
                <a:latin typeface="Segoe UI Light"/>
                <a:ea typeface="+mn-ea"/>
                <a:cs typeface="Segoe UI" panose="020B0502040204020203" pitchFamily="34" charset="0"/>
              </a:rPr>
              <a:t>Learn more about our commitment to embracing Open Source</a:t>
            </a:r>
            <a:endParaRPr lang="en-US" sz="882" kern="1200" dirty="0">
              <a:solidFill>
                <a:srgbClr val="000000">
                  <a:lumMod val="50000"/>
                </a:srgbClr>
              </a:solidFill>
              <a:latin typeface="Segoe UI Light"/>
              <a:ea typeface="+mn-ea"/>
              <a:cs typeface="+mn-cs"/>
            </a:endParaRPr>
          </a:p>
        </p:txBody>
      </p:sp>
      <p:sp>
        <p:nvSpPr>
          <p:cNvPr id="33" name="Rectangle 32"/>
          <p:cNvSpPr/>
          <p:nvPr/>
        </p:nvSpPr>
        <p:spPr>
          <a:xfrm>
            <a:off x="7442043" y="4373771"/>
            <a:ext cx="1713931" cy="194156"/>
          </a:xfrm>
          <a:prstGeom prst="rect">
            <a:avLst/>
          </a:prstGeom>
        </p:spPr>
        <p:txBody>
          <a:bodyPr wrap="none">
            <a:spAutoFit/>
          </a:bodyPr>
          <a:lstStyle/>
          <a:p>
            <a:pPr defTabSz="685805">
              <a:lnSpc>
                <a:spcPct val="90000"/>
              </a:lnSpc>
              <a:spcAft>
                <a:spcPts val="450"/>
              </a:spcAft>
              <a:defRPr/>
            </a:pPr>
            <a:r>
              <a:rPr lang="en-US" altLang="en-US" sz="735" u="sng" kern="1200" dirty="0">
                <a:solidFill>
                  <a:srgbClr val="0072C6">
                    <a:lumMod val="75000"/>
                  </a:srgbClr>
                </a:solidFill>
                <a:latin typeface="Segoe UI" panose="020B0502040204020203" pitchFamily="34" charset="0"/>
                <a:ea typeface="+mn-ea"/>
                <a:cs typeface="Segoe UI" panose="020B0502040204020203" pitchFamily="34" charset="0"/>
                <a:hlinkClick r:id="rId11"/>
              </a:rPr>
              <a:t>http://www.microsoft.com/Openness</a:t>
            </a:r>
            <a:endParaRPr lang="en-US" altLang="en-US" sz="735" u="sng" kern="1200" dirty="0">
              <a:solidFill>
                <a:srgbClr val="0072C6">
                  <a:lumMod val="75000"/>
                </a:srgbClr>
              </a:solidFill>
              <a:latin typeface="Segoe UI" panose="020B0502040204020203" pitchFamily="34" charset="0"/>
              <a:ea typeface="+mn-ea"/>
              <a:cs typeface="Segoe UI" panose="020B0502040204020203" pitchFamily="34" charset="0"/>
            </a:endParaRPr>
          </a:p>
        </p:txBody>
      </p:sp>
      <p:pic>
        <p:nvPicPr>
          <p:cNvPr id="48" name="Picture 47"/>
          <p:cNvPicPr>
            <a:picLocks noChangeAspect="1"/>
          </p:cNvPicPr>
          <p:nvPr/>
        </p:nvPicPr>
        <p:blipFill rotWithShape="1">
          <a:blip r:embed="rId12"/>
          <a:srcRect l="8068" t="5099" r="9665"/>
          <a:stretch/>
        </p:blipFill>
        <p:spPr>
          <a:xfrm>
            <a:off x="7508715" y="2648092"/>
            <a:ext cx="1323425" cy="1095240"/>
          </a:xfrm>
          <a:prstGeom prst="rect">
            <a:avLst/>
          </a:prstGeom>
          <a:ln w="19050">
            <a:solidFill>
              <a:schemeClr val="tx1"/>
            </a:solidFill>
          </a:ln>
          <a:effectLst>
            <a:outerShdw blurRad="190500" algn="tl" rotWithShape="0">
              <a:srgbClr val="000000">
                <a:alpha val="70000"/>
              </a:srgbClr>
            </a:outerShdw>
          </a:effectLst>
        </p:spPr>
      </p:pic>
      <p:sp>
        <p:nvSpPr>
          <p:cNvPr id="8" name="Rectangle 7"/>
          <p:cNvSpPr/>
          <p:nvPr/>
        </p:nvSpPr>
        <p:spPr>
          <a:xfrm>
            <a:off x="7562279" y="1424668"/>
            <a:ext cx="1323424" cy="542969"/>
          </a:xfrm>
          <a:prstGeom prst="rect">
            <a:avLst/>
          </a:prstGeom>
          <a:noFill/>
        </p:spPr>
        <p:txBody>
          <a:bodyPr wrap="square" lIns="0" tIns="0" rIns="0" bIns="0" rtlCol="0">
            <a:spAutoFit/>
          </a:bodyPr>
          <a:lstStyle/>
          <a:p>
            <a:pPr defTabSz="685805">
              <a:defRPr/>
            </a:pPr>
            <a:r>
              <a:rPr lang="en-US" sz="882" b="1" kern="1200" dirty="0">
                <a:solidFill>
                  <a:srgbClr val="000000">
                    <a:lumMod val="50000"/>
                  </a:srgbClr>
                </a:solidFill>
                <a:latin typeface="Segoe UI Light"/>
                <a:ea typeface="+mn-ea"/>
                <a:cs typeface="Segoe UI" panose="020B0502040204020203" pitchFamily="34" charset="0"/>
              </a:rPr>
              <a:t>Openness Blog </a:t>
            </a:r>
          </a:p>
          <a:p>
            <a:pPr defTabSz="685805">
              <a:defRPr/>
            </a:pPr>
            <a:r>
              <a:rPr lang="en-US" sz="882" kern="1200" dirty="0">
                <a:latin typeface="Segoe UI Light"/>
                <a:ea typeface="+mn-ea"/>
                <a:cs typeface="Segoe UI" panose="020B0502040204020203" pitchFamily="34" charset="0"/>
              </a:rPr>
              <a:t>Read about the latest developments and momentum</a:t>
            </a:r>
          </a:p>
        </p:txBody>
      </p:sp>
      <p:sp>
        <p:nvSpPr>
          <p:cNvPr id="9" name="Rectangle 8"/>
          <p:cNvSpPr/>
          <p:nvPr/>
        </p:nvSpPr>
        <p:spPr>
          <a:xfrm>
            <a:off x="7508715" y="1967775"/>
            <a:ext cx="1387596" cy="295978"/>
          </a:xfrm>
          <a:prstGeom prst="rect">
            <a:avLst/>
          </a:prstGeom>
        </p:spPr>
        <p:txBody>
          <a:bodyPr wrap="square">
            <a:spAutoFit/>
          </a:bodyPr>
          <a:lstStyle/>
          <a:p>
            <a:pPr defTabSz="685805">
              <a:lnSpc>
                <a:spcPct val="90000"/>
              </a:lnSpc>
              <a:spcAft>
                <a:spcPts val="450"/>
              </a:spcAft>
              <a:defRPr/>
            </a:pPr>
            <a:r>
              <a:rPr lang="en-US" altLang="en-US" sz="735" u="sng" kern="1200" dirty="0">
                <a:solidFill>
                  <a:srgbClr val="0072C6">
                    <a:lumMod val="75000"/>
                  </a:srgbClr>
                </a:solidFill>
                <a:latin typeface="Segoe UI" panose="020B0502040204020203" pitchFamily="34" charset="0"/>
                <a:ea typeface="+mn-ea"/>
                <a:cs typeface="Segoe UI" panose="020B0502040204020203" pitchFamily="34" charset="0"/>
                <a:hlinkClick r:id="rId13"/>
              </a:rPr>
              <a:t>http://openness.microsoft.com/blog</a:t>
            </a:r>
            <a:endParaRPr lang="en-US" sz="735" u="sng" kern="1200" dirty="0">
              <a:solidFill>
                <a:srgbClr val="0072C6">
                  <a:lumMod val="75000"/>
                </a:srgbClr>
              </a:solidFill>
              <a:latin typeface="Segoe UI" panose="020B0502040204020203" pitchFamily="34" charset="0"/>
              <a:ea typeface="+mn-ea"/>
              <a:cs typeface="Segoe UI" panose="020B0502040204020203" pitchFamily="34" charset="0"/>
            </a:endParaRPr>
          </a:p>
        </p:txBody>
      </p:sp>
      <p:pic>
        <p:nvPicPr>
          <p:cNvPr id="10" name="Picture 9"/>
          <p:cNvPicPr>
            <a:picLocks/>
          </p:cNvPicPr>
          <p:nvPr/>
        </p:nvPicPr>
        <p:blipFill rotWithShape="1">
          <a:blip r:embed="rId14"/>
          <a:srcRect l="21052" t="5547" r="22481"/>
          <a:stretch/>
        </p:blipFill>
        <p:spPr>
          <a:xfrm>
            <a:off x="7562279" y="217469"/>
            <a:ext cx="1323424" cy="1099756"/>
          </a:xfrm>
          <a:prstGeom prst="rect">
            <a:avLst/>
          </a:prstGeom>
          <a:ln w="19050">
            <a:solidFill>
              <a:schemeClr val="tx1"/>
            </a:solidFill>
          </a:ln>
          <a:effectLst>
            <a:outerShdw blurRad="190500" algn="tl" rotWithShape="0">
              <a:srgbClr val="000000">
                <a:alpha val="70000"/>
              </a:srgbClr>
            </a:outerShdw>
          </a:effectLst>
        </p:spPr>
      </p:pic>
      <p:sp>
        <p:nvSpPr>
          <p:cNvPr id="5" name="Rectangle 4"/>
          <p:cNvSpPr/>
          <p:nvPr/>
        </p:nvSpPr>
        <p:spPr>
          <a:xfrm>
            <a:off x="402367" y="4284998"/>
            <a:ext cx="7039676" cy="292388"/>
          </a:xfrm>
          <a:prstGeom prst="rect">
            <a:avLst/>
          </a:prstGeom>
        </p:spPr>
        <p:txBody>
          <a:bodyPr wrap="square">
            <a:spAutoFit/>
          </a:bodyPr>
          <a:lstStyle/>
          <a:p>
            <a:pPr>
              <a:spcBef>
                <a:spcPts val="882"/>
              </a:spcBef>
            </a:pPr>
            <a:r>
              <a:rPr lang="en-US" sz="1300" dirty="0">
                <a:gradFill>
                  <a:gsLst>
                    <a:gs pos="32743">
                      <a:schemeClr val="tx1"/>
                    </a:gs>
                    <a:gs pos="54000">
                      <a:schemeClr val="tx1"/>
                    </a:gs>
                  </a:gsLst>
                  <a:lin ang="5400000" scaled="0"/>
                </a:gradFill>
                <a:cs typeface="Segoe UI Semilight" panose="020B0402040204020203" pitchFamily="34" charset="0"/>
              </a:rPr>
              <a:t>For additional questions and for more information send e-mail to </a:t>
            </a:r>
            <a:r>
              <a:rPr lang="en-US" sz="1300" dirty="0">
                <a:gradFill>
                  <a:gsLst>
                    <a:gs pos="32743">
                      <a:schemeClr val="tx1"/>
                    </a:gs>
                    <a:gs pos="54000">
                      <a:schemeClr val="tx1"/>
                    </a:gs>
                  </a:gsLst>
                  <a:lin ang="5400000" scaled="0"/>
                </a:gradFill>
                <a:cs typeface="Segoe UI Semilight" panose="020B0402040204020203" pitchFamily="34" charset="0"/>
                <a:hlinkClick r:id="rId15"/>
              </a:rPr>
              <a:t>opensource@microsoft.com</a:t>
            </a:r>
            <a:r>
              <a:rPr lang="en-US" sz="1300" dirty="0">
                <a:gradFill>
                  <a:gsLst>
                    <a:gs pos="32743">
                      <a:schemeClr val="tx1"/>
                    </a:gs>
                    <a:gs pos="54000">
                      <a:schemeClr val="tx1"/>
                    </a:gs>
                  </a:gsLst>
                  <a:lin ang="5400000" scaled="0"/>
                </a:gradFill>
                <a:cs typeface="Segoe UI Semilight" panose="020B0402040204020203" pitchFamily="34" charset="0"/>
              </a:rPr>
              <a:t> </a:t>
            </a:r>
          </a:p>
        </p:txBody>
      </p:sp>
    </p:spTree>
    <p:extLst>
      <p:ext uri="{BB962C8B-B14F-4D97-AF65-F5344CB8AC3E}">
        <p14:creationId xmlns:p14="http://schemas.microsoft.com/office/powerpoint/2010/main" val="1754088739"/>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207767" y="2198241"/>
            <a:ext cx="8456468" cy="646378"/>
          </a:xfrm>
          <a:prstGeom prst="rect">
            <a:avLst/>
          </a:prstGeom>
          <a:noFill/>
          <a:ln>
            <a:noFill/>
          </a:ln>
        </p:spPr>
        <p:style>
          <a:lnRef idx="0">
            <a:scrgbClr r="0" g="0" b="0"/>
          </a:lnRef>
          <a:fillRef idx="0">
            <a:scrgbClr r="0" g="0" b="0"/>
          </a:fillRef>
          <a:effectRef idx="0">
            <a:scrgbClr r="0" g="0" b="0"/>
          </a:effectRef>
          <a:fontRef idx="minor"/>
        </p:style>
        <p:txBody>
          <a:bodyPr lIns="107434" tIns="67213" rIns="107434" bIns="67213"/>
          <a:lstStyle/>
          <a:p>
            <a:pPr defTabSz="685608">
              <a:lnSpc>
                <a:spcPct val="90000"/>
              </a:lnSpc>
              <a:defRPr/>
            </a:pPr>
            <a:r>
              <a:rPr lang="en-US" sz="3971" kern="1200" dirty="0">
                <a:gradFill>
                  <a:gsLst>
                    <a:gs pos="27434">
                      <a:srgbClr val="A80000"/>
                    </a:gs>
                    <a:gs pos="42478">
                      <a:srgbClr val="A80000"/>
                    </a:gs>
                  </a:gsLst>
                  <a:lin ang="5400000" scaled="1"/>
                </a:gradFill>
                <a:latin typeface="Segoe UI Light"/>
                <a:ea typeface="DejaVu Sans"/>
              </a:rPr>
              <a:t>Q&amp;A</a:t>
            </a:r>
          </a:p>
        </p:txBody>
      </p:sp>
      <p:sp>
        <p:nvSpPr>
          <p:cNvPr id="5" name="Slide Number Placeholder 4"/>
          <p:cNvSpPr>
            <a:spLocks noGrp="1"/>
          </p:cNvSpPr>
          <p:nvPr>
            <p:ph type="sldNum" sz="quarter" idx="4294967295"/>
          </p:nvPr>
        </p:nvSpPr>
        <p:spPr>
          <a:xfrm>
            <a:off x="8470900" y="4900613"/>
            <a:ext cx="673100" cy="133350"/>
          </a:xfrm>
        </p:spPr>
        <p:txBody>
          <a:bodyPr/>
          <a:lstStyle/>
          <a:p>
            <a:pPr defTabSz="685608">
              <a:defRPr/>
            </a:pPr>
            <a:fld id="{C443C2DF-5588-4CC6-8C5F-6F0047402608}" type="slidenum">
              <a:rPr lang="en-US" kern="1200">
                <a:solidFill>
                  <a:srgbClr val="505050">
                    <a:tint val="75000"/>
                  </a:srgbClr>
                </a:solidFill>
                <a:latin typeface="Segoe UI"/>
                <a:ea typeface="+mn-ea"/>
                <a:cs typeface="+mn-cs"/>
              </a:rPr>
              <a:pPr defTabSz="685608">
                <a:defRPr/>
              </a:pPr>
              <a:t>48</a:t>
            </a:fld>
            <a:endParaRPr lang="en-US" kern="1200">
              <a:solidFill>
                <a:srgbClr val="505050">
                  <a:tint val="75000"/>
                </a:srgbClr>
              </a:solidFill>
              <a:latin typeface="Segoe UI"/>
              <a:ea typeface="+mn-ea"/>
              <a:cs typeface="+mn-cs"/>
            </a:endParaRPr>
          </a:p>
        </p:txBody>
      </p:sp>
      <p:sp>
        <p:nvSpPr>
          <p:cNvPr id="13" name="Line 3"/>
          <p:cNvSpPr/>
          <p:nvPr/>
        </p:nvSpPr>
        <p:spPr>
          <a:xfrm>
            <a:off x="2053621" y="1447573"/>
            <a:ext cx="0" cy="713107"/>
          </a:xfrm>
          <a:prstGeom prst="line">
            <a:avLst/>
          </a:prstGeom>
          <a:ln w="19080">
            <a:solidFill>
              <a:schemeClr val="bg2"/>
            </a:solidFill>
            <a:round/>
          </a:ln>
        </p:spPr>
      </p:sp>
    </p:spTree>
    <p:extLst>
      <p:ext uri="{BB962C8B-B14F-4D97-AF65-F5344CB8AC3E}">
        <p14:creationId xmlns:p14="http://schemas.microsoft.com/office/powerpoint/2010/main" val="2016149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Horizontal)">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42" presetClass="path" presetSubtype="0" decel="100000" fill="hold" grpId="1" nodeType="withEffect">
                                  <p:stCondLst>
                                    <p:cond delay="0"/>
                                  </p:stCondLst>
                                  <p:childTnLst>
                                    <p:animMotion origin="layout" path="M 4.89916E-6 -5.81026E-7 L 4.89916E-6 0.037 " pathEditMode="relative" rAng="0" ptsTypes="AA">
                                      <p:cBhvr>
                                        <p:cTn id="13" dur="500" spd="-100000" fill="hold"/>
                                        <p:tgtEl>
                                          <p:spTgt spid="122"/>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ustomShape 1"/>
          <p:cNvSpPr/>
          <p:nvPr/>
        </p:nvSpPr>
        <p:spPr>
          <a:xfrm>
            <a:off x="199454" y="2083997"/>
            <a:ext cx="6524932" cy="646378"/>
          </a:xfrm>
          <a:prstGeom prst="rect">
            <a:avLst/>
          </a:prstGeom>
          <a:noFill/>
          <a:ln>
            <a:noFill/>
          </a:ln>
        </p:spPr>
        <p:style>
          <a:lnRef idx="0">
            <a:scrgbClr r="0" g="0" b="0"/>
          </a:lnRef>
          <a:fillRef idx="0">
            <a:scrgbClr r="0" g="0" b="0"/>
          </a:fillRef>
          <a:effectRef idx="0">
            <a:scrgbClr r="0" g="0" b="0"/>
          </a:effectRef>
          <a:fontRef idx="minor"/>
        </p:style>
        <p:txBody>
          <a:bodyPr lIns="107434" tIns="67213" rIns="107434" bIns="67213"/>
          <a:lstStyle/>
          <a:p>
            <a:pPr defTabSz="672358">
              <a:lnSpc>
                <a:spcPct val="90000"/>
              </a:lnSpc>
            </a:pPr>
            <a:r>
              <a:rPr lang="en-US" sz="3971" dirty="0">
                <a:gradFill>
                  <a:gsLst>
                    <a:gs pos="27434">
                      <a:schemeClr val="tx2"/>
                    </a:gs>
                    <a:gs pos="42478">
                      <a:schemeClr val="tx2"/>
                    </a:gs>
                  </a:gsLst>
                  <a:lin ang="5400000" scaled="1"/>
                </a:gradFill>
                <a:latin typeface="Segoe UI Light"/>
                <a:ea typeface="DejaVu Sans"/>
              </a:rPr>
              <a:t>Thank you.</a:t>
            </a:r>
            <a:endParaRPr sz="1471" dirty="0">
              <a:gradFill>
                <a:gsLst>
                  <a:gs pos="27434">
                    <a:schemeClr val="tx2"/>
                  </a:gs>
                  <a:gs pos="42478">
                    <a:schemeClr val="tx2"/>
                  </a:gs>
                </a:gsLst>
                <a:lin ang="5400000" scaled="1"/>
              </a:gradFill>
            </a:endParaRPr>
          </a:p>
        </p:txBody>
      </p:sp>
    </p:spTree>
    <p:extLst>
      <p:ext uri="{BB962C8B-B14F-4D97-AF65-F5344CB8AC3E}">
        <p14:creationId xmlns:p14="http://schemas.microsoft.com/office/powerpoint/2010/main" val="3588901735"/>
      </p:ext>
    </p:extLst>
  </p:cSld>
  <p:clrMapOvr>
    <a:masterClrMapping/>
  </p:clrMapOvr>
  <p:transition spd="slow">
    <p:wip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3263"/>
          <a:stretch/>
        </p:blipFill>
        <p:spPr>
          <a:xfrm>
            <a:off x="649" y="365"/>
            <a:ext cx="9142703" cy="5201724"/>
          </a:xfrm>
          <a:prstGeom prst="rect">
            <a:avLst/>
          </a:prstGeom>
        </p:spPr>
      </p:pic>
      <p:grpSp>
        <p:nvGrpSpPr>
          <p:cNvPr id="26" name="Group 25"/>
          <p:cNvGrpSpPr/>
          <p:nvPr/>
        </p:nvGrpSpPr>
        <p:grpSpPr>
          <a:xfrm>
            <a:off x="2330434" y="2421690"/>
            <a:ext cx="2185803" cy="2185803"/>
            <a:chOff x="3106822" y="3228891"/>
            <a:chExt cx="2914818" cy="2914818"/>
          </a:xfrm>
        </p:grpSpPr>
        <p:sp>
          <p:nvSpPr>
            <p:cNvPr id="27" name="Oval 26"/>
            <p:cNvSpPr/>
            <p:nvPr/>
          </p:nvSpPr>
          <p:spPr>
            <a:xfrm>
              <a:off x="3106822" y="3228891"/>
              <a:ext cx="2914818" cy="2914818"/>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p:cNvSpPr txBox="1"/>
            <p:nvPr/>
          </p:nvSpPr>
          <p:spPr>
            <a:xfrm>
              <a:off x="3324864" y="4928092"/>
              <a:ext cx="2541100" cy="493247"/>
            </a:xfrm>
            <a:prstGeom prst="rect">
              <a:avLst/>
            </a:prstGeom>
            <a:noFill/>
          </p:spPr>
          <p:txBody>
            <a:bodyPr wrap="square" lIns="134445" tIns="107556" rIns="134445" bIns="107556"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685714">
                <a:spcAft>
                  <a:spcPts val="450"/>
                </a:spcAft>
              </a:pPr>
              <a:r>
                <a:rPr lang="en-US" sz="1102" b="1" spc="37" dirty="0">
                  <a:gradFill>
                    <a:gsLst>
                      <a:gs pos="83000">
                        <a:srgbClr val="FFFFFF"/>
                      </a:gs>
                      <a:gs pos="100000">
                        <a:srgbClr val="FFFFFF"/>
                      </a:gs>
                    </a:gsLst>
                    <a:lin ang="5400000" scaled="1"/>
                  </a:gradFill>
                  <a:latin typeface="Segoe UI"/>
                </a:rPr>
                <a:t>INDUSTRIES</a:t>
              </a:r>
              <a:endParaRPr lang="en-US" sz="1102" spc="37" dirty="0">
                <a:gradFill>
                  <a:gsLst>
                    <a:gs pos="83000">
                      <a:srgbClr val="FFFFFF"/>
                    </a:gs>
                    <a:gs pos="100000">
                      <a:srgbClr val="FFFFFF"/>
                    </a:gs>
                  </a:gsLst>
                  <a:lin ang="5400000" scaled="1"/>
                </a:gradFill>
              </a:endParaRPr>
            </a:p>
          </p:txBody>
        </p:sp>
        <p:pic>
          <p:nvPicPr>
            <p:cNvPr id="35" name="Picture 34"/>
            <p:cNvPicPr>
              <a:picLocks noChangeAspect="1"/>
            </p:cNvPicPr>
            <p:nvPr/>
          </p:nvPicPr>
          <p:blipFill>
            <a:blip r:embed="rId5" cstate="print">
              <a:biLevel thresh="25000"/>
              <a:extLst>
                <a:ext uri="{BEBA8EAE-BF5A-486C-A8C5-ECC9F3942E4B}">
                  <a14:imgProps xmlns:a14="http://schemas.microsoft.com/office/drawing/2010/main">
                    <a14:imgLayer r:embed="rId6">
                      <a14:imgEffect>
                        <a14:brightnessContrast bright="-42000"/>
                      </a14:imgEffect>
                    </a14:imgLayer>
                  </a14:imgProps>
                </a:ext>
                <a:ext uri="{28A0092B-C50C-407E-A947-70E740481C1C}">
                  <a14:useLocalDpi xmlns:a14="http://schemas.microsoft.com/office/drawing/2010/main" val="0"/>
                </a:ext>
              </a:extLst>
            </a:blip>
            <a:stretch>
              <a:fillRect/>
            </a:stretch>
          </p:blipFill>
          <p:spPr>
            <a:xfrm>
              <a:off x="4102106" y="3975127"/>
              <a:ext cx="924250" cy="768844"/>
            </a:xfrm>
            <a:prstGeom prst="rect">
              <a:avLst/>
            </a:prstGeom>
            <a:ln>
              <a:noFill/>
            </a:ln>
          </p:spPr>
        </p:pic>
      </p:grpSp>
      <p:grpSp>
        <p:nvGrpSpPr>
          <p:cNvPr id="36" name="Group 35"/>
          <p:cNvGrpSpPr/>
          <p:nvPr/>
        </p:nvGrpSpPr>
        <p:grpSpPr>
          <a:xfrm>
            <a:off x="4676238" y="2421690"/>
            <a:ext cx="2185803" cy="2185803"/>
            <a:chOff x="6235004" y="3228891"/>
            <a:chExt cx="2914818" cy="2914818"/>
          </a:xfrm>
        </p:grpSpPr>
        <p:sp>
          <p:nvSpPr>
            <p:cNvPr id="37" name="Oval 36"/>
            <p:cNvSpPr/>
            <p:nvPr/>
          </p:nvSpPr>
          <p:spPr>
            <a:xfrm>
              <a:off x="6235004" y="3228891"/>
              <a:ext cx="2914818" cy="2914818"/>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extBox 37"/>
            <p:cNvSpPr txBox="1"/>
            <p:nvPr/>
          </p:nvSpPr>
          <p:spPr>
            <a:xfrm>
              <a:off x="6284844" y="4928092"/>
              <a:ext cx="2819942" cy="493247"/>
            </a:xfrm>
            <a:prstGeom prst="rect">
              <a:avLst/>
            </a:prstGeom>
            <a:noFill/>
          </p:spPr>
          <p:txBody>
            <a:bodyPr wrap="square" lIns="134445" tIns="107556" rIns="134445" bIns="107556"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685714">
                <a:spcAft>
                  <a:spcPts val="450"/>
                </a:spcAft>
              </a:pPr>
              <a:r>
                <a:rPr lang="en-US" sz="1102" b="1" spc="37" dirty="0">
                  <a:gradFill>
                    <a:gsLst>
                      <a:gs pos="83000">
                        <a:srgbClr val="FFFFFF"/>
                      </a:gs>
                      <a:gs pos="100000">
                        <a:srgbClr val="FFFFFF"/>
                      </a:gs>
                    </a:gsLst>
                    <a:lin ang="5400000" scaled="1"/>
                  </a:gradFill>
                  <a:latin typeface="Segoe UI"/>
                </a:rPr>
                <a:t>ORGANIZATIONS</a:t>
              </a:r>
              <a:endParaRPr lang="en-US" sz="1102" spc="37" dirty="0">
                <a:gradFill>
                  <a:gsLst>
                    <a:gs pos="83000">
                      <a:srgbClr val="FFFFFF"/>
                    </a:gs>
                    <a:gs pos="100000">
                      <a:srgbClr val="FFFFFF"/>
                    </a:gs>
                  </a:gsLst>
                  <a:lin ang="5400000" scaled="1"/>
                </a:gradFill>
              </a:endParaRPr>
            </a:p>
          </p:txBody>
        </p:sp>
        <p:sp>
          <p:nvSpPr>
            <p:cNvPr id="39" name="Freeform 5"/>
            <p:cNvSpPr>
              <a:spLocks noEditPoints="1"/>
            </p:cNvSpPr>
            <p:nvPr/>
          </p:nvSpPr>
          <p:spPr bwMode="auto">
            <a:xfrm>
              <a:off x="7312339" y="3950499"/>
              <a:ext cx="760148" cy="760148"/>
            </a:xfrm>
            <a:custGeom>
              <a:avLst/>
              <a:gdLst>
                <a:gd name="T0" fmla="*/ 386 w 528"/>
                <a:gd name="T1" fmla="*/ 255 h 528"/>
                <a:gd name="T2" fmla="*/ 334 w 528"/>
                <a:gd name="T3" fmla="*/ 192 h 528"/>
                <a:gd name="T4" fmla="*/ 270 w 528"/>
                <a:gd name="T5" fmla="*/ 141 h 528"/>
                <a:gd name="T6" fmla="*/ 334 w 528"/>
                <a:gd name="T7" fmla="*/ 0 h 528"/>
                <a:gd name="T8" fmla="*/ 194 w 528"/>
                <a:gd name="T9" fmla="*/ 141 h 528"/>
                <a:gd name="T10" fmla="*/ 257 w 528"/>
                <a:gd name="T11" fmla="*/ 192 h 528"/>
                <a:gd name="T12" fmla="*/ 194 w 528"/>
                <a:gd name="T13" fmla="*/ 255 h 528"/>
                <a:gd name="T14" fmla="*/ 141 w 528"/>
                <a:gd name="T15" fmla="*/ 192 h 528"/>
                <a:gd name="T16" fmla="*/ 0 w 528"/>
                <a:gd name="T17" fmla="*/ 333 h 528"/>
                <a:gd name="T18" fmla="*/ 63 w 528"/>
                <a:gd name="T19" fmla="*/ 387 h 528"/>
                <a:gd name="T20" fmla="*/ 0 w 528"/>
                <a:gd name="T21" fmla="*/ 528 h 528"/>
                <a:gd name="T22" fmla="*/ 141 w 528"/>
                <a:gd name="T23" fmla="*/ 387 h 528"/>
                <a:gd name="T24" fmla="*/ 78 w 528"/>
                <a:gd name="T25" fmla="*/ 333 h 528"/>
                <a:gd name="T26" fmla="*/ 141 w 528"/>
                <a:gd name="T27" fmla="*/ 270 h 528"/>
                <a:gd name="T28" fmla="*/ 194 w 528"/>
                <a:gd name="T29" fmla="*/ 333 h 528"/>
                <a:gd name="T30" fmla="*/ 257 w 528"/>
                <a:gd name="T31" fmla="*/ 387 h 528"/>
                <a:gd name="T32" fmla="*/ 194 w 528"/>
                <a:gd name="T33" fmla="*/ 528 h 528"/>
                <a:gd name="T34" fmla="*/ 334 w 528"/>
                <a:gd name="T35" fmla="*/ 387 h 528"/>
                <a:gd name="T36" fmla="*/ 270 w 528"/>
                <a:gd name="T37" fmla="*/ 333 h 528"/>
                <a:gd name="T38" fmla="*/ 334 w 528"/>
                <a:gd name="T39" fmla="*/ 270 h 528"/>
                <a:gd name="T40" fmla="*/ 386 w 528"/>
                <a:gd name="T41" fmla="*/ 333 h 528"/>
                <a:gd name="T42" fmla="*/ 528 w 528"/>
                <a:gd name="T43" fmla="*/ 192 h 528"/>
                <a:gd name="T44" fmla="*/ 386 w 528"/>
                <a:gd name="T45" fmla="*/ 192 h 528"/>
                <a:gd name="T46" fmla="*/ 206 w 528"/>
                <a:gd name="T47" fmla="*/ 13 h 528"/>
                <a:gd name="T48" fmla="*/ 322 w 528"/>
                <a:gd name="T49" fmla="*/ 127 h 528"/>
                <a:gd name="T50" fmla="*/ 206 w 528"/>
                <a:gd name="T51" fmla="*/ 13 h 528"/>
                <a:gd name="T52" fmla="*/ 206 w 528"/>
                <a:gd name="T53" fmla="*/ 13 h 528"/>
                <a:gd name="T54" fmla="*/ 13 w 528"/>
                <a:gd name="T55" fmla="*/ 514 h 528"/>
                <a:gd name="T56" fmla="*/ 129 w 528"/>
                <a:gd name="T57" fmla="*/ 399 h 528"/>
                <a:gd name="T58" fmla="*/ 129 w 528"/>
                <a:gd name="T59" fmla="*/ 514 h 528"/>
                <a:gd name="T60" fmla="*/ 129 w 528"/>
                <a:gd name="T61" fmla="*/ 320 h 528"/>
                <a:gd name="T62" fmla="*/ 13 w 528"/>
                <a:gd name="T63" fmla="*/ 204 h 528"/>
                <a:gd name="T64" fmla="*/ 129 w 528"/>
                <a:gd name="T65" fmla="*/ 320 h 528"/>
                <a:gd name="T66" fmla="*/ 129 w 528"/>
                <a:gd name="T67" fmla="*/ 320 h 528"/>
                <a:gd name="T68" fmla="*/ 206 w 528"/>
                <a:gd name="T69" fmla="*/ 514 h 528"/>
                <a:gd name="T70" fmla="*/ 322 w 528"/>
                <a:gd name="T71" fmla="*/ 399 h 528"/>
                <a:gd name="T72" fmla="*/ 322 w 528"/>
                <a:gd name="T73" fmla="*/ 514 h 528"/>
                <a:gd name="T74" fmla="*/ 322 w 528"/>
                <a:gd name="T75" fmla="*/ 320 h 528"/>
                <a:gd name="T76" fmla="*/ 206 w 528"/>
                <a:gd name="T77" fmla="*/ 204 h 528"/>
                <a:gd name="T78" fmla="*/ 322 w 528"/>
                <a:gd name="T79" fmla="*/ 320 h 528"/>
                <a:gd name="T80" fmla="*/ 322 w 528"/>
                <a:gd name="T81" fmla="*/ 320 h 528"/>
                <a:gd name="T82" fmla="*/ 399 w 528"/>
                <a:gd name="T83" fmla="*/ 320 h 528"/>
                <a:gd name="T84" fmla="*/ 514 w 528"/>
                <a:gd name="T85" fmla="*/ 204 h 528"/>
                <a:gd name="T86" fmla="*/ 514 w 528"/>
                <a:gd name="T87"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 h="528">
                  <a:moveTo>
                    <a:pt x="386" y="192"/>
                  </a:moveTo>
                  <a:lnTo>
                    <a:pt x="386" y="255"/>
                  </a:lnTo>
                  <a:lnTo>
                    <a:pt x="334" y="255"/>
                  </a:lnTo>
                  <a:lnTo>
                    <a:pt x="334" y="192"/>
                  </a:lnTo>
                  <a:lnTo>
                    <a:pt x="270" y="192"/>
                  </a:lnTo>
                  <a:lnTo>
                    <a:pt x="270" y="141"/>
                  </a:lnTo>
                  <a:lnTo>
                    <a:pt x="334" y="141"/>
                  </a:lnTo>
                  <a:lnTo>
                    <a:pt x="334" y="0"/>
                  </a:lnTo>
                  <a:lnTo>
                    <a:pt x="194" y="0"/>
                  </a:lnTo>
                  <a:lnTo>
                    <a:pt x="194" y="141"/>
                  </a:lnTo>
                  <a:lnTo>
                    <a:pt x="257" y="141"/>
                  </a:lnTo>
                  <a:lnTo>
                    <a:pt x="257" y="192"/>
                  </a:lnTo>
                  <a:lnTo>
                    <a:pt x="194" y="192"/>
                  </a:lnTo>
                  <a:lnTo>
                    <a:pt x="194" y="255"/>
                  </a:lnTo>
                  <a:lnTo>
                    <a:pt x="141" y="255"/>
                  </a:lnTo>
                  <a:lnTo>
                    <a:pt x="141" y="192"/>
                  </a:lnTo>
                  <a:lnTo>
                    <a:pt x="0" y="192"/>
                  </a:lnTo>
                  <a:lnTo>
                    <a:pt x="0" y="333"/>
                  </a:lnTo>
                  <a:lnTo>
                    <a:pt x="63" y="333"/>
                  </a:lnTo>
                  <a:lnTo>
                    <a:pt x="63" y="387"/>
                  </a:lnTo>
                  <a:lnTo>
                    <a:pt x="0" y="387"/>
                  </a:lnTo>
                  <a:lnTo>
                    <a:pt x="0" y="528"/>
                  </a:lnTo>
                  <a:lnTo>
                    <a:pt x="141" y="528"/>
                  </a:lnTo>
                  <a:lnTo>
                    <a:pt x="141" y="387"/>
                  </a:lnTo>
                  <a:lnTo>
                    <a:pt x="78" y="387"/>
                  </a:lnTo>
                  <a:lnTo>
                    <a:pt x="78" y="333"/>
                  </a:lnTo>
                  <a:lnTo>
                    <a:pt x="141" y="333"/>
                  </a:lnTo>
                  <a:lnTo>
                    <a:pt x="141" y="270"/>
                  </a:lnTo>
                  <a:lnTo>
                    <a:pt x="194" y="270"/>
                  </a:lnTo>
                  <a:lnTo>
                    <a:pt x="194" y="333"/>
                  </a:lnTo>
                  <a:lnTo>
                    <a:pt x="257" y="333"/>
                  </a:lnTo>
                  <a:lnTo>
                    <a:pt x="257" y="387"/>
                  </a:lnTo>
                  <a:lnTo>
                    <a:pt x="194" y="387"/>
                  </a:lnTo>
                  <a:lnTo>
                    <a:pt x="194" y="528"/>
                  </a:lnTo>
                  <a:lnTo>
                    <a:pt x="334" y="528"/>
                  </a:lnTo>
                  <a:lnTo>
                    <a:pt x="334" y="387"/>
                  </a:lnTo>
                  <a:lnTo>
                    <a:pt x="270" y="387"/>
                  </a:lnTo>
                  <a:lnTo>
                    <a:pt x="270" y="333"/>
                  </a:lnTo>
                  <a:lnTo>
                    <a:pt x="334" y="333"/>
                  </a:lnTo>
                  <a:lnTo>
                    <a:pt x="334" y="270"/>
                  </a:lnTo>
                  <a:lnTo>
                    <a:pt x="386" y="270"/>
                  </a:lnTo>
                  <a:lnTo>
                    <a:pt x="386" y="333"/>
                  </a:lnTo>
                  <a:lnTo>
                    <a:pt x="528" y="333"/>
                  </a:lnTo>
                  <a:lnTo>
                    <a:pt x="528" y="192"/>
                  </a:lnTo>
                  <a:lnTo>
                    <a:pt x="386" y="192"/>
                  </a:lnTo>
                  <a:lnTo>
                    <a:pt x="386" y="192"/>
                  </a:lnTo>
                  <a:lnTo>
                    <a:pt x="386" y="192"/>
                  </a:lnTo>
                  <a:close/>
                  <a:moveTo>
                    <a:pt x="206" y="13"/>
                  </a:moveTo>
                  <a:lnTo>
                    <a:pt x="322" y="13"/>
                  </a:lnTo>
                  <a:lnTo>
                    <a:pt x="322" y="127"/>
                  </a:lnTo>
                  <a:lnTo>
                    <a:pt x="206" y="127"/>
                  </a:lnTo>
                  <a:lnTo>
                    <a:pt x="206" y="13"/>
                  </a:lnTo>
                  <a:lnTo>
                    <a:pt x="206" y="13"/>
                  </a:lnTo>
                  <a:lnTo>
                    <a:pt x="206" y="13"/>
                  </a:lnTo>
                  <a:close/>
                  <a:moveTo>
                    <a:pt x="129" y="514"/>
                  </a:moveTo>
                  <a:lnTo>
                    <a:pt x="13" y="514"/>
                  </a:lnTo>
                  <a:lnTo>
                    <a:pt x="13" y="399"/>
                  </a:lnTo>
                  <a:lnTo>
                    <a:pt x="129" y="399"/>
                  </a:lnTo>
                  <a:lnTo>
                    <a:pt x="129" y="514"/>
                  </a:lnTo>
                  <a:lnTo>
                    <a:pt x="129" y="514"/>
                  </a:lnTo>
                  <a:lnTo>
                    <a:pt x="129" y="514"/>
                  </a:lnTo>
                  <a:close/>
                  <a:moveTo>
                    <a:pt x="129" y="320"/>
                  </a:moveTo>
                  <a:lnTo>
                    <a:pt x="13" y="320"/>
                  </a:lnTo>
                  <a:lnTo>
                    <a:pt x="13" y="204"/>
                  </a:lnTo>
                  <a:lnTo>
                    <a:pt x="129" y="204"/>
                  </a:lnTo>
                  <a:lnTo>
                    <a:pt x="129" y="320"/>
                  </a:lnTo>
                  <a:lnTo>
                    <a:pt x="129" y="320"/>
                  </a:lnTo>
                  <a:lnTo>
                    <a:pt x="129" y="320"/>
                  </a:lnTo>
                  <a:close/>
                  <a:moveTo>
                    <a:pt x="322" y="514"/>
                  </a:moveTo>
                  <a:lnTo>
                    <a:pt x="206" y="514"/>
                  </a:lnTo>
                  <a:lnTo>
                    <a:pt x="206" y="399"/>
                  </a:lnTo>
                  <a:lnTo>
                    <a:pt x="322" y="399"/>
                  </a:lnTo>
                  <a:lnTo>
                    <a:pt x="322" y="514"/>
                  </a:lnTo>
                  <a:lnTo>
                    <a:pt x="322" y="514"/>
                  </a:lnTo>
                  <a:lnTo>
                    <a:pt x="322" y="514"/>
                  </a:lnTo>
                  <a:close/>
                  <a:moveTo>
                    <a:pt x="322" y="320"/>
                  </a:moveTo>
                  <a:lnTo>
                    <a:pt x="206" y="320"/>
                  </a:lnTo>
                  <a:lnTo>
                    <a:pt x="206" y="204"/>
                  </a:lnTo>
                  <a:lnTo>
                    <a:pt x="322" y="204"/>
                  </a:lnTo>
                  <a:lnTo>
                    <a:pt x="322" y="320"/>
                  </a:lnTo>
                  <a:lnTo>
                    <a:pt x="322" y="320"/>
                  </a:lnTo>
                  <a:lnTo>
                    <a:pt x="322" y="320"/>
                  </a:lnTo>
                  <a:close/>
                  <a:moveTo>
                    <a:pt x="514" y="320"/>
                  </a:moveTo>
                  <a:lnTo>
                    <a:pt x="399" y="320"/>
                  </a:lnTo>
                  <a:lnTo>
                    <a:pt x="399" y="204"/>
                  </a:lnTo>
                  <a:lnTo>
                    <a:pt x="514" y="204"/>
                  </a:lnTo>
                  <a:lnTo>
                    <a:pt x="514" y="320"/>
                  </a:lnTo>
                  <a:lnTo>
                    <a:pt x="514" y="320"/>
                  </a:lnTo>
                  <a:lnTo>
                    <a:pt x="514" y="320"/>
                  </a:lnTo>
                  <a:close/>
                </a:path>
              </a:pathLst>
            </a:custGeom>
            <a:solidFill>
              <a:schemeClr val="bg1"/>
            </a:solidFill>
            <a:ln>
              <a:solidFill>
                <a:schemeClr val="bg1"/>
              </a:solidFill>
            </a:ln>
          </p:spPr>
          <p:txBody>
            <a:bodyPr vert="horz" wrap="square" lIns="68570" tIns="34285" rIns="68570" bIns="34285" numCol="1" anchor="t" anchorCtr="0" compatLnSpc="1">
              <a:prstTxWarp prst="textNoShape">
                <a:avLst/>
              </a:prstTxWarp>
            </a:bodyPr>
            <a:lstStyle/>
            <a:p>
              <a:pPr defTabSz="685739"/>
              <a:endParaRPr lang="en-US" sz="1350">
                <a:solidFill>
                  <a:srgbClr val="505050"/>
                </a:solidFill>
                <a:latin typeface="Segoe UI"/>
              </a:endParaRPr>
            </a:p>
          </p:txBody>
        </p:sp>
      </p:grpSp>
      <p:grpSp>
        <p:nvGrpSpPr>
          <p:cNvPr id="40" name="Group 39"/>
          <p:cNvGrpSpPr/>
          <p:nvPr/>
        </p:nvGrpSpPr>
        <p:grpSpPr>
          <a:xfrm>
            <a:off x="3497914" y="432717"/>
            <a:ext cx="2185803" cy="2185803"/>
            <a:chOff x="4663682" y="576551"/>
            <a:chExt cx="2914818" cy="2914818"/>
          </a:xfrm>
        </p:grpSpPr>
        <p:sp>
          <p:nvSpPr>
            <p:cNvPr id="42" name="Oval 41"/>
            <p:cNvSpPr/>
            <p:nvPr/>
          </p:nvSpPr>
          <p:spPr>
            <a:xfrm>
              <a:off x="4663682" y="576551"/>
              <a:ext cx="2914818" cy="2914818"/>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3" name="Group 42"/>
            <p:cNvGrpSpPr/>
            <p:nvPr/>
          </p:nvGrpSpPr>
          <p:grpSpPr>
            <a:xfrm>
              <a:off x="4770422" y="968946"/>
              <a:ext cx="2696531" cy="1372093"/>
              <a:chOff x="4770422" y="968946"/>
              <a:chExt cx="2696531" cy="1372093"/>
            </a:xfrm>
          </p:grpSpPr>
          <p:sp>
            <p:nvSpPr>
              <p:cNvPr id="44" name="TextBox 43"/>
              <p:cNvSpPr txBox="1"/>
              <p:nvPr/>
            </p:nvSpPr>
            <p:spPr>
              <a:xfrm>
                <a:off x="4770422" y="968946"/>
                <a:ext cx="2696531" cy="493247"/>
              </a:xfrm>
              <a:prstGeom prst="rect">
                <a:avLst/>
              </a:prstGeom>
              <a:noFill/>
            </p:spPr>
            <p:txBody>
              <a:bodyPr wrap="square" lIns="134445" tIns="107556" rIns="134445" bIns="107556"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685714">
                  <a:spcAft>
                    <a:spcPts val="450"/>
                  </a:spcAft>
                </a:pPr>
                <a:r>
                  <a:rPr lang="en-US" sz="1102" b="1" spc="37" dirty="0">
                    <a:gradFill>
                      <a:gsLst>
                        <a:gs pos="83000">
                          <a:srgbClr val="FFFFFF"/>
                        </a:gs>
                        <a:gs pos="100000">
                          <a:srgbClr val="FFFFFF"/>
                        </a:gs>
                      </a:gsLst>
                      <a:lin ang="5400000" scaled="1"/>
                    </a:gradFill>
                    <a:latin typeface="Segoe UI"/>
                  </a:rPr>
                  <a:t>PEOPLE</a:t>
                </a:r>
                <a:endParaRPr lang="en-US" sz="1102" spc="37" dirty="0">
                  <a:gradFill>
                    <a:gsLst>
                      <a:gs pos="83000">
                        <a:srgbClr val="FFFFFF"/>
                      </a:gs>
                      <a:gs pos="100000">
                        <a:srgbClr val="FFFFFF"/>
                      </a:gs>
                    </a:gsLst>
                    <a:lin ang="5400000" scaled="1"/>
                  </a:gradFill>
                </a:endParaRPr>
              </a:p>
            </p:txBody>
          </p:sp>
          <p:grpSp>
            <p:nvGrpSpPr>
              <p:cNvPr id="46" name="Group 45"/>
              <p:cNvGrpSpPr/>
              <p:nvPr/>
            </p:nvGrpSpPr>
            <p:grpSpPr>
              <a:xfrm>
                <a:off x="5704460" y="1680115"/>
                <a:ext cx="848884" cy="660924"/>
                <a:chOff x="1185863" y="978063"/>
                <a:chExt cx="848884" cy="660924"/>
              </a:xfrm>
              <a:solidFill>
                <a:schemeClr val="bg1"/>
              </a:solidFill>
            </p:grpSpPr>
            <p:grpSp>
              <p:nvGrpSpPr>
                <p:cNvPr id="49" name="Group 48"/>
                <p:cNvGrpSpPr/>
                <p:nvPr/>
              </p:nvGrpSpPr>
              <p:grpSpPr>
                <a:xfrm>
                  <a:off x="1428920" y="1217826"/>
                  <a:ext cx="360376" cy="421161"/>
                  <a:chOff x="2452854" y="2586121"/>
                  <a:chExt cx="385596" cy="450635"/>
                </a:xfrm>
                <a:grpFill/>
              </p:grpSpPr>
              <p:sp>
                <p:nvSpPr>
                  <p:cNvPr id="60" name="Oval 59"/>
                  <p:cNvSpPr/>
                  <p:nvPr/>
                </p:nvSpPr>
                <p:spPr>
                  <a:xfrm>
                    <a:off x="2517148" y="2586121"/>
                    <a:ext cx="257008" cy="25700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sp>
                <p:nvSpPr>
                  <p:cNvPr id="61" name="Freeform 60"/>
                  <p:cNvSpPr/>
                  <p:nvPr/>
                </p:nvSpPr>
                <p:spPr>
                  <a:xfrm>
                    <a:off x="2452854" y="2843958"/>
                    <a:ext cx="385596" cy="192798"/>
                  </a:xfrm>
                  <a:custGeom>
                    <a:avLst/>
                    <a:gdLst>
                      <a:gd name="connsiteX0" fmla="*/ 192798 w 385596"/>
                      <a:gd name="connsiteY0" fmla="*/ 0 h 192798"/>
                      <a:gd name="connsiteX1" fmla="*/ 385596 w 385596"/>
                      <a:gd name="connsiteY1" fmla="*/ 192798 h 192798"/>
                      <a:gd name="connsiteX2" fmla="*/ 344239 w 385596"/>
                      <a:gd name="connsiteY2" fmla="*/ 192798 h 192798"/>
                      <a:gd name="connsiteX3" fmla="*/ 345368 w 385596"/>
                      <a:gd name="connsiteY3" fmla="*/ 187203 h 192798"/>
                      <a:gd name="connsiteX4" fmla="*/ 192798 w 385596"/>
                      <a:gd name="connsiteY4" fmla="*/ 34633 h 192798"/>
                      <a:gd name="connsiteX5" fmla="*/ 40228 w 385596"/>
                      <a:gd name="connsiteY5" fmla="*/ 187203 h 192798"/>
                      <a:gd name="connsiteX6" fmla="*/ 41358 w 385596"/>
                      <a:gd name="connsiteY6" fmla="*/ 192798 h 192798"/>
                      <a:gd name="connsiteX7" fmla="*/ 0 w 385596"/>
                      <a:gd name="connsiteY7" fmla="*/ 192798 h 192798"/>
                      <a:gd name="connsiteX8" fmla="*/ 192798 w 385596"/>
                      <a:gd name="connsiteY8" fmla="*/ 0 h 1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596" h="192798">
                        <a:moveTo>
                          <a:pt x="192798" y="0"/>
                        </a:moveTo>
                        <a:cubicBezTo>
                          <a:pt x="299277" y="0"/>
                          <a:pt x="385596" y="86319"/>
                          <a:pt x="385596" y="192798"/>
                        </a:cubicBezTo>
                        <a:lnTo>
                          <a:pt x="344239" y="192798"/>
                        </a:lnTo>
                        <a:lnTo>
                          <a:pt x="345368" y="187203"/>
                        </a:lnTo>
                        <a:cubicBezTo>
                          <a:pt x="345368" y="102941"/>
                          <a:pt x="277060" y="34633"/>
                          <a:pt x="192798" y="34633"/>
                        </a:cubicBezTo>
                        <a:cubicBezTo>
                          <a:pt x="108536" y="34633"/>
                          <a:pt x="40228" y="102941"/>
                          <a:pt x="40228" y="187203"/>
                        </a:cubicBezTo>
                        <a:lnTo>
                          <a:pt x="41358" y="192798"/>
                        </a:lnTo>
                        <a:lnTo>
                          <a:pt x="0" y="192798"/>
                        </a:lnTo>
                        <a:cubicBezTo>
                          <a:pt x="0" y="86319"/>
                          <a:pt x="86319" y="0"/>
                          <a:pt x="19279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grpSp>
            <p:grpSp>
              <p:nvGrpSpPr>
                <p:cNvPr id="50" name="Group 49"/>
                <p:cNvGrpSpPr/>
                <p:nvPr/>
              </p:nvGrpSpPr>
              <p:grpSpPr>
                <a:xfrm>
                  <a:off x="1185863" y="978063"/>
                  <a:ext cx="321469" cy="375692"/>
                  <a:chOff x="2452854" y="2586121"/>
                  <a:chExt cx="385596" cy="450635"/>
                </a:xfrm>
                <a:grpFill/>
              </p:grpSpPr>
              <p:sp>
                <p:nvSpPr>
                  <p:cNvPr id="58" name="Oval 57"/>
                  <p:cNvSpPr/>
                  <p:nvPr/>
                </p:nvSpPr>
                <p:spPr>
                  <a:xfrm>
                    <a:off x="2517148" y="2586121"/>
                    <a:ext cx="257008" cy="25700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sp>
                <p:nvSpPr>
                  <p:cNvPr id="59" name="Freeform 58"/>
                  <p:cNvSpPr/>
                  <p:nvPr/>
                </p:nvSpPr>
                <p:spPr>
                  <a:xfrm>
                    <a:off x="2452854" y="2843958"/>
                    <a:ext cx="385596" cy="192798"/>
                  </a:xfrm>
                  <a:custGeom>
                    <a:avLst/>
                    <a:gdLst>
                      <a:gd name="connsiteX0" fmla="*/ 192798 w 385596"/>
                      <a:gd name="connsiteY0" fmla="*/ 0 h 192798"/>
                      <a:gd name="connsiteX1" fmla="*/ 385596 w 385596"/>
                      <a:gd name="connsiteY1" fmla="*/ 192798 h 192798"/>
                      <a:gd name="connsiteX2" fmla="*/ 344239 w 385596"/>
                      <a:gd name="connsiteY2" fmla="*/ 192798 h 192798"/>
                      <a:gd name="connsiteX3" fmla="*/ 345368 w 385596"/>
                      <a:gd name="connsiteY3" fmla="*/ 187203 h 192798"/>
                      <a:gd name="connsiteX4" fmla="*/ 192798 w 385596"/>
                      <a:gd name="connsiteY4" fmla="*/ 34633 h 192798"/>
                      <a:gd name="connsiteX5" fmla="*/ 40228 w 385596"/>
                      <a:gd name="connsiteY5" fmla="*/ 187203 h 192798"/>
                      <a:gd name="connsiteX6" fmla="*/ 41358 w 385596"/>
                      <a:gd name="connsiteY6" fmla="*/ 192798 h 192798"/>
                      <a:gd name="connsiteX7" fmla="*/ 0 w 385596"/>
                      <a:gd name="connsiteY7" fmla="*/ 192798 h 192798"/>
                      <a:gd name="connsiteX8" fmla="*/ 192798 w 385596"/>
                      <a:gd name="connsiteY8" fmla="*/ 0 h 1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596" h="192798">
                        <a:moveTo>
                          <a:pt x="192798" y="0"/>
                        </a:moveTo>
                        <a:cubicBezTo>
                          <a:pt x="299277" y="0"/>
                          <a:pt x="385596" y="86319"/>
                          <a:pt x="385596" y="192798"/>
                        </a:cubicBezTo>
                        <a:lnTo>
                          <a:pt x="344239" y="192798"/>
                        </a:lnTo>
                        <a:lnTo>
                          <a:pt x="345368" y="187203"/>
                        </a:lnTo>
                        <a:cubicBezTo>
                          <a:pt x="345368" y="102941"/>
                          <a:pt x="277060" y="34633"/>
                          <a:pt x="192798" y="34633"/>
                        </a:cubicBezTo>
                        <a:cubicBezTo>
                          <a:pt x="108536" y="34633"/>
                          <a:pt x="40228" y="102941"/>
                          <a:pt x="40228" y="187203"/>
                        </a:cubicBezTo>
                        <a:lnTo>
                          <a:pt x="41358" y="192798"/>
                        </a:lnTo>
                        <a:lnTo>
                          <a:pt x="0" y="192798"/>
                        </a:lnTo>
                        <a:cubicBezTo>
                          <a:pt x="0" y="86319"/>
                          <a:pt x="86319" y="0"/>
                          <a:pt x="19279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grpSp>
            <p:grpSp>
              <p:nvGrpSpPr>
                <p:cNvPr id="53" name="Group 52"/>
                <p:cNvGrpSpPr/>
                <p:nvPr/>
              </p:nvGrpSpPr>
              <p:grpSpPr>
                <a:xfrm>
                  <a:off x="1713278" y="978063"/>
                  <a:ext cx="321469" cy="375692"/>
                  <a:chOff x="2452854" y="2586121"/>
                  <a:chExt cx="385596" cy="450635"/>
                </a:xfrm>
                <a:grpFill/>
              </p:grpSpPr>
              <p:sp>
                <p:nvSpPr>
                  <p:cNvPr id="54" name="Oval 53"/>
                  <p:cNvSpPr/>
                  <p:nvPr/>
                </p:nvSpPr>
                <p:spPr>
                  <a:xfrm>
                    <a:off x="2517148" y="2586121"/>
                    <a:ext cx="257008" cy="25700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sp>
                <p:nvSpPr>
                  <p:cNvPr id="57" name="Freeform 56"/>
                  <p:cNvSpPr/>
                  <p:nvPr/>
                </p:nvSpPr>
                <p:spPr>
                  <a:xfrm>
                    <a:off x="2452854" y="2843958"/>
                    <a:ext cx="385596" cy="192798"/>
                  </a:xfrm>
                  <a:custGeom>
                    <a:avLst/>
                    <a:gdLst>
                      <a:gd name="connsiteX0" fmla="*/ 192798 w 385596"/>
                      <a:gd name="connsiteY0" fmla="*/ 0 h 192798"/>
                      <a:gd name="connsiteX1" fmla="*/ 385596 w 385596"/>
                      <a:gd name="connsiteY1" fmla="*/ 192798 h 192798"/>
                      <a:gd name="connsiteX2" fmla="*/ 344239 w 385596"/>
                      <a:gd name="connsiteY2" fmla="*/ 192798 h 192798"/>
                      <a:gd name="connsiteX3" fmla="*/ 345368 w 385596"/>
                      <a:gd name="connsiteY3" fmla="*/ 187203 h 192798"/>
                      <a:gd name="connsiteX4" fmla="*/ 192798 w 385596"/>
                      <a:gd name="connsiteY4" fmla="*/ 34633 h 192798"/>
                      <a:gd name="connsiteX5" fmla="*/ 40228 w 385596"/>
                      <a:gd name="connsiteY5" fmla="*/ 187203 h 192798"/>
                      <a:gd name="connsiteX6" fmla="*/ 41358 w 385596"/>
                      <a:gd name="connsiteY6" fmla="*/ 192798 h 192798"/>
                      <a:gd name="connsiteX7" fmla="*/ 0 w 385596"/>
                      <a:gd name="connsiteY7" fmla="*/ 192798 h 192798"/>
                      <a:gd name="connsiteX8" fmla="*/ 192798 w 385596"/>
                      <a:gd name="connsiteY8" fmla="*/ 0 h 1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596" h="192798">
                        <a:moveTo>
                          <a:pt x="192798" y="0"/>
                        </a:moveTo>
                        <a:cubicBezTo>
                          <a:pt x="299277" y="0"/>
                          <a:pt x="385596" y="86319"/>
                          <a:pt x="385596" y="192798"/>
                        </a:cubicBezTo>
                        <a:lnTo>
                          <a:pt x="344239" y="192798"/>
                        </a:lnTo>
                        <a:lnTo>
                          <a:pt x="345368" y="187203"/>
                        </a:lnTo>
                        <a:cubicBezTo>
                          <a:pt x="345368" y="102941"/>
                          <a:pt x="277060" y="34633"/>
                          <a:pt x="192798" y="34633"/>
                        </a:cubicBezTo>
                        <a:cubicBezTo>
                          <a:pt x="108536" y="34633"/>
                          <a:pt x="40228" y="102941"/>
                          <a:pt x="40228" y="187203"/>
                        </a:cubicBezTo>
                        <a:lnTo>
                          <a:pt x="41358" y="192798"/>
                        </a:lnTo>
                        <a:lnTo>
                          <a:pt x="0" y="192798"/>
                        </a:lnTo>
                        <a:cubicBezTo>
                          <a:pt x="0" y="86319"/>
                          <a:pt x="86319" y="0"/>
                          <a:pt x="19279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739"/>
                    <a:endParaRPr lang="en-US" sz="900" dirty="0" err="1">
                      <a:solidFill>
                        <a:prstClr val="white"/>
                      </a:solidFill>
                      <a:latin typeface="Segoe UI"/>
                    </a:endParaRPr>
                  </a:p>
                </p:txBody>
              </p:sp>
            </p:grpSp>
          </p:grpSp>
        </p:grpSp>
      </p:grpSp>
      <p:grpSp>
        <p:nvGrpSpPr>
          <p:cNvPr id="62" name="Group 61"/>
          <p:cNvGrpSpPr/>
          <p:nvPr/>
        </p:nvGrpSpPr>
        <p:grpSpPr>
          <a:xfrm>
            <a:off x="3497915" y="432717"/>
            <a:ext cx="2182200" cy="2182200"/>
            <a:chOff x="4663683" y="576551"/>
            <a:chExt cx="2910013" cy="2910013"/>
          </a:xfrm>
        </p:grpSpPr>
        <p:sp>
          <p:nvSpPr>
            <p:cNvPr id="63" name="Oval 62"/>
            <p:cNvSpPr/>
            <p:nvPr/>
          </p:nvSpPr>
          <p:spPr bwMode="auto">
            <a:xfrm>
              <a:off x="4663683" y="576551"/>
              <a:ext cx="2910013" cy="2910013"/>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p:cNvSpPr txBox="1"/>
            <p:nvPr/>
          </p:nvSpPr>
          <p:spPr>
            <a:xfrm>
              <a:off x="4770423" y="862072"/>
              <a:ext cx="2696531" cy="696836"/>
            </a:xfrm>
            <a:prstGeom prst="rect">
              <a:avLst/>
            </a:prstGeom>
            <a:noFill/>
          </p:spPr>
          <p:txBody>
            <a:bodyPr wrap="square" lIns="134445" tIns="107556" rIns="134445" bIns="107556"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685714">
                <a:spcAft>
                  <a:spcPts val="450"/>
                </a:spcAft>
              </a:pPr>
              <a:r>
                <a:rPr lang="en-US" sz="1102" b="1" spc="37" dirty="0">
                  <a:gradFill>
                    <a:gsLst>
                      <a:gs pos="83000">
                        <a:srgbClr val="B4009E"/>
                      </a:gs>
                      <a:gs pos="100000">
                        <a:srgbClr val="B4009E"/>
                      </a:gs>
                    </a:gsLst>
                    <a:lin ang="5400000" scaled="1"/>
                  </a:gradFill>
                  <a:latin typeface="Segoe UI"/>
                </a:rPr>
                <a:t>CREATE</a:t>
              </a:r>
              <a:r>
                <a:rPr lang="en-US" sz="1102" dirty="0">
                  <a:solidFill>
                    <a:srgbClr val="FFFFFF"/>
                  </a:solidFill>
                </a:rPr>
                <a:t> </a:t>
              </a:r>
              <a:r>
                <a:rPr lang="en-US" sz="1102" spc="37" dirty="0">
                  <a:gradFill>
                    <a:gsLst>
                      <a:gs pos="83000">
                        <a:srgbClr val="FFFFFF"/>
                      </a:gs>
                      <a:gs pos="100000">
                        <a:srgbClr val="FFFFFF"/>
                      </a:gs>
                    </a:gsLst>
                    <a:lin ang="5400000" scaled="1"/>
                  </a:gradFill>
                </a:rPr>
                <a:t>MORE</a:t>
              </a:r>
              <a:br>
                <a:rPr lang="en-US" sz="1102" spc="37" dirty="0">
                  <a:gradFill>
                    <a:gsLst>
                      <a:gs pos="83000">
                        <a:srgbClr val="FFFFFF"/>
                      </a:gs>
                      <a:gs pos="100000">
                        <a:srgbClr val="FFFFFF"/>
                      </a:gs>
                    </a:gsLst>
                    <a:lin ang="5400000" scaled="1"/>
                  </a:gradFill>
                </a:rPr>
              </a:br>
              <a:r>
                <a:rPr lang="en-US" sz="1102" spc="37" dirty="0">
                  <a:gradFill>
                    <a:gsLst>
                      <a:gs pos="83000">
                        <a:srgbClr val="FFFFFF"/>
                      </a:gs>
                      <a:gs pos="100000">
                        <a:srgbClr val="FFFFFF"/>
                      </a:gs>
                    </a:gsLst>
                    <a:lin ang="5400000" scaled="1"/>
                  </a:gradFill>
                </a:rPr>
                <a:t>PERSONAL COMPUTING</a:t>
              </a:r>
            </a:p>
          </p:txBody>
        </p:sp>
        <p:pic>
          <p:nvPicPr>
            <p:cNvPr id="65" name="Picture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3986" y="1653248"/>
              <a:ext cx="809407" cy="809405"/>
            </a:xfrm>
            <a:prstGeom prst="rect">
              <a:avLst/>
            </a:prstGeom>
          </p:spPr>
        </p:pic>
      </p:grpSp>
      <p:grpSp>
        <p:nvGrpSpPr>
          <p:cNvPr id="66" name="Group 65"/>
          <p:cNvGrpSpPr/>
          <p:nvPr/>
        </p:nvGrpSpPr>
        <p:grpSpPr>
          <a:xfrm>
            <a:off x="4679842" y="2425155"/>
            <a:ext cx="2182200" cy="2182200"/>
            <a:chOff x="6239809" y="3286851"/>
            <a:chExt cx="2910013" cy="2910013"/>
          </a:xfrm>
        </p:grpSpPr>
        <p:sp>
          <p:nvSpPr>
            <p:cNvPr id="67" name="Oval 66"/>
            <p:cNvSpPr/>
            <p:nvPr/>
          </p:nvSpPr>
          <p:spPr bwMode="auto">
            <a:xfrm>
              <a:off x="6239809" y="3286851"/>
              <a:ext cx="2910013" cy="2910013"/>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3277" y="4070594"/>
              <a:ext cx="863077" cy="832251"/>
            </a:xfrm>
            <a:prstGeom prst="rect">
              <a:avLst/>
            </a:prstGeom>
          </p:spPr>
        </p:pic>
        <p:sp>
          <p:nvSpPr>
            <p:cNvPr id="69" name="TextBox 68"/>
            <p:cNvSpPr txBox="1"/>
            <p:nvPr/>
          </p:nvSpPr>
          <p:spPr>
            <a:xfrm>
              <a:off x="6284843" y="4981247"/>
              <a:ext cx="2819942" cy="696836"/>
            </a:xfrm>
            <a:prstGeom prst="rect">
              <a:avLst/>
            </a:prstGeom>
            <a:noFill/>
          </p:spPr>
          <p:txBody>
            <a:bodyPr wrap="square" lIns="134445" tIns="107556" rIns="134445" bIns="107556"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685714">
                <a:spcAft>
                  <a:spcPts val="450"/>
                </a:spcAft>
              </a:pPr>
              <a:r>
                <a:rPr lang="en-US" sz="1102" b="1" spc="37" dirty="0">
                  <a:gradFill>
                    <a:gsLst>
                      <a:gs pos="83000">
                        <a:srgbClr val="B4009E"/>
                      </a:gs>
                      <a:gs pos="100000">
                        <a:srgbClr val="B4009E"/>
                      </a:gs>
                    </a:gsLst>
                    <a:lin ang="5400000" scaled="1"/>
                  </a:gradFill>
                  <a:latin typeface="Segoe UI"/>
                </a:rPr>
                <a:t>REINVENT</a:t>
              </a:r>
              <a:r>
                <a:rPr lang="en-US" sz="1102" spc="37" dirty="0">
                  <a:gradFill>
                    <a:gsLst>
                      <a:gs pos="83000">
                        <a:srgbClr val="000000">
                          <a:lumMod val="75000"/>
                          <a:lumOff val="25000"/>
                        </a:srgbClr>
                      </a:gs>
                      <a:gs pos="100000">
                        <a:srgbClr val="000000">
                          <a:lumMod val="75000"/>
                          <a:lumOff val="25000"/>
                        </a:srgbClr>
                      </a:gs>
                    </a:gsLst>
                    <a:lin ang="5400000" scaled="1"/>
                  </a:gradFill>
                </a:rPr>
                <a:t> </a:t>
              </a:r>
              <a:r>
                <a:rPr lang="en-US" sz="1102" spc="37" dirty="0">
                  <a:gradFill>
                    <a:gsLst>
                      <a:gs pos="83000">
                        <a:srgbClr val="FFFFFF"/>
                      </a:gs>
                      <a:gs pos="100000">
                        <a:srgbClr val="FFFFFF"/>
                      </a:gs>
                    </a:gsLst>
                    <a:lin ang="5400000" scaled="1"/>
                  </a:gradFill>
                </a:rPr>
                <a:t>PRODUCTIVITY</a:t>
              </a:r>
              <a:br>
                <a:rPr lang="en-US" sz="1102" spc="37" dirty="0">
                  <a:gradFill>
                    <a:gsLst>
                      <a:gs pos="83000">
                        <a:srgbClr val="FFFFFF"/>
                      </a:gs>
                      <a:gs pos="100000">
                        <a:srgbClr val="FFFFFF"/>
                      </a:gs>
                    </a:gsLst>
                    <a:lin ang="5400000" scaled="1"/>
                  </a:gradFill>
                </a:rPr>
              </a:br>
              <a:r>
                <a:rPr lang="en-US" sz="1102" spc="37" dirty="0">
                  <a:gradFill>
                    <a:gsLst>
                      <a:gs pos="83000">
                        <a:srgbClr val="FFFFFF"/>
                      </a:gs>
                      <a:gs pos="100000">
                        <a:srgbClr val="FFFFFF"/>
                      </a:gs>
                    </a:gsLst>
                    <a:lin ang="5400000" scaled="1"/>
                  </a:gradFill>
                </a:rPr>
                <a:t>&amp; BUSINESS PROCESSES</a:t>
              </a:r>
            </a:p>
          </p:txBody>
        </p:sp>
      </p:grpSp>
      <p:grpSp>
        <p:nvGrpSpPr>
          <p:cNvPr id="70" name="Group 69"/>
          <p:cNvGrpSpPr/>
          <p:nvPr/>
        </p:nvGrpSpPr>
        <p:grpSpPr>
          <a:xfrm>
            <a:off x="2333129" y="2425155"/>
            <a:ext cx="2182200" cy="2182200"/>
            <a:chOff x="3087555" y="3286852"/>
            <a:chExt cx="2910013" cy="2910013"/>
          </a:xfrm>
        </p:grpSpPr>
        <p:sp>
          <p:nvSpPr>
            <p:cNvPr id="71" name="Oval 70"/>
            <p:cNvSpPr/>
            <p:nvPr/>
          </p:nvSpPr>
          <p:spPr bwMode="auto">
            <a:xfrm>
              <a:off x="3087555" y="3286852"/>
              <a:ext cx="2910013" cy="2910013"/>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TextBox 71"/>
            <p:cNvSpPr txBox="1"/>
            <p:nvPr/>
          </p:nvSpPr>
          <p:spPr>
            <a:xfrm>
              <a:off x="3300791" y="4981248"/>
              <a:ext cx="2541101" cy="696836"/>
            </a:xfrm>
            <a:prstGeom prst="rect">
              <a:avLst/>
            </a:prstGeom>
            <a:noFill/>
          </p:spPr>
          <p:txBody>
            <a:bodyPr wrap="square" lIns="134445" tIns="107556" rIns="134445" bIns="107556"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685714">
                <a:spcAft>
                  <a:spcPts val="450"/>
                </a:spcAft>
              </a:pPr>
              <a:r>
                <a:rPr lang="en-US" sz="1102" b="1" spc="37" dirty="0">
                  <a:gradFill>
                    <a:gsLst>
                      <a:gs pos="83000">
                        <a:srgbClr val="B4009E"/>
                      </a:gs>
                      <a:gs pos="100000">
                        <a:srgbClr val="B4009E"/>
                      </a:gs>
                    </a:gsLst>
                    <a:lin ang="5400000" scaled="1"/>
                  </a:gradFill>
                  <a:latin typeface="Segoe UI"/>
                </a:rPr>
                <a:t>BUILD </a:t>
              </a:r>
              <a:r>
                <a:rPr lang="en-US" sz="1102" spc="37" dirty="0">
                  <a:gradFill>
                    <a:gsLst>
                      <a:gs pos="83000">
                        <a:srgbClr val="FFFFFF"/>
                      </a:gs>
                      <a:gs pos="100000">
                        <a:srgbClr val="FFFFFF"/>
                      </a:gs>
                    </a:gsLst>
                    <a:lin ang="5400000" scaled="1"/>
                  </a:gradFill>
                </a:rPr>
                <a:t>THE</a:t>
              </a:r>
              <a:br>
                <a:rPr lang="en-US" sz="1102" spc="37" dirty="0">
                  <a:gradFill>
                    <a:gsLst>
                      <a:gs pos="83000">
                        <a:srgbClr val="FFFFFF"/>
                      </a:gs>
                      <a:gs pos="100000">
                        <a:srgbClr val="FFFFFF"/>
                      </a:gs>
                    </a:gsLst>
                    <a:lin ang="5400000" scaled="1"/>
                  </a:gradFill>
                </a:rPr>
              </a:br>
              <a:r>
                <a:rPr lang="en-US" sz="1102" spc="37" dirty="0">
                  <a:gradFill>
                    <a:gsLst>
                      <a:gs pos="83000">
                        <a:srgbClr val="FFFFFF"/>
                      </a:gs>
                      <a:gs pos="100000">
                        <a:srgbClr val="FFFFFF"/>
                      </a:gs>
                    </a:gsLst>
                    <a:lin ang="5400000" scaled="1"/>
                  </a:gradFill>
                </a:rPr>
                <a:t>INTELLIGENT CLOUD</a:t>
              </a:r>
            </a:p>
          </p:txBody>
        </p:sp>
        <p:pic>
          <p:nvPicPr>
            <p:cNvPr id="73" name="Picture 7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3930590" y="4130497"/>
              <a:ext cx="1223941" cy="712444"/>
            </a:xfrm>
            <a:prstGeom prst="rect">
              <a:avLst/>
            </a:prstGeom>
          </p:spPr>
        </p:pic>
      </p:grpSp>
      <p:grpSp>
        <p:nvGrpSpPr>
          <p:cNvPr id="5" name="Group 4"/>
          <p:cNvGrpSpPr/>
          <p:nvPr/>
        </p:nvGrpSpPr>
        <p:grpSpPr>
          <a:xfrm>
            <a:off x="2963099" y="2026331"/>
            <a:ext cx="3217804" cy="807855"/>
            <a:chOff x="3950493" y="2701673"/>
            <a:chExt cx="4291014" cy="1077293"/>
          </a:xfrm>
        </p:grpSpPr>
        <p:pic>
          <p:nvPicPr>
            <p:cNvPr id="47" name="Picture 46"/>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3950494" y="2701709"/>
              <a:ext cx="4291013" cy="1077218"/>
            </a:xfrm>
            <a:custGeom>
              <a:avLst/>
              <a:gdLst>
                <a:gd name="connsiteX0" fmla="*/ 0 w 4291013"/>
                <a:gd name="connsiteY0" fmla="*/ 0 h 1077218"/>
                <a:gd name="connsiteX1" fmla="*/ 4291013 w 4291013"/>
                <a:gd name="connsiteY1" fmla="*/ 0 h 1077218"/>
                <a:gd name="connsiteX2" fmla="*/ 4291013 w 4291013"/>
                <a:gd name="connsiteY2" fmla="*/ 1077218 h 1077218"/>
                <a:gd name="connsiteX3" fmla="*/ 0 w 4291013"/>
                <a:gd name="connsiteY3" fmla="*/ 1077218 h 1077218"/>
                <a:gd name="connsiteX4" fmla="*/ 0 w 4291013"/>
                <a:gd name="connsiteY4" fmla="*/ 0 h 107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013" h="1077218">
                  <a:moveTo>
                    <a:pt x="0" y="0"/>
                  </a:moveTo>
                  <a:lnTo>
                    <a:pt x="4291013" y="0"/>
                  </a:lnTo>
                  <a:lnTo>
                    <a:pt x="4291013" y="1077218"/>
                  </a:lnTo>
                  <a:lnTo>
                    <a:pt x="0" y="1077218"/>
                  </a:lnTo>
                  <a:lnTo>
                    <a:pt x="0" y="0"/>
                  </a:lnTo>
                  <a:close/>
                </a:path>
              </a:pathLst>
            </a:custGeom>
          </p:spPr>
        </p:pic>
        <p:sp>
          <p:nvSpPr>
            <p:cNvPr id="48" name="TextBox 47"/>
            <p:cNvSpPr txBox="1"/>
            <p:nvPr/>
          </p:nvSpPr>
          <p:spPr>
            <a:xfrm>
              <a:off x="3950493" y="2701673"/>
              <a:ext cx="4291013" cy="1077293"/>
            </a:xfrm>
            <a:prstGeom prst="rect">
              <a:avLst/>
            </a:prstGeom>
            <a:solidFill>
              <a:schemeClr val="tx1">
                <a:lumMod val="95000"/>
                <a:lumOff val="5000"/>
                <a:alpha val="6000"/>
              </a:schemeClr>
            </a:solidFill>
            <a:ln w="25400">
              <a:solidFill>
                <a:srgbClr val="B4009E"/>
              </a:solidFill>
              <a:miter lim="800000"/>
            </a:ln>
          </p:spPr>
          <p:txBody>
            <a:bodyPr wrap="square" lIns="0" tIns="205711" rIns="0" bIns="205711" rtlCol="0" anchor="ctr">
              <a:spAutoFit/>
            </a:bodyPr>
            <a:lstStyle/>
            <a:p>
              <a:pPr algn="ctr" defTabSz="685714"/>
              <a:r>
                <a:rPr lang="en-US" sz="1275" b="1" spc="37" dirty="0">
                  <a:gradFill>
                    <a:gsLst>
                      <a:gs pos="30556">
                        <a:srgbClr val="B4009E"/>
                      </a:gs>
                      <a:gs pos="54000">
                        <a:srgbClr val="B4009E"/>
                      </a:gs>
                    </a:gsLst>
                    <a:lin ang="0" scaled="1"/>
                  </a:gradFill>
                  <a:latin typeface="Segoe UI"/>
                </a:rPr>
                <a:t>EMPOWER</a:t>
              </a:r>
              <a:r>
                <a:rPr lang="en-US" sz="1275" b="1" spc="37" dirty="0">
                  <a:gradFill>
                    <a:gsLst>
                      <a:gs pos="0">
                        <a:prstClr val="white"/>
                      </a:gs>
                      <a:gs pos="100000">
                        <a:prstClr val="white"/>
                      </a:gs>
                    </a:gsLst>
                    <a:lin ang="5400000" scaled="1"/>
                  </a:gradFill>
                  <a:latin typeface="Segoe UI"/>
                </a:rPr>
                <a:t> </a:t>
              </a:r>
              <a:r>
                <a:rPr lang="en-US" sz="1275" spc="37" dirty="0">
                  <a:gradFill>
                    <a:gsLst>
                      <a:gs pos="0">
                        <a:srgbClr val="505050"/>
                      </a:gs>
                      <a:gs pos="100000">
                        <a:srgbClr val="505050"/>
                      </a:gs>
                    </a:gsLst>
                    <a:lin ang="5400000" scaled="1"/>
                  </a:gradFill>
                  <a:latin typeface="Segoe UI"/>
                </a:rPr>
                <a:t>EVERY PERSON AND ORGANIZATION TO ACHIEVE MORE</a:t>
              </a:r>
              <a:endParaRPr lang="en-US" sz="1275" spc="37"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722087490"/>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fill="hold" nodeType="afterEffect">
                                  <p:stCondLst>
                                    <p:cond delay="0"/>
                                  </p:stCondLst>
                                  <p:childTnLst>
                                    <p:animScale>
                                      <p:cBhvr>
                                        <p:cTn id="6" dur="200" fill="hold"/>
                                        <p:tgtEl>
                                          <p:spTgt spid="40"/>
                                        </p:tgtEl>
                                      </p:cBhvr>
                                      <p:by x="0" y="100000"/>
                                    </p:animScale>
                                  </p:childTnLst>
                                </p:cTn>
                              </p:par>
                              <p:par>
                                <p:cTn id="7" presetID="1" presetClass="entr" presetSubtype="0" fill="hold" nodeType="withEffect">
                                  <p:stCondLst>
                                    <p:cond delay="200"/>
                                  </p:stCondLst>
                                  <p:childTnLst>
                                    <p:set>
                                      <p:cBhvr>
                                        <p:cTn id="8" dur="1" fill="hold">
                                          <p:stCondLst>
                                            <p:cond delay="0"/>
                                          </p:stCondLst>
                                        </p:cTn>
                                        <p:tgtEl>
                                          <p:spTgt spid="62"/>
                                        </p:tgtEl>
                                        <p:attrNameLst>
                                          <p:attrName>style.visibility</p:attrName>
                                        </p:attrNameLst>
                                      </p:cBhvr>
                                      <p:to>
                                        <p:strVal val="visible"/>
                                      </p:to>
                                    </p:set>
                                  </p:childTnLst>
                                </p:cTn>
                              </p:par>
                              <p:par>
                                <p:cTn id="9" presetID="6" presetClass="emph" presetSubtype="0" accel="100000" autoRev="1" fill="hold" nodeType="withEffect">
                                  <p:stCondLst>
                                    <p:cond delay="0"/>
                                  </p:stCondLst>
                                  <p:childTnLst>
                                    <p:animScale>
                                      <p:cBhvr>
                                        <p:cTn id="10" dur="200" fill="hold"/>
                                        <p:tgtEl>
                                          <p:spTgt spid="62"/>
                                        </p:tgtEl>
                                      </p:cBhvr>
                                      <p:by x="0" y="100000"/>
                                    </p:animScale>
                                  </p:childTnLst>
                                </p:cTn>
                              </p:par>
                              <p:par>
                                <p:cTn id="11" presetID="6" presetClass="emph" presetSubtype="0" accel="100000" fill="hold" nodeType="withEffect">
                                  <p:stCondLst>
                                    <p:cond delay="100"/>
                                  </p:stCondLst>
                                  <p:childTnLst>
                                    <p:animScale>
                                      <p:cBhvr>
                                        <p:cTn id="12" dur="200" fill="hold"/>
                                        <p:tgtEl>
                                          <p:spTgt spid="36"/>
                                        </p:tgtEl>
                                      </p:cBhvr>
                                      <p:by x="0" y="100000"/>
                                    </p:animScale>
                                  </p:childTnLst>
                                </p:cTn>
                              </p:par>
                              <p:par>
                                <p:cTn id="13" presetID="1" presetClass="entr" presetSubtype="0" fill="hold" nodeType="withEffect">
                                  <p:stCondLst>
                                    <p:cond delay="3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nodeType="withEffect">
                                  <p:stCondLst>
                                    <p:cond delay="100"/>
                                  </p:stCondLst>
                                  <p:childTnLst>
                                    <p:animScale>
                                      <p:cBhvr>
                                        <p:cTn id="16" dur="200" fill="hold"/>
                                        <p:tgtEl>
                                          <p:spTgt spid="66"/>
                                        </p:tgtEl>
                                      </p:cBhvr>
                                      <p:by x="0" y="100000"/>
                                    </p:animScale>
                                  </p:childTnLst>
                                </p:cTn>
                              </p:par>
                              <p:par>
                                <p:cTn id="17" presetID="6" presetClass="emph" presetSubtype="0" accel="100000" fill="hold" nodeType="withEffect">
                                  <p:stCondLst>
                                    <p:cond delay="200"/>
                                  </p:stCondLst>
                                  <p:childTnLst>
                                    <p:animScale>
                                      <p:cBhvr>
                                        <p:cTn id="18" dur="200" fill="hold"/>
                                        <p:tgtEl>
                                          <p:spTgt spid="26"/>
                                        </p:tgtEl>
                                      </p:cBhvr>
                                      <p:by x="0" y="100000"/>
                                    </p:animScale>
                                  </p:childTnLst>
                                </p:cTn>
                              </p:par>
                              <p:par>
                                <p:cTn id="19" presetID="1" presetClass="entr" presetSubtype="0" fill="hold" nodeType="withEffect">
                                  <p:stCondLst>
                                    <p:cond delay="400"/>
                                  </p:stCondLst>
                                  <p:childTnLst>
                                    <p:set>
                                      <p:cBhvr>
                                        <p:cTn id="20" dur="1" fill="hold">
                                          <p:stCondLst>
                                            <p:cond delay="0"/>
                                          </p:stCondLst>
                                        </p:cTn>
                                        <p:tgtEl>
                                          <p:spTgt spid="70"/>
                                        </p:tgtEl>
                                        <p:attrNameLst>
                                          <p:attrName>style.visibility</p:attrName>
                                        </p:attrNameLst>
                                      </p:cBhvr>
                                      <p:to>
                                        <p:strVal val="visible"/>
                                      </p:to>
                                    </p:set>
                                  </p:childTnLst>
                                </p:cTn>
                              </p:par>
                              <p:par>
                                <p:cTn id="21" presetID="6" presetClass="emph" presetSubtype="0" accel="100000" autoRev="1" fill="hold" nodeType="withEffect">
                                  <p:stCondLst>
                                    <p:cond delay="200"/>
                                  </p:stCondLst>
                                  <p:childTnLst>
                                    <p:animScale>
                                      <p:cBhvr>
                                        <p:cTn id="22" dur="200" fill="hold"/>
                                        <p:tgtEl>
                                          <p:spTgt spid="70"/>
                                        </p:tgtEl>
                                      </p:cBhvr>
                                      <p:by x="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rot="18900000">
            <a:off x="6847466" y="653351"/>
            <a:ext cx="765933" cy="765933"/>
          </a:xfrm>
          <a:prstGeom prst="rect">
            <a:avLst/>
          </a:prstGeom>
          <a:solidFill>
            <a:srgbClr val="002060"/>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69" name="Rectangle 168"/>
          <p:cNvSpPr/>
          <p:nvPr/>
        </p:nvSpPr>
        <p:spPr>
          <a:xfrm rot="18900000">
            <a:off x="4528935" y="660313"/>
            <a:ext cx="765933" cy="765933"/>
          </a:xfrm>
          <a:prstGeom prst="rect">
            <a:avLst/>
          </a:prstGeom>
          <a:solidFill>
            <a:srgbClr val="203864"/>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68" name="Rectangle 167"/>
          <p:cNvSpPr/>
          <p:nvPr/>
        </p:nvSpPr>
        <p:spPr>
          <a:xfrm rot="18900000">
            <a:off x="2201900" y="656973"/>
            <a:ext cx="765933" cy="765933"/>
          </a:xfrm>
          <a:prstGeom prst="rect">
            <a:avLst/>
          </a:prstGeom>
          <a:solidFill>
            <a:srgbClr val="2F5597"/>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76" name="Rectangle 175"/>
          <p:cNvSpPr/>
          <p:nvPr/>
        </p:nvSpPr>
        <p:spPr>
          <a:xfrm rot="18900000">
            <a:off x="6165164" y="158994"/>
            <a:ext cx="765933" cy="765933"/>
          </a:xfrm>
          <a:prstGeom prst="rect">
            <a:avLst/>
          </a:prstGeom>
          <a:solidFill>
            <a:srgbClr val="203864"/>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75" name="Rectangle 174"/>
          <p:cNvSpPr/>
          <p:nvPr/>
        </p:nvSpPr>
        <p:spPr>
          <a:xfrm rot="18900000">
            <a:off x="3849130" y="158994"/>
            <a:ext cx="765933" cy="765933"/>
          </a:xfrm>
          <a:prstGeom prst="rect">
            <a:avLst/>
          </a:prstGeom>
          <a:solidFill>
            <a:srgbClr val="2F5597"/>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grpSp>
        <p:nvGrpSpPr>
          <p:cNvPr id="3" name="Group 2"/>
          <p:cNvGrpSpPr/>
          <p:nvPr/>
        </p:nvGrpSpPr>
        <p:grpSpPr>
          <a:xfrm>
            <a:off x="423182" y="2420023"/>
            <a:ext cx="1780520" cy="2370354"/>
            <a:chOff x="575556" y="2285074"/>
            <a:chExt cx="2421631" cy="3223846"/>
          </a:xfrm>
        </p:grpSpPr>
        <p:sp>
          <p:nvSpPr>
            <p:cNvPr id="132" name="TextBox 131"/>
            <p:cNvSpPr txBox="1"/>
            <p:nvPr/>
          </p:nvSpPr>
          <p:spPr>
            <a:xfrm rot="16200000">
              <a:off x="-186841" y="3050189"/>
              <a:ext cx="1958217" cy="433423"/>
            </a:xfrm>
            <a:prstGeom prst="rect">
              <a:avLst/>
            </a:prstGeom>
            <a:noFill/>
          </p:spPr>
          <p:txBody>
            <a:bodyPr wrap="square" rtlCol="0">
              <a:spAutoFit/>
            </a:bodyPr>
            <a:lstStyle/>
            <a:p>
              <a:pPr algn="r" defTabSz="672358">
                <a:defRPr/>
              </a:pPr>
              <a:r>
                <a:rPr lang="en-US" sz="1471" kern="1200" spc="37" dirty="0">
                  <a:solidFill>
                    <a:prstClr val="white"/>
                  </a:solidFill>
                  <a:latin typeface="Segoe UI Light" panose="020B0502040204020203" pitchFamily="34" charset="0"/>
                  <a:ea typeface="+mn-ea"/>
                  <a:cs typeface="Segoe UI Light" panose="020B0502040204020203" pitchFamily="34" charset="0"/>
                </a:rPr>
                <a:t>Develop</a:t>
              </a:r>
            </a:p>
          </p:txBody>
        </p:sp>
        <p:grpSp>
          <p:nvGrpSpPr>
            <p:cNvPr id="2" name="Group 1"/>
            <p:cNvGrpSpPr/>
            <p:nvPr/>
          </p:nvGrpSpPr>
          <p:grpSpPr>
            <a:xfrm>
              <a:off x="1039433" y="2285074"/>
              <a:ext cx="1957754" cy="3223846"/>
              <a:chOff x="1039433" y="2285074"/>
              <a:chExt cx="1957754" cy="3223846"/>
            </a:xfrm>
          </p:grpSpPr>
          <p:sp>
            <p:nvSpPr>
              <p:cNvPr id="129" name="Rectangle 128"/>
              <p:cNvSpPr/>
              <p:nvPr/>
            </p:nvSpPr>
            <p:spPr>
              <a:xfrm>
                <a:off x="1039433" y="2285074"/>
                <a:ext cx="1957754" cy="3223846"/>
              </a:xfrm>
              <a:prstGeom prst="rect">
                <a:avLst/>
              </a:prstGeom>
              <a:solidFill>
                <a:srgbClr val="34495E"/>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33" name="Rectangle 4"/>
              <p:cNvSpPr/>
              <p:nvPr/>
            </p:nvSpPr>
            <p:spPr bwMode="gray">
              <a:xfrm>
                <a:off x="1039433" y="228507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defRPr/>
                </a:pPr>
                <a:r>
                  <a:rPr lang="en-US" sz="882" dirty="0">
                    <a:solidFill>
                      <a:prstClr val="white"/>
                    </a:solidFill>
                    <a:latin typeface="Calibri" panose="020F0502020204030204"/>
                    <a:ea typeface="Segoe UI" panose="020B0502040204020203" pitchFamily="34" charset="0"/>
                    <a:cs typeface="Segoe UI" panose="020B0502040204020203" pitchFamily="34" charset="0"/>
                  </a:rPr>
                  <a:t>Developer Workstation</a:t>
                </a:r>
              </a:p>
            </p:txBody>
          </p:sp>
          <p:sp>
            <p:nvSpPr>
              <p:cNvPr id="140" name="Rectangle 4"/>
              <p:cNvSpPr/>
              <p:nvPr/>
            </p:nvSpPr>
            <p:spPr bwMode="gray">
              <a:xfrm>
                <a:off x="1039433" y="4045896"/>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defRPr/>
                </a:pPr>
                <a:r>
                  <a:rPr lang="en-US" sz="882" dirty="0">
                    <a:solidFill>
                      <a:prstClr val="white"/>
                    </a:solidFill>
                    <a:latin typeface="Calibri" panose="020F0502020204030204"/>
                    <a:ea typeface="Segoe UI" panose="020B0502040204020203" pitchFamily="34" charset="0"/>
                    <a:cs typeface="Segoe UI" panose="020B0502040204020203" pitchFamily="34" charset="0"/>
                  </a:rPr>
                  <a:t>Team Collaboration</a:t>
                </a:r>
              </a:p>
            </p:txBody>
          </p:sp>
          <p:pic>
            <p:nvPicPr>
              <p:cNvPr id="80" name="Picture 79"/>
              <p:cNvPicPr>
                <a:picLocks noChangeAspect="1"/>
              </p:cNvPicPr>
              <p:nvPr/>
            </p:nvPicPr>
            <p:blipFill>
              <a:blip r:embed="rId3"/>
              <a:stretch>
                <a:fillRect/>
              </a:stretch>
            </p:blipFill>
            <p:spPr>
              <a:xfrm>
                <a:off x="1174232" y="2791304"/>
                <a:ext cx="1190662" cy="638414"/>
              </a:xfrm>
              <a:prstGeom prst="rect">
                <a:avLst/>
              </a:prstGeom>
            </p:spPr>
          </p:pic>
          <p:grpSp>
            <p:nvGrpSpPr>
              <p:cNvPr id="136" name="Group 135"/>
              <p:cNvGrpSpPr/>
              <p:nvPr/>
            </p:nvGrpSpPr>
            <p:grpSpPr>
              <a:xfrm>
                <a:off x="2070095" y="3179087"/>
                <a:ext cx="792295" cy="775370"/>
                <a:chOff x="2065191" y="1914181"/>
                <a:chExt cx="883828" cy="864948"/>
              </a:xfrm>
            </p:grpSpPr>
            <p:sp>
              <p:nvSpPr>
                <p:cNvPr id="1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68560" tIns="34280" rIns="68560" bIns="34280" numCol="1" anchor="t" anchorCtr="0" compatLnSpc="1">
                  <a:prstTxWarp prst="textNoShape">
                    <a:avLst/>
                  </a:prstTxWarp>
                </a:bodyPr>
                <a:lstStyle/>
                <a:p>
                  <a:pPr defTabSz="685607">
                    <a:defRPr/>
                  </a:pPr>
                  <a:endParaRPr lang="en-US" sz="2059">
                    <a:latin typeface="Calibri" panose="020F0502020204030204"/>
                    <a:ea typeface="+mn-ea"/>
                    <a:cs typeface="+mn-cs"/>
                  </a:endParaRPr>
                </a:p>
              </p:txBody>
            </p:sp>
            <p:sp>
              <p:nvSpPr>
                <p:cNvPr id="138" name="Rectangle 1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pic>
              <p:nvPicPr>
                <p:cNvPr id="139" name="Picture 138"/>
                <p:cNvPicPr>
                  <a:picLocks noChangeAspect="1"/>
                </p:cNvPicPr>
                <p:nvPr/>
              </p:nvPicPr>
              <p:blipFill>
                <a:blip r:embed="rId4">
                  <a:biLevel thresh="25000"/>
                </a:blip>
                <a:stretch>
                  <a:fillRect/>
                </a:stretch>
              </p:blipFill>
              <p:spPr>
                <a:xfrm>
                  <a:off x="2078496" y="2064654"/>
                  <a:ext cx="777488" cy="714475"/>
                </a:xfrm>
                <a:prstGeom prst="rect">
                  <a:avLst/>
                </a:prstGeom>
              </p:spPr>
            </p:pic>
          </p:grpSp>
          <p:pic>
            <p:nvPicPr>
              <p:cNvPr id="8" name="Picture 7"/>
              <p:cNvPicPr>
                <a:picLocks noChangeAspect="1"/>
              </p:cNvPicPr>
              <p:nvPr/>
            </p:nvPicPr>
            <p:blipFill>
              <a:blip r:embed="rId5">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189093" y="5051725"/>
                <a:ext cx="1132410" cy="298201"/>
              </a:xfrm>
              <a:prstGeom prst="rect">
                <a:avLst/>
              </a:prstGeom>
            </p:spPr>
          </p:pic>
          <p:pic>
            <p:nvPicPr>
              <p:cNvPr id="10" name="Picture 9"/>
              <p:cNvPicPr>
                <a:picLocks noChangeAspect="1"/>
              </p:cNvPicPr>
              <p:nvPr/>
            </p:nvPicPr>
            <p:blipFill>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189093" y="4685969"/>
                <a:ext cx="1280146" cy="273828"/>
              </a:xfrm>
              <a:prstGeom prst="rect">
                <a:avLst/>
              </a:prstGeom>
            </p:spPr>
          </p:pic>
        </p:grpSp>
      </p:grpSp>
      <p:sp>
        <p:nvSpPr>
          <p:cNvPr id="99" name="TextBox 98"/>
          <p:cNvSpPr txBox="1"/>
          <p:nvPr/>
        </p:nvSpPr>
        <p:spPr>
          <a:xfrm>
            <a:off x="0" y="4834905"/>
            <a:ext cx="2201524" cy="323119"/>
          </a:xfrm>
          <a:prstGeom prst="rect">
            <a:avLst/>
          </a:prstGeom>
          <a:solidFill>
            <a:srgbClr val="002060">
              <a:alpha val="25000"/>
            </a:srgbClr>
          </a:solidFill>
        </p:spPr>
        <p:txBody>
          <a:bodyPr wrap="square" rtlCol="0" anchor="ctr">
            <a:noAutofit/>
          </a:bodyPr>
          <a:lstStyle/>
          <a:p>
            <a:pPr defTabSz="685845">
              <a:defRPr/>
            </a:pPr>
            <a:r>
              <a:rPr lang="en-US" sz="588" i="1" spc="15" dirty="0">
                <a:solidFill>
                  <a:srgbClr val="0072C6">
                    <a:lumMod val="20000"/>
                    <a:lumOff val="80000"/>
                  </a:srgbClr>
                </a:solidFill>
                <a:latin typeface="Segoe UI"/>
                <a:ea typeface="+mn-ea"/>
                <a:cs typeface="Arial" pitchFamily="34" charset="0"/>
              </a:rPr>
              <a:t>This graphic shows OSS and partner</a:t>
            </a:r>
            <a:r>
              <a:rPr lang="en-US" sz="588" i="1" dirty="0">
                <a:solidFill>
                  <a:srgbClr val="0072C6">
                    <a:lumMod val="20000"/>
                    <a:lumOff val="80000"/>
                  </a:srgbClr>
                </a:solidFill>
                <a:latin typeface="Segoe UI"/>
                <a:ea typeface="+mn-ea"/>
                <a:cs typeface="Arial" pitchFamily="34" charset="0"/>
              </a:rPr>
              <a:t> products that are integrated with the Microsoft </a:t>
            </a:r>
            <a:r>
              <a:rPr lang="en-US" sz="588" i="1" dirty="0" err="1">
                <a:solidFill>
                  <a:srgbClr val="0072C6">
                    <a:lumMod val="20000"/>
                    <a:lumOff val="80000"/>
                  </a:srgbClr>
                </a:solidFill>
                <a:latin typeface="Segoe UI"/>
                <a:ea typeface="+mn-ea"/>
                <a:cs typeface="Arial" pitchFamily="34" charset="0"/>
              </a:rPr>
              <a:t>DevOps</a:t>
            </a:r>
            <a:r>
              <a:rPr lang="en-US" sz="588" i="1" dirty="0">
                <a:solidFill>
                  <a:srgbClr val="0072C6">
                    <a:lumMod val="20000"/>
                    <a:lumOff val="80000"/>
                  </a:srgbClr>
                </a:solidFill>
                <a:latin typeface="Segoe UI"/>
                <a:ea typeface="+mn-ea"/>
                <a:cs typeface="Arial" pitchFamily="34" charset="0"/>
              </a:rPr>
              <a:t> solution</a:t>
            </a:r>
          </a:p>
        </p:txBody>
      </p:sp>
      <p:sp>
        <p:nvSpPr>
          <p:cNvPr id="177" name="Title 1"/>
          <p:cNvSpPr>
            <a:spLocks noGrp="1"/>
          </p:cNvSpPr>
          <p:nvPr>
            <p:ph type="title"/>
          </p:nvPr>
        </p:nvSpPr>
        <p:spPr>
          <a:xfrm>
            <a:off x="201696" y="218661"/>
            <a:ext cx="8741880" cy="674653"/>
          </a:xfrm>
        </p:spPr>
        <p:txBody>
          <a:bodyPr/>
          <a:lstStyle/>
          <a:p>
            <a:r>
              <a:rPr lang="en-US" sz="2500" dirty="0">
                <a:solidFill>
                  <a:schemeClr val="bg1"/>
                </a:solidFill>
              </a:rPr>
              <a:t>Azure OSS</a:t>
            </a:r>
            <a:br>
              <a:rPr lang="en-US" sz="2500" dirty="0">
                <a:solidFill>
                  <a:schemeClr val="bg1"/>
                </a:solidFill>
              </a:rPr>
            </a:br>
            <a:r>
              <a:rPr lang="en-US" sz="2500" dirty="0">
                <a:solidFill>
                  <a:schemeClr val="bg1"/>
                </a:solidFill>
              </a:rPr>
              <a:t>Dev Ops</a:t>
            </a:r>
            <a:br>
              <a:rPr lang="en-US" sz="2500" dirty="0">
                <a:solidFill>
                  <a:schemeClr val="bg1"/>
                </a:solidFill>
              </a:rPr>
            </a:br>
            <a:r>
              <a:rPr lang="en-US" sz="2500" dirty="0">
                <a:solidFill>
                  <a:schemeClr val="bg1"/>
                </a:solidFill>
              </a:rPr>
              <a:t>Ecosystem</a:t>
            </a:r>
          </a:p>
        </p:txBody>
      </p:sp>
      <p:grpSp>
        <p:nvGrpSpPr>
          <p:cNvPr id="4" name="Group 3"/>
          <p:cNvGrpSpPr/>
          <p:nvPr/>
        </p:nvGrpSpPr>
        <p:grpSpPr>
          <a:xfrm>
            <a:off x="2782980" y="2420023"/>
            <a:ext cx="1734156" cy="2370354"/>
            <a:chOff x="3785044" y="2559391"/>
            <a:chExt cx="2358572" cy="3223846"/>
          </a:xfrm>
        </p:grpSpPr>
        <p:sp>
          <p:nvSpPr>
            <p:cNvPr id="124" name="Rectangle 123"/>
            <p:cNvSpPr/>
            <p:nvPr/>
          </p:nvSpPr>
          <p:spPr>
            <a:xfrm>
              <a:off x="4185862" y="2559391"/>
              <a:ext cx="1957754" cy="3223846"/>
            </a:xfrm>
            <a:prstGeom prst="rect">
              <a:avLst/>
            </a:prstGeom>
            <a:solidFill>
              <a:srgbClr val="34495E"/>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25" name="TextBox 124"/>
            <p:cNvSpPr txBox="1"/>
            <p:nvPr/>
          </p:nvSpPr>
          <p:spPr>
            <a:xfrm rot="16200000">
              <a:off x="3007298" y="3344284"/>
              <a:ext cx="1958217" cy="402726"/>
            </a:xfrm>
            <a:prstGeom prst="rect">
              <a:avLst/>
            </a:prstGeom>
            <a:noFill/>
          </p:spPr>
          <p:txBody>
            <a:bodyPr wrap="square" rtlCol="0">
              <a:spAutoFit/>
            </a:bodyPr>
            <a:lstStyle/>
            <a:p>
              <a:pPr algn="r" defTabSz="672358">
                <a:defRPr/>
              </a:pPr>
              <a:r>
                <a:rPr lang="en-US" sz="1324" kern="1200" spc="37" dirty="0">
                  <a:solidFill>
                    <a:prstClr val="white"/>
                  </a:solidFill>
                  <a:latin typeface="Segoe UI Light" panose="020B0502040204020203" pitchFamily="34" charset="0"/>
                  <a:ea typeface="+mn-ea"/>
                  <a:cs typeface="Segoe UI Light" panose="020B0502040204020203" pitchFamily="34" charset="0"/>
                </a:rPr>
                <a:t>Build &amp; Test</a:t>
              </a:r>
            </a:p>
          </p:txBody>
        </p:sp>
        <p:sp>
          <p:nvSpPr>
            <p:cNvPr id="141" name="Rectangle 4"/>
            <p:cNvSpPr/>
            <p:nvPr/>
          </p:nvSpPr>
          <p:spPr bwMode="gray">
            <a:xfrm>
              <a:off x="4185862" y="2559391"/>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defRPr/>
              </a:pPr>
              <a:r>
                <a:rPr lang="en-US" sz="882" dirty="0">
                  <a:solidFill>
                    <a:prstClr val="white"/>
                  </a:solidFill>
                  <a:latin typeface="Calibri" panose="020F0502020204030204"/>
                  <a:ea typeface="Segoe UI" panose="020B0502040204020203" pitchFamily="34" charset="0"/>
                  <a:cs typeface="Segoe UI" panose="020B0502040204020203" pitchFamily="34" charset="0"/>
                </a:rPr>
                <a:t>Build/CI</a:t>
              </a:r>
            </a:p>
          </p:txBody>
        </p:sp>
        <p:sp>
          <p:nvSpPr>
            <p:cNvPr id="144" name="Rectangle 4"/>
            <p:cNvSpPr/>
            <p:nvPr/>
          </p:nvSpPr>
          <p:spPr bwMode="gray">
            <a:xfrm>
              <a:off x="4188824" y="4503091"/>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defRPr/>
              </a:pPr>
              <a:r>
                <a:rPr lang="en-US" sz="882" dirty="0">
                  <a:solidFill>
                    <a:prstClr val="white"/>
                  </a:solidFill>
                  <a:latin typeface="Calibri" panose="020F0502020204030204"/>
                  <a:ea typeface="Segoe UI" panose="020B0502040204020203" pitchFamily="34" charset="0"/>
                  <a:cs typeface="Segoe UI" panose="020B0502040204020203" pitchFamily="34" charset="0"/>
                </a:rPr>
                <a:t>Test</a:t>
              </a:r>
            </a:p>
          </p:txBody>
        </p:sp>
        <p:pic>
          <p:nvPicPr>
            <p:cNvPr id="88" name="Picture 87"/>
            <p:cNvPicPr>
              <a:picLocks noChangeAspect="1"/>
            </p:cNvPicPr>
            <p:nvPr/>
          </p:nvPicPr>
          <p:blipFill rotWithShape="1">
            <a:blip r:embed="rId7">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298227" y="2968042"/>
              <a:ext cx="851482" cy="327492"/>
            </a:xfrm>
            <a:prstGeom prst="rect">
              <a:avLst/>
            </a:prstGeom>
          </p:spPr>
        </p:pic>
        <p:pic>
          <p:nvPicPr>
            <p:cNvPr id="89" name="Picture 88"/>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4207583" y="3285678"/>
              <a:ext cx="1056366" cy="384133"/>
            </a:xfrm>
            <a:prstGeom prst="rect">
              <a:avLst/>
            </a:prstGeom>
          </p:spPr>
        </p:pic>
        <p:grpSp>
          <p:nvGrpSpPr>
            <p:cNvPr id="13" name="Group 12"/>
            <p:cNvGrpSpPr/>
            <p:nvPr/>
          </p:nvGrpSpPr>
          <p:grpSpPr>
            <a:xfrm>
              <a:off x="4179883" y="4937077"/>
              <a:ext cx="1123964" cy="754721"/>
              <a:chOff x="4728517" y="4845638"/>
              <a:chExt cx="1123964" cy="754721"/>
            </a:xfrm>
          </p:grpSpPr>
          <p:pic>
            <p:nvPicPr>
              <p:cNvPr id="90" name="Picture 89"/>
              <p:cNvPicPr>
                <a:picLocks noChangeAspect="1"/>
              </p:cNvPicPr>
              <p:nvPr/>
            </p:nvPicPr>
            <p:blipFill rotWithShape="1">
              <a:blip r:embed="rId7">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846861" y="4845638"/>
                <a:ext cx="899620" cy="346007"/>
              </a:xfrm>
              <a:prstGeom prst="rect">
                <a:avLst/>
              </a:prstGeom>
            </p:spPr>
          </p:pic>
          <p:pic>
            <p:nvPicPr>
              <p:cNvPr id="91" name="Picture 90"/>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pic>
          <p:nvPicPr>
            <p:cNvPr id="17" name="Picture 16"/>
            <p:cNvPicPr>
              <a:picLocks noChangeAspect="1"/>
            </p:cNvPicPr>
            <p:nvPr/>
          </p:nvPicPr>
          <p:blipFill>
            <a:blip r:embed="rId9"/>
            <a:stretch>
              <a:fillRect/>
            </a:stretch>
          </p:blipFill>
          <p:spPr>
            <a:xfrm>
              <a:off x="4332975" y="3693619"/>
              <a:ext cx="981502" cy="299617"/>
            </a:xfrm>
            <a:prstGeom prst="rect">
              <a:avLst/>
            </a:prstGeom>
          </p:spPr>
        </p:pic>
        <p:pic>
          <p:nvPicPr>
            <p:cNvPr id="20" name="Picture 19"/>
            <p:cNvPicPr>
              <a:picLocks noChangeAspect="1"/>
            </p:cNvPicPr>
            <p:nvPr/>
          </p:nvPicPr>
          <p:blipFill>
            <a:blip r:embed="rId10"/>
            <a:stretch>
              <a:fillRect/>
            </a:stretch>
          </p:blipFill>
          <p:spPr>
            <a:xfrm>
              <a:off x="4277690" y="4026108"/>
              <a:ext cx="1209035" cy="371090"/>
            </a:xfrm>
            <a:prstGeom prst="rect">
              <a:avLst/>
            </a:prstGeom>
          </p:spPr>
        </p:pic>
      </p:grpSp>
      <p:grpSp>
        <p:nvGrpSpPr>
          <p:cNvPr id="5" name="Group 4"/>
          <p:cNvGrpSpPr/>
          <p:nvPr/>
        </p:nvGrpSpPr>
        <p:grpSpPr>
          <a:xfrm>
            <a:off x="5085355" y="2420023"/>
            <a:ext cx="1745213" cy="2370354"/>
            <a:chOff x="6916434" y="2833708"/>
            <a:chExt cx="2373611" cy="3223846"/>
          </a:xfrm>
        </p:grpSpPr>
        <p:sp>
          <p:nvSpPr>
            <p:cNvPr id="116" name="Rectangle 115"/>
            <p:cNvSpPr/>
            <p:nvPr/>
          </p:nvSpPr>
          <p:spPr>
            <a:xfrm>
              <a:off x="7332291" y="2833708"/>
              <a:ext cx="1957754" cy="3223846"/>
            </a:xfrm>
            <a:prstGeom prst="rect">
              <a:avLst/>
            </a:prstGeom>
            <a:solidFill>
              <a:srgbClr val="34495E"/>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26" name="TextBox 125"/>
            <p:cNvSpPr txBox="1"/>
            <p:nvPr/>
          </p:nvSpPr>
          <p:spPr>
            <a:xfrm rot="16200000">
              <a:off x="6138688" y="3643073"/>
              <a:ext cx="1958217" cy="402726"/>
            </a:xfrm>
            <a:prstGeom prst="rect">
              <a:avLst/>
            </a:prstGeom>
            <a:noFill/>
          </p:spPr>
          <p:txBody>
            <a:bodyPr wrap="square" rtlCol="0">
              <a:spAutoFit/>
            </a:bodyPr>
            <a:lstStyle/>
            <a:p>
              <a:pPr algn="r" defTabSz="672358">
                <a:defRPr/>
              </a:pPr>
              <a:r>
                <a:rPr lang="en-US" sz="1324" kern="1200" spc="37" dirty="0">
                  <a:solidFill>
                    <a:prstClr val="white"/>
                  </a:solidFill>
                  <a:latin typeface="Segoe UI Light" panose="020B0502040204020203" pitchFamily="34" charset="0"/>
                  <a:ea typeface="+mn-ea"/>
                  <a:cs typeface="Segoe UI Light" panose="020B0502040204020203" pitchFamily="34" charset="0"/>
                </a:rPr>
                <a:t>Deploy</a:t>
              </a:r>
            </a:p>
          </p:txBody>
        </p:sp>
        <p:sp>
          <p:nvSpPr>
            <p:cNvPr id="152" name="Rectangle 4"/>
            <p:cNvSpPr/>
            <p:nvPr/>
          </p:nvSpPr>
          <p:spPr bwMode="gray">
            <a:xfrm>
              <a:off x="7332291" y="2833708"/>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defRPr/>
              </a:pPr>
              <a:r>
                <a:rPr lang="en-US" sz="882" dirty="0">
                  <a:solidFill>
                    <a:prstClr val="white"/>
                  </a:solidFill>
                  <a:latin typeface="Calibri" panose="020F0502020204030204"/>
                  <a:ea typeface="Segoe UI" panose="020B0502040204020203" pitchFamily="34" charset="0"/>
                  <a:cs typeface="Segoe UI" panose="020B0502040204020203" pitchFamily="34" charset="0"/>
                </a:rPr>
                <a:t>Configuration</a:t>
              </a:r>
            </a:p>
          </p:txBody>
        </p:sp>
        <p:pic>
          <p:nvPicPr>
            <p:cNvPr id="24" name="Picture 23"/>
            <p:cNvPicPr>
              <a:picLocks noChangeAspect="1"/>
            </p:cNvPicPr>
            <p:nvPr/>
          </p:nvPicPr>
          <p:blipFill>
            <a:blip r:embed="rId11">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406944" y="3242290"/>
              <a:ext cx="640481" cy="640481"/>
            </a:xfrm>
            <a:prstGeom prst="rect">
              <a:avLst/>
            </a:prstGeom>
          </p:spPr>
        </p:pic>
        <p:pic>
          <p:nvPicPr>
            <p:cNvPr id="25" name="Picture 24"/>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8138456" y="3364449"/>
              <a:ext cx="494775" cy="486195"/>
            </a:xfrm>
            <a:prstGeom prst="rect">
              <a:avLst/>
            </a:prstGeom>
          </p:spPr>
        </p:pic>
        <p:sp>
          <p:nvSpPr>
            <p:cNvPr id="181" name="Rectangle 4"/>
            <p:cNvSpPr/>
            <p:nvPr/>
          </p:nvSpPr>
          <p:spPr bwMode="gray">
            <a:xfrm>
              <a:off x="7332291" y="395445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defRPr/>
              </a:pPr>
              <a:r>
                <a:rPr lang="en-US" sz="882" dirty="0">
                  <a:solidFill>
                    <a:prstClr val="white"/>
                  </a:solidFill>
                  <a:latin typeface="Calibri" panose="020F0502020204030204"/>
                  <a:ea typeface="Segoe UI" panose="020B0502040204020203" pitchFamily="34" charset="0"/>
                  <a:cs typeface="Segoe UI" panose="020B0502040204020203" pitchFamily="34" charset="0"/>
                </a:rPr>
                <a:t>Release</a:t>
              </a:r>
            </a:p>
          </p:txBody>
        </p:sp>
        <p:pic>
          <p:nvPicPr>
            <p:cNvPr id="182" name="Picture 181"/>
            <p:cNvPicPr>
              <a:picLocks noChangeAspect="1"/>
            </p:cNvPicPr>
            <p:nvPr/>
          </p:nvPicPr>
          <p:blipFill rotWithShape="1">
            <a:blip r:embed="rId7">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7447051" y="4311670"/>
              <a:ext cx="851482" cy="327492"/>
            </a:xfrm>
            <a:prstGeom prst="rect">
              <a:avLst/>
            </a:prstGeom>
          </p:spPr>
        </p:pic>
        <p:pic>
          <p:nvPicPr>
            <p:cNvPr id="186" name="Picture 185"/>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356407" y="4606507"/>
              <a:ext cx="1056366" cy="384133"/>
            </a:xfrm>
            <a:prstGeom prst="rect">
              <a:avLst/>
            </a:prstGeom>
          </p:spPr>
        </p:pic>
        <p:pic>
          <p:nvPicPr>
            <p:cNvPr id="188" name="Picture 187"/>
            <p:cNvPicPr>
              <a:picLocks noChangeAspect="1"/>
            </p:cNvPicPr>
            <p:nvPr/>
          </p:nvPicPr>
          <p:blipFill>
            <a:blip r:embed="rId9"/>
            <a:stretch>
              <a:fillRect/>
            </a:stretch>
          </p:blipFill>
          <p:spPr>
            <a:xfrm>
              <a:off x="7440897" y="4992107"/>
              <a:ext cx="981502" cy="299617"/>
            </a:xfrm>
            <a:prstGeom prst="rect">
              <a:avLst/>
            </a:prstGeom>
          </p:spPr>
        </p:pic>
        <p:pic>
          <p:nvPicPr>
            <p:cNvPr id="189" name="Picture 188"/>
            <p:cNvPicPr>
              <a:picLocks noChangeAspect="1"/>
            </p:cNvPicPr>
            <p:nvPr/>
          </p:nvPicPr>
          <p:blipFill>
            <a:blip r:embed="rId10"/>
            <a:stretch>
              <a:fillRect/>
            </a:stretch>
          </p:blipFill>
          <p:spPr>
            <a:xfrm>
              <a:off x="7385612" y="5293082"/>
              <a:ext cx="1209035" cy="371090"/>
            </a:xfrm>
            <a:prstGeom prst="rect">
              <a:avLst/>
            </a:prstGeom>
          </p:spPr>
        </p:pic>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48143" y="5691798"/>
              <a:ext cx="1096264" cy="301107"/>
            </a:xfrm>
            <a:prstGeom prst="rect">
              <a:avLst/>
            </a:prstGeom>
          </p:spPr>
        </p:pic>
      </p:grpSp>
      <p:grpSp>
        <p:nvGrpSpPr>
          <p:cNvPr id="6" name="Group 5"/>
          <p:cNvGrpSpPr/>
          <p:nvPr/>
        </p:nvGrpSpPr>
        <p:grpSpPr>
          <a:xfrm>
            <a:off x="7400239" y="2420023"/>
            <a:ext cx="1743762" cy="2303123"/>
            <a:chOff x="10064838" y="3199464"/>
            <a:chExt cx="2371637" cy="3132407"/>
          </a:xfrm>
        </p:grpSpPr>
        <p:sp>
          <p:nvSpPr>
            <p:cNvPr id="127" name="Rectangle 126"/>
            <p:cNvSpPr/>
            <p:nvPr/>
          </p:nvSpPr>
          <p:spPr>
            <a:xfrm>
              <a:off x="10478721" y="3199464"/>
              <a:ext cx="1957754" cy="3132407"/>
            </a:xfrm>
            <a:prstGeom prst="rect">
              <a:avLst/>
            </a:prstGeom>
            <a:solidFill>
              <a:srgbClr val="34495E"/>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28" name="TextBox 127"/>
            <p:cNvSpPr txBox="1"/>
            <p:nvPr/>
          </p:nvSpPr>
          <p:spPr>
            <a:xfrm rot="16200000">
              <a:off x="9287092" y="4001535"/>
              <a:ext cx="1958217" cy="402726"/>
            </a:xfrm>
            <a:prstGeom prst="rect">
              <a:avLst/>
            </a:prstGeom>
            <a:noFill/>
          </p:spPr>
          <p:txBody>
            <a:bodyPr wrap="square" rtlCol="0">
              <a:spAutoFit/>
            </a:bodyPr>
            <a:lstStyle/>
            <a:p>
              <a:pPr algn="r" defTabSz="672358">
                <a:defRPr/>
              </a:pPr>
              <a:r>
                <a:rPr lang="en-US" sz="1324" kern="1200" spc="37" dirty="0">
                  <a:solidFill>
                    <a:prstClr val="white"/>
                  </a:solidFill>
                  <a:latin typeface="Segoe UI Light" panose="020B0502040204020203" pitchFamily="34" charset="0"/>
                  <a:ea typeface="+mn-ea"/>
                  <a:cs typeface="Segoe UI Light" panose="020B0502040204020203" pitchFamily="34" charset="0"/>
                </a:rPr>
                <a:t>Monitor &amp; Learn</a:t>
              </a:r>
            </a:p>
          </p:txBody>
        </p:sp>
        <p:sp>
          <p:nvSpPr>
            <p:cNvPr id="170" name="Rectangle 4"/>
            <p:cNvSpPr/>
            <p:nvPr/>
          </p:nvSpPr>
          <p:spPr bwMode="gray">
            <a:xfrm>
              <a:off x="10481683" y="319946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defRPr/>
              </a:pPr>
              <a:r>
                <a:rPr lang="en-US" sz="882" dirty="0">
                  <a:solidFill>
                    <a:prstClr val="white"/>
                  </a:solidFill>
                  <a:latin typeface="Calibri" panose="020F0502020204030204"/>
                  <a:ea typeface="Segoe UI" panose="020B0502040204020203" pitchFamily="34" charset="0"/>
                  <a:cs typeface="Segoe UI" panose="020B0502040204020203" pitchFamily="34" charset="0"/>
                </a:rPr>
                <a:t>Monitor</a:t>
              </a:r>
            </a:p>
          </p:txBody>
        </p:sp>
        <p:pic>
          <p:nvPicPr>
            <p:cNvPr id="66" name="Picture 6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598570" y="3567579"/>
              <a:ext cx="1264908" cy="948681"/>
            </a:xfrm>
            <a:prstGeom prst="rect">
              <a:avLst/>
            </a:prstGeom>
          </p:spPr>
        </p:pic>
        <p:pic>
          <p:nvPicPr>
            <p:cNvPr id="67" name="Picture 66"/>
            <p:cNvPicPr>
              <a:picLocks noChangeAspect="1"/>
            </p:cNvPicPr>
            <p:nvPr/>
          </p:nvPicPr>
          <p:blipFill rotWithShape="1">
            <a:blip r:embed="rId15">
              <a:extLst>
                <a:ext uri="{28A0092B-C50C-407E-A947-70E740481C1C}">
                  <a14:useLocalDpi xmlns:a14="http://schemas.microsoft.com/office/drawing/2010/main" val="0"/>
                </a:ext>
              </a:extLst>
            </a:blip>
            <a:srcRect b="12758"/>
            <a:stretch/>
          </p:blipFill>
          <p:spPr>
            <a:xfrm>
              <a:off x="10644278" y="3976693"/>
              <a:ext cx="1219200" cy="1063654"/>
            </a:xfrm>
            <a:prstGeom prst="rect">
              <a:avLst/>
            </a:prstGeom>
          </p:spPr>
        </p:pic>
      </p:grpSp>
      <p:sp>
        <p:nvSpPr>
          <p:cNvPr id="101" name="Rectangle 100"/>
          <p:cNvSpPr/>
          <p:nvPr/>
        </p:nvSpPr>
        <p:spPr>
          <a:xfrm rot="18900000">
            <a:off x="6151057" y="158994"/>
            <a:ext cx="765933" cy="765933"/>
          </a:xfrm>
          <a:prstGeom prst="rect">
            <a:avLst/>
          </a:prstGeom>
          <a:solidFill>
            <a:srgbClr val="203864"/>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02" name="Rectangle 101"/>
          <p:cNvSpPr/>
          <p:nvPr/>
        </p:nvSpPr>
        <p:spPr>
          <a:xfrm rot="18900000">
            <a:off x="3855195" y="158994"/>
            <a:ext cx="765933" cy="765933"/>
          </a:xfrm>
          <a:prstGeom prst="rect">
            <a:avLst/>
          </a:prstGeom>
          <a:solidFill>
            <a:srgbClr val="2F5597"/>
          </a:solidFill>
          <a:ln w="12700" cap="flat" cmpd="sng" algn="ctr">
            <a:noFill/>
            <a:prstDash val="solid"/>
            <a:miter lim="800000"/>
          </a:ln>
          <a:effectLst/>
        </p:spPr>
        <p:txBody>
          <a:bodyPr rtlCol="0" anchor="ctr"/>
          <a:lstStyle/>
          <a:p>
            <a:pPr algn="ctr" defTabSz="672358">
              <a:defRPr/>
            </a:pPr>
            <a:endParaRPr lang="en-US" sz="1324">
              <a:solidFill>
                <a:prstClr val="white"/>
              </a:solidFill>
              <a:latin typeface="Calibri" panose="020F0502020204030204"/>
              <a:ea typeface="+mn-ea"/>
              <a:cs typeface="+mn-cs"/>
            </a:endParaRPr>
          </a:p>
        </p:txBody>
      </p:sp>
      <p:sp>
        <p:nvSpPr>
          <p:cNvPr id="103" name="Rounded Rectangle 102"/>
          <p:cNvSpPr/>
          <p:nvPr/>
        </p:nvSpPr>
        <p:spPr bwMode="auto">
          <a:xfrm>
            <a:off x="1949987" y="537989"/>
            <a:ext cx="6825721" cy="549226"/>
          </a:xfrm>
          <a:prstGeom prst="roundRect">
            <a:avLst/>
          </a:prstGeom>
          <a:solidFill>
            <a:schemeClr val="bg1">
              <a:alpha val="20000"/>
            </a:schemeClr>
          </a:solidFill>
          <a:ln w="142875" cap="rnd">
            <a:solidFill>
              <a:schemeClr val="bg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r" defTabSz="685647" fontAlgn="base">
              <a:lnSpc>
                <a:spcPct val="90000"/>
              </a:lnSpc>
              <a:spcBef>
                <a:spcPct val="0"/>
              </a:spcBef>
              <a:spcAft>
                <a:spcPct val="0"/>
              </a:spcAft>
              <a:defRPr/>
            </a:pPr>
            <a:endParaRPr lang="en-US" sz="1176"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a:xfrm>
            <a:off x="2353373" y="684738"/>
            <a:ext cx="1779654" cy="273280"/>
          </a:xfrm>
          <a:prstGeom prst="rect">
            <a:avLst/>
          </a:prstGeom>
        </p:spPr>
        <p:txBody>
          <a:bodyPr wrap="none">
            <a:spAutoFit/>
          </a:bodyPr>
          <a:lstStyle/>
          <a:p>
            <a:pPr defTabSz="685845">
              <a:defRPr/>
            </a:pPr>
            <a:r>
              <a:rPr lang="en-US" sz="1176" kern="1200" dirty="0">
                <a:gradFill>
                  <a:gsLst>
                    <a:gs pos="0">
                      <a:srgbClr val="FFFFFF"/>
                    </a:gs>
                    <a:gs pos="100000">
                      <a:srgbClr val="FFFFFF"/>
                    </a:gs>
                  </a:gsLst>
                  <a:lin ang="5400000" scaled="0"/>
                </a:gradFill>
                <a:latin typeface="Segoe UI"/>
                <a:ea typeface="Segoe UI" pitchFamily="34" charset="0"/>
                <a:cs typeface="Segoe UI" pitchFamily="34" charset="0"/>
              </a:rPr>
              <a:t> People | Process | Tools</a:t>
            </a:r>
            <a:endParaRPr lang="en-US" sz="1176" kern="1200" dirty="0">
              <a:solidFill>
                <a:srgbClr val="505050"/>
              </a:solidFill>
              <a:latin typeface="Segoe UI"/>
              <a:ea typeface="+mn-ea"/>
              <a:cs typeface="+mn-cs"/>
            </a:endParaRPr>
          </a:p>
        </p:txBody>
      </p:sp>
      <p:sp>
        <p:nvSpPr>
          <p:cNvPr id="105" name="Isosceles Triangle 3"/>
          <p:cNvSpPr/>
          <p:nvPr/>
        </p:nvSpPr>
        <p:spPr bwMode="auto">
          <a:xfrm rot="5400000">
            <a:off x="2111933" y="447752"/>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Isosceles Triangle 3"/>
          <p:cNvSpPr/>
          <p:nvPr/>
        </p:nvSpPr>
        <p:spPr bwMode="auto">
          <a:xfrm rot="5400000">
            <a:off x="4425365" y="447752"/>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Isosceles Triangle 3"/>
          <p:cNvSpPr/>
          <p:nvPr/>
        </p:nvSpPr>
        <p:spPr bwMode="auto">
          <a:xfrm rot="5400000">
            <a:off x="6716277" y="447753"/>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Isosceles Triangle 3"/>
          <p:cNvSpPr/>
          <p:nvPr/>
        </p:nvSpPr>
        <p:spPr bwMode="auto">
          <a:xfrm rot="16200000" flipH="1">
            <a:off x="2036811" y="949815"/>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Isosceles Triangle 3"/>
          <p:cNvSpPr/>
          <p:nvPr/>
        </p:nvSpPr>
        <p:spPr bwMode="auto">
          <a:xfrm rot="16200000" flipH="1">
            <a:off x="4352603" y="949816"/>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Isosceles Triangle 3"/>
          <p:cNvSpPr/>
          <p:nvPr/>
        </p:nvSpPr>
        <p:spPr bwMode="auto">
          <a:xfrm rot="16200000" flipH="1">
            <a:off x="6660272" y="949817"/>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TextBox 172"/>
          <p:cNvSpPr txBox="1"/>
          <p:nvPr/>
        </p:nvSpPr>
        <p:spPr>
          <a:xfrm>
            <a:off x="743573" y="1436513"/>
            <a:ext cx="1445188" cy="544893"/>
          </a:xfrm>
          <a:prstGeom prst="rect">
            <a:avLst/>
          </a:prstGeom>
          <a:noFill/>
        </p:spPr>
        <p:txBody>
          <a:bodyPr wrap="square" rtlCol="0">
            <a:spAutoFit/>
          </a:bodyPr>
          <a:lstStyle/>
          <a:p>
            <a:pPr defTabSz="672358">
              <a:defRPr/>
            </a:pPr>
            <a:r>
              <a:rPr lang="en-US" sz="2941" kern="1200" spc="-59" dirty="0">
                <a:ln w="3175">
                  <a:solidFill>
                    <a:prstClr val="white"/>
                  </a:solidFill>
                </a:ln>
                <a:solidFill>
                  <a:prstClr val="white"/>
                </a:solidFill>
                <a:latin typeface="Arial" panose="020B0604020202020204" pitchFamily="34" charset="0"/>
                <a:ea typeface="+mn-ea"/>
                <a:cs typeface="Arial" panose="020B0604020202020204" pitchFamily="34" charset="0"/>
              </a:rPr>
              <a:t>01</a:t>
            </a:r>
          </a:p>
        </p:txBody>
      </p:sp>
      <p:sp>
        <p:nvSpPr>
          <p:cNvPr id="178" name="TextBox 177"/>
          <p:cNvSpPr txBox="1"/>
          <p:nvPr/>
        </p:nvSpPr>
        <p:spPr>
          <a:xfrm>
            <a:off x="3048387" y="1436513"/>
            <a:ext cx="1445188" cy="544893"/>
          </a:xfrm>
          <a:prstGeom prst="rect">
            <a:avLst/>
          </a:prstGeom>
          <a:noFill/>
        </p:spPr>
        <p:txBody>
          <a:bodyPr wrap="square" rtlCol="0">
            <a:spAutoFit/>
          </a:bodyPr>
          <a:lstStyle/>
          <a:p>
            <a:pPr defTabSz="672358">
              <a:defRPr/>
            </a:pPr>
            <a:r>
              <a:rPr lang="en-US" sz="2941" kern="1200" dirty="0">
                <a:ln w="3175">
                  <a:solidFill>
                    <a:prstClr val="white"/>
                  </a:solidFill>
                </a:ln>
                <a:solidFill>
                  <a:prstClr val="white"/>
                </a:solidFill>
                <a:latin typeface="Arial" panose="020B0604020202020204" pitchFamily="34" charset="0"/>
                <a:ea typeface="+mn-ea"/>
                <a:cs typeface="Arial" panose="020B0604020202020204" pitchFamily="34" charset="0"/>
              </a:rPr>
              <a:t>02</a:t>
            </a:r>
          </a:p>
        </p:txBody>
      </p:sp>
      <p:sp>
        <p:nvSpPr>
          <p:cNvPr id="179" name="TextBox 178"/>
          <p:cNvSpPr txBox="1"/>
          <p:nvPr/>
        </p:nvSpPr>
        <p:spPr>
          <a:xfrm>
            <a:off x="5378965" y="1436513"/>
            <a:ext cx="1445188" cy="544893"/>
          </a:xfrm>
          <a:prstGeom prst="rect">
            <a:avLst/>
          </a:prstGeom>
          <a:noFill/>
        </p:spPr>
        <p:txBody>
          <a:bodyPr wrap="square" rtlCol="0">
            <a:spAutoFit/>
          </a:bodyPr>
          <a:lstStyle/>
          <a:p>
            <a:pPr defTabSz="672358">
              <a:defRPr/>
            </a:pPr>
            <a:r>
              <a:rPr lang="en-US" sz="2941" kern="1200" dirty="0">
                <a:ln w="3175">
                  <a:solidFill>
                    <a:prstClr val="white"/>
                  </a:solidFill>
                </a:ln>
                <a:solidFill>
                  <a:prstClr val="white"/>
                </a:solidFill>
                <a:latin typeface="Arial" panose="020B0604020202020204" pitchFamily="34" charset="0"/>
                <a:ea typeface="+mn-ea"/>
                <a:cs typeface="Arial" panose="020B0604020202020204" pitchFamily="34" charset="0"/>
              </a:rPr>
              <a:t>03</a:t>
            </a:r>
          </a:p>
        </p:txBody>
      </p:sp>
      <p:sp>
        <p:nvSpPr>
          <p:cNvPr id="180" name="TextBox 179"/>
          <p:cNvSpPr txBox="1"/>
          <p:nvPr/>
        </p:nvSpPr>
        <p:spPr>
          <a:xfrm>
            <a:off x="7669156" y="1436513"/>
            <a:ext cx="1445188" cy="544893"/>
          </a:xfrm>
          <a:prstGeom prst="rect">
            <a:avLst/>
          </a:prstGeom>
          <a:noFill/>
        </p:spPr>
        <p:txBody>
          <a:bodyPr wrap="square" rtlCol="0">
            <a:spAutoFit/>
          </a:bodyPr>
          <a:lstStyle/>
          <a:p>
            <a:pPr defTabSz="672358">
              <a:defRPr/>
            </a:pPr>
            <a:r>
              <a:rPr lang="en-US" sz="2941" kern="1200" dirty="0">
                <a:ln w="3175">
                  <a:solidFill>
                    <a:prstClr val="white"/>
                  </a:solidFill>
                </a:ln>
                <a:solidFill>
                  <a:prstClr val="white"/>
                </a:solidFill>
                <a:latin typeface="Arial" panose="020B0604020202020204" pitchFamily="34" charset="0"/>
                <a:ea typeface="+mn-ea"/>
                <a:cs typeface="Arial" panose="020B0604020202020204" pitchFamily="34" charset="0"/>
              </a:rPr>
              <a:t>04</a:t>
            </a:r>
          </a:p>
        </p:txBody>
      </p:sp>
      <p:sp>
        <p:nvSpPr>
          <p:cNvPr id="183" name="TextBox 182"/>
          <p:cNvSpPr txBox="1"/>
          <p:nvPr/>
        </p:nvSpPr>
        <p:spPr>
          <a:xfrm>
            <a:off x="-14827" y="1916708"/>
            <a:ext cx="2201524" cy="219516"/>
          </a:xfrm>
          <a:prstGeom prst="rect">
            <a:avLst/>
          </a:prstGeom>
          <a:solidFill>
            <a:srgbClr val="002060">
              <a:alpha val="25000"/>
            </a:srgbClr>
          </a:solidFill>
        </p:spPr>
        <p:txBody>
          <a:bodyPr wrap="square" lIns="0" tIns="0" rIns="0" bIns="0" rtlCol="0" anchor="ctr">
            <a:noAutofit/>
          </a:bodyPr>
          <a:lstStyle/>
          <a:p>
            <a:pPr algn="ctr" defTabSz="685607">
              <a:defRPr/>
            </a:pPr>
            <a:r>
              <a:rPr lang="en-US" sz="882" kern="1200" spc="-22" dirty="0">
                <a:solidFill>
                  <a:prstClr val="white"/>
                </a:solidFill>
                <a:latin typeface="Calibri" panose="020F0502020204030204"/>
                <a:ea typeface="Segoe UI" pitchFamily="34" charset="0"/>
                <a:cs typeface="Segoe UI" pitchFamily="34" charset="0"/>
              </a:rPr>
              <a:t>Workstations - On-Premises | Hybrid | Cloud</a:t>
            </a:r>
          </a:p>
        </p:txBody>
      </p:sp>
      <p:sp>
        <p:nvSpPr>
          <p:cNvPr id="184" name="TextBox 183"/>
          <p:cNvSpPr txBox="1"/>
          <p:nvPr/>
        </p:nvSpPr>
        <p:spPr>
          <a:xfrm>
            <a:off x="6942799" y="1916708"/>
            <a:ext cx="2186374" cy="218166"/>
          </a:xfrm>
          <a:prstGeom prst="rect">
            <a:avLst/>
          </a:prstGeom>
          <a:solidFill>
            <a:srgbClr val="002060">
              <a:alpha val="30000"/>
            </a:srgbClr>
          </a:solidFill>
        </p:spPr>
        <p:txBody>
          <a:bodyPr wrap="square" lIns="0" tIns="0" rIns="0" bIns="0" rtlCol="0" anchor="ctr">
            <a:noAutofit/>
          </a:bodyPr>
          <a:lstStyle/>
          <a:p>
            <a:pPr algn="ctr" defTabSz="685607">
              <a:defRPr/>
            </a:pPr>
            <a:r>
              <a:rPr lang="en-US" sz="882" kern="1200" spc="-22" dirty="0">
                <a:solidFill>
                  <a:prstClr val="white"/>
                </a:solidFill>
                <a:latin typeface="Calibri" panose="020F0502020204030204"/>
                <a:ea typeface="Segoe UI" pitchFamily="34" charset="0"/>
                <a:cs typeface="Segoe UI" pitchFamily="34" charset="0"/>
              </a:rPr>
              <a:t>Monitoring - On-Premises | Hybrid | Cloud</a:t>
            </a:r>
          </a:p>
        </p:txBody>
      </p:sp>
      <p:sp>
        <p:nvSpPr>
          <p:cNvPr id="185" name="TextBox 184"/>
          <p:cNvSpPr txBox="1"/>
          <p:nvPr/>
        </p:nvSpPr>
        <p:spPr>
          <a:xfrm>
            <a:off x="2294600" y="1916710"/>
            <a:ext cx="2201524" cy="219516"/>
          </a:xfrm>
          <a:prstGeom prst="rect">
            <a:avLst/>
          </a:prstGeom>
          <a:solidFill>
            <a:srgbClr val="002060">
              <a:alpha val="25000"/>
            </a:srgbClr>
          </a:solidFill>
        </p:spPr>
        <p:txBody>
          <a:bodyPr wrap="square" lIns="0" tIns="0" rIns="0" bIns="0" rtlCol="0" anchor="ctr">
            <a:noAutofit/>
          </a:bodyPr>
          <a:lstStyle/>
          <a:p>
            <a:pPr algn="ctr" defTabSz="685607">
              <a:defRPr/>
            </a:pPr>
            <a:r>
              <a:rPr lang="en-US" sz="882" kern="1200" spc="-22" dirty="0">
                <a:solidFill>
                  <a:prstClr val="white"/>
                </a:solidFill>
                <a:latin typeface="Calibri" panose="020F0502020204030204"/>
                <a:ea typeface="Segoe UI" pitchFamily="34" charset="0"/>
                <a:cs typeface="Segoe UI" pitchFamily="34" charset="0"/>
              </a:rPr>
              <a:t>Services - On-Premises | Hybrid | Cloud</a:t>
            </a:r>
          </a:p>
        </p:txBody>
      </p:sp>
      <p:sp>
        <p:nvSpPr>
          <p:cNvPr id="187" name="TextBox 186"/>
          <p:cNvSpPr txBox="1"/>
          <p:nvPr/>
        </p:nvSpPr>
        <p:spPr>
          <a:xfrm>
            <a:off x="4620301" y="1919232"/>
            <a:ext cx="2192082" cy="216994"/>
          </a:xfrm>
          <a:prstGeom prst="rect">
            <a:avLst/>
          </a:prstGeom>
          <a:solidFill>
            <a:srgbClr val="002060">
              <a:alpha val="25000"/>
            </a:srgbClr>
          </a:solidFill>
        </p:spPr>
        <p:txBody>
          <a:bodyPr wrap="square" lIns="0" tIns="0" rIns="0" bIns="0" rtlCol="0" anchor="ctr">
            <a:noAutofit/>
          </a:bodyPr>
          <a:lstStyle/>
          <a:p>
            <a:pPr algn="ctr" defTabSz="685607">
              <a:defRPr/>
            </a:pPr>
            <a:r>
              <a:rPr lang="en-US" sz="882" kern="1200" spc="-22" dirty="0">
                <a:solidFill>
                  <a:prstClr val="white"/>
                </a:solidFill>
                <a:latin typeface="Calibri" panose="020F0502020204030204"/>
                <a:ea typeface="Segoe UI" pitchFamily="34" charset="0"/>
                <a:cs typeface="Segoe UI" pitchFamily="34" charset="0"/>
              </a:rPr>
              <a:t>Environments - On-Premises | Hybrid | Cloud</a:t>
            </a:r>
          </a:p>
        </p:txBody>
      </p:sp>
    </p:spTree>
    <p:extLst>
      <p:ext uri="{BB962C8B-B14F-4D97-AF65-F5344CB8AC3E}">
        <p14:creationId xmlns:p14="http://schemas.microsoft.com/office/powerpoint/2010/main" val="42139119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490" y="100708"/>
            <a:ext cx="8741880" cy="585847"/>
          </a:xfrm>
        </p:spPr>
        <p:txBody>
          <a:bodyPr/>
          <a:lstStyle/>
          <a:p>
            <a:r>
              <a:rPr lang="en-US" dirty="0"/>
              <a:t>Containers vs. VM’s</a:t>
            </a:r>
          </a:p>
        </p:txBody>
      </p:sp>
      <p:sp>
        <p:nvSpPr>
          <p:cNvPr id="3" name="Content Placeholder 2"/>
          <p:cNvSpPr>
            <a:spLocks noGrp="1"/>
          </p:cNvSpPr>
          <p:nvPr>
            <p:ph sz="quarter" idx="4294967295"/>
          </p:nvPr>
        </p:nvSpPr>
        <p:spPr>
          <a:xfrm>
            <a:off x="260994" y="621978"/>
            <a:ext cx="4390674" cy="4579652"/>
          </a:xfrm>
        </p:spPr>
        <p:txBody>
          <a:bodyPr/>
          <a:lstStyle/>
          <a:p>
            <a:pPr marL="0" indent="0">
              <a:buNone/>
            </a:pPr>
            <a:r>
              <a:rPr lang="en-US" b="1" dirty="0"/>
              <a:t>Virtual Machines</a:t>
            </a:r>
          </a:p>
          <a:p>
            <a:pPr marL="504172" lvl="1" indent="-252134"/>
            <a:r>
              <a:rPr lang="en-US" dirty="0"/>
              <a:t>Each VM has independent, full OS</a:t>
            </a:r>
          </a:p>
          <a:p>
            <a:pPr marL="504172" lvl="1" indent="-252134"/>
            <a:r>
              <a:rPr lang="en-US" dirty="0"/>
              <a:t>Full isolation</a:t>
            </a:r>
          </a:p>
          <a:p>
            <a:pPr marL="504172" lvl="1" indent="-252134"/>
            <a:r>
              <a:rPr lang="en-US" dirty="0"/>
              <a:t>Separate app frameworks</a:t>
            </a:r>
          </a:p>
          <a:p>
            <a:pPr marL="504172" lvl="1" indent="-252134"/>
            <a:r>
              <a:rPr lang="en-US" dirty="0"/>
              <a:t>Support features such as live migration</a:t>
            </a:r>
          </a:p>
          <a:p>
            <a:pPr marL="252037" lvl="1" indent="0">
              <a:buNone/>
            </a:pPr>
            <a:endParaRPr lang="en-US" sz="1471" dirty="0"/>
          </a:p>
          <a:p>
            <a:pPr marL="0" indent="0">
              <a:buNone/>
            </a:pPr>
            <a:r>
              <a:rPr lang="en-US" b="1" dirty="0"/>
              <a:t>Containers</a:t>
            </a:r>
          </a:p>
          <a:p>
            <a:pPr marL="504172" lvl="1" indent="-252134"/>
            <a:r>
              <a:rPr lang="en-US" dirty="0"/>
              <a:t>Shared Host OS</a:t>
            </a:r>
          </a:p>
          <a:p>
            <a:pPr marL="504172" lvl="1" indent="-252134"/>
            <a:r>
              <a:rPr lang="en-US" dirty="0"/>
              <a:t>Near instant start-up</a:t>
            </a:r>
          </a:p>
          <a:p>
            <a:pPr marL="504172" lvl="1" indent="-252134"/>
            <a:r>
              <a:rPr lang="en-US" dirty="0"/>
              <a:t>Processes in containers are isolated</a:t>
            </a:r>
          </a:p>
          <a:p>
            <a:pPr marL="504172" lvl="1" indent="-252134"/>
            <a:r>
              <a:rPr lang="en-US" dirty="0"/>
              <a:t>Dependent app services and libraries are tied to container (layers)</a:t>
            </a:r>
          </a:p>
          <a:p>
            <a:pPr marL="504172" lvl="1" indent="-252134"/>
            <a:r>
              <a:rPr lang="en-US" dirty="0"/>
              <a:t>All containers on a host will share the same guest OS version</a:t>
            </a:r>
          </a:p>
        </p:txBody>
      </p:sp>
      <p:sp>
        <p:nvSpPr>
          <p:cNvPr id="24" name="Rectangle 23"/>
          <p:cNvSpPr/>
          <p:nvPr/>
        </p:nvSpPr>
        <p:spPr bwMode="auto">
          <a:xfrm>
            <a:off x="4740915" y="4469217"/>
            <a:ext cx="3232706" cy="274203"/>
          </a:xfrm>
          <a:prstGeom prst="rect">
            <a:avLst/>
          </a:prstGeom>
          <a:solidFill>
            <a:schemeClr val="tx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350" dirty="0">
                <a:solidFill>
                  <a:schemeClr val="bg1"/>
                </a:solidFill>
                <a:latin typeface="Segoe UI"/>
                <a:ea typeface="Segoe UI" pitchFamily="34" charset="0"/>
                <a:cs typeface="Segoe UI" pitchFamily="34" charset="0"/>
              </a:rPr>
              <a:t>Physical Server</a:t>
            </a:r>
          </a:p>
        </p:txBody>
      </p:sp>
      <p:sp>
        <p:nvSpPr>
          <p:cNvPr id="26" name="Rectangle 25"/>
          <p:cNvSpPr/>
          <p:nvPr/>
        </p:nvSpPr>
        <p:spPr bwMode="auto">
          <a:xfrm>
            <a:off x="4754110" y="3826856"/>
            <a:ext cx="3212205" cy="274203"/>
          </a:xfrm>
          <a:prstGeom prst="rect">
            <a:avLst/>
          </a:prstGeom>
          <a:solidFill>
            <a:schemeClr val="bg2">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350" dirty="0">
                <a:solidFill>
                  <a:schemeClr val="tx1"/>
                </a:solidFill>
                <a:latin typeface="Segoe UI"/>
                <a:ea typeface="Segoe UI" pitchFamily="34" charset="0"/>
                <a:cs typeface="Segoe UI" pitchFamily="34" charset="0"/>
              </a:rPr>
              <a:t>Guest OS w/ Docker</a:t>
            </a:r>
          </a:p>
        </p:txBody>
      </p:sp>
      <p:sp>
        <p:nvSpPr>
          <p:cNvPr id="32" name="Rectangle 31"/>
          <p:cNvSpPr/>
          <p:nvPr/>
        </p:nvSpPr>
        <p:spPr bwMode="auto">
          <a:xfrm>
            <a:off x="5074053" y="3358256"/>
            <a:ext cx="949466" cy="426916"/>
          </a:xfrm>
          <a:prstGeom prst="rect">
            <a:avLst/>
          </a:prstGeom>
          <a:solidFill>
            <a:schemeClr val="accent6">
              <a:lumMod val="5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Framework</a:t>
            </a:r>
          </a:p>
        </p:txBody>
      </p:sp>
      <p:sp>
        <p:nvSpPr>
          <p:cNvPr id="33" name="Rectangle 32"/>
          <p:cNvSpPr/>
          <p:nvPr/>
        </p:nvSpPr>
        <p:spPr bwMode="auto">
          <a:xfrm>
            <a:off x="5078427" y="2900844"/>
            <a:ext cx="473001" cy="42691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a:t>
            </a:r>
          </a:p>
        </p:txBody>
      </p:sp>
      <p:sp>
        <p:nvSpPr>
          <p:cNvPr id="34" name="Rectangle 33"/>
          <p:cNvSpPr/>
          <p:nvPr/>
        </p:nvSpPr>
        <p:spPr bwMode="auto">
          <a:xfrm>
            <a:off x="5593481" y="2900844"/>
            <a:ext cx="435157" cy="42691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a:t>
            </a:r>
          </a:p>
        </p:txBody>
      </p:sp>
      <p:sp>
        <p:nvSpPr>
          <p:cNvPr id="35" name="Rectangle 34"/>
          <p:cNvSpPr/>
          <p:nvPr/>
        </p:nvSpPr>
        <p:spPr bwMode="auto">
          <a:xfrm>
            <a:off x="6064829" y="3358256"/>
            <a:ext cx="911623" cy="426916"/>
          </a:xfrm>
          <a:prstGeom prst="rect">
            <a:avLst/>
          </a:prstGeom>
          <a:solidFill>
            <a:schemeClr val="accent6">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Framework</a:t>
            </a:r>
          </a:p>
        </p:txBody>
      </p:sp>
      <p:sp>
        <p:nvSpPr>
          <p:cNvPr id="36" name="Rectangle 35"/>
          <p:cNvSpPr/>
          <p:nvPr/>
        </p:nvSpPr>
        <p:spPr bwMode="auto">
          <a:xfrm>
            <a:off x="6064828" y="2900844"/>
            <a:ext cx="435158" cy="426916"/>
          </a:xfrm>
          <a:prstGeom prst="rect">
            <a:avLst/>
          </a:prstGeom>
          <a:solidFill>
            <a:schemeClr val="accent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B</a:t>
            </a:r>
          </a:p>
        </p:txBody>
      </p:sp>
      <p:sp>
        <p:nvSpPr>
          <p:cNvPr id="37" name="Rectangle 36"/>
          <p:cNvSpPr/>
          <p:nvPr/>
        </p:nvSpPr>
        <p:spPr bwMode="auto">
          <a:xfrm>
            <a:off x="6541293" y="2900844"/>
            <a:ext cx="435157" cy="426916"/>
          </a:xfrm>
          <a:prstGeom prst="rect">
            <a:avLst/>
          </a:prstGeom>
          <a:solidFill>
            <a:schemeClr val="accent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B</a:t>
            </a:r>
          </a:p>
        </p:txBody>
      </p:sp>
      <p:sp>
        <p:nvSpPr>
          <p:cNvPr id="42" name="TextBox 41"/>
          <p:cNvSpPr txBox="1"/>
          <p:nvPr/>
        </p:nvSpPr>
        <p:spPr>
          <a:xfrm>
            <a:off x="7936168" y="2907371"/>
            <a:ext cx="1007851" cy="404890"/>
          </a:xfrm>
          <a:prstGeom prst="rect">
            <a:avLst/>
          </a:prstGeom>
          <a:noFill/>
        </p:spPr>
        <p:txBody>
          <a:bodyPr wrap="none" lIns="137102" tIns="109682" rIns="137102" bIns="109682" rtlCol="0">
            <a:spAutoFit/>
          </a:bodyPr>
          <a:lstStyle/>
          <a:p>
            <a:pPr defTabSz="685475">
              <a:lnSpc>
                <a:spcPct val="90000"/>
              </a:lnSpc>
              <a:spcAft>
                <a:spcPts val="450"/>
              </a:spcAft>
              <a:defRPr/>
            </a:pPr>
            <a:r>
              <a:rPr lang="en-US" sz="1324" dirty="0">
                <a:latin typeface="Segoe UI"/>
              </a:rPr>
              <a:t>Container</a:t>
            </a:r>
          </a:p>
        </p:txBody>
      </p:sp>
      <p:sp>
        <p:nvSpPr>
          <p:cNvPr id="73" name="Rectangle 72"/>
          <p:cNvSpPr/>
          <p:nvPr/>
        </p:nvSpPr>
        <p:spPr bwMode="auto">
          <a:xfrm>
            <a:off x="4755226" y="1661383"/>
            <a:ext cx="772530" cy="274203"/>
          </a:xfrm>
          <a:prstGeom prst="rect">
            <a:avLst/>
          </a:prstGeom>
          <a:solidFill>
            <a:schemeClr val="bg2">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tx1"/>
                </a:solidFill>
                <a:latin typeface="Segoe UI"/>
                <a:ea typeface="Segoe UI" pitchFamily="34" charset="0"/>
                <a:cs typeface="Segoe UI" pitchFamily="34" charset="0"/>
              </a:rPr>
              <a:t>Guest OS</a:t>
            </a:r>
          </a:p>
        </p:txBody>
      </p:sp>
      <p:sp>
        <p:nvSpPr>
          <p:cNvPr id="74" name="Rectangle 73"/>
          <p:cNvSpPr/>
          <p:nvPr/>
        </p:nvSpPr>
        <p:spPr bwMode="auto">
          <a:xfrm>
            <a:off x="5551162" y="1661383"/>
            <a:ext cx="772530" cy="274203"/>
          </a:xfrm>
          <a:prstGeom prst="rect">
            <a:avLst/>
          </a:prstGeom>
          <a:solidFill>
            <a:schemeClr val="bg2">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tx1"/>
                </a:solidFill>
                <a:latin typeface="Segoe UI"/>
                <a:ea typeface="Segoe UI" pitchFamily="34" charset="0"/>
                <a:cs typeface="Segoe UI" pitchFamily="34" charset="0"/>
              </a:rPr>
              <a:t>Guest OS</a:t>
            </a:r>
          </a:p>
        </p:txBody>
      </p:sp>
      <p:sp>
        <p:nvSpPr>
          <p:cNvPr id="75" name="Rectangle 74"/>
          <p:cNvSpPr/>
          <p:nvPr/>
        </p:nvSpPr>
        <p:spPr bwMode="auto">
          <a:xfrm>
            <a:off x="4754810" y="1210260"/>
            <a:ext cx="772946" cy="426916"/>
          </a:xfrm>
          <a:prstGeom prst="rect">
            <a:avLst/>
          </a:prstGeom>
          <a:solidFill>
            <a:schemeClr val="accent6">
              <a:lumMod val="5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90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90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Framework</a:t>
            </a:r>
          </a:p>
        </p:txBody>
      </p:sp>
      <p:sp>
        <p:nvSpPr>
          <p:cNvPr id="76" name="Rectangle 75"/>
          <p:cNvSpPr/>
          <p:nvPr/>
        </p:nvSpPr>
        <p:spPr bwMode="auto">
          <a:xfrm>
            <a:off x="5552394" y="1210260"/>
            <a:ext cx="771298" cy="426916"/>
          </a:xfrm>
          <a:prstGeom prst="rect">
            <a:avLst/>
          </a:prstGeom>
          <a:solidFill>
            <a:schemeClr val="accent6">
              <a:lumMod val="5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90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90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Framework</a:t>
            </a:r>
          </a:p>
        </p:txBody>
      </p:sp>
      <p:sp>
        <p:nvSpPr>
          <p:cNvPr id="77" name="Rectangle 76"/>
          <p:cNvSpPr/>
          <p:nvPr/>
        </p:nvSpPr>
        <p:spPr bwMode="auto">
          <a:xfrm>
            <a:off x="5552394" y="747385"/>
            <a:ext cx="771298" cy="426916"/>
          </a:xfrm>
          <a:prstGeom prst="rect">
            <a:avLst/>
          </a:prstGeom>
          <a:solidFill>
            <a:schemeClr val="accent1"/>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a:t>
            </a:r>
          </a:p>
        </p:txBody>
      </p:sp>
      <p:sp>
        <p:nvSpPr>
          <p:cNvPr id="78" name="Rectangle 77"/>
          <p:cNvSpPr/>
          <p:nvPr/>
        </p:nvSpPr>
        <p:spPr bwMode="auto">
          <a:xfrm>
            <a:off x="4754810" y="747385"/>
            <a:ext cx="772946" cy="426916"/>
          </a:xfrm>
          <a:prstGeom prst="rect">
            <a:avLst/>
          </a:prstGeom>
          <a:solidFill>
            <a:schemeClr val="accent1"/>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a:t>
            </a:r>
          </a:p>
        </p:txBody>
      </p:sp>
      <p:sp>
        <p:nvSpPr>
          <p:cNvPr id="79" name="Rectangle 78"/>
          <p:cNvSpPr/>
          <p:nvPr/>
        </p:nvSpPr>
        <p:spPr bwMode="auto">
          <a:xfrm>
            <a:off x="6347097" y="1661383"/>
            <a:ext cx="796212" cy="274203"/>
          </a:xfrm>
          <a:prstGeom prst="rect">
            <a:avLst/>
          </a:prstGeom>
          <a:solidFill>
            <a:schemeClr val="bg2">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tx1"/>
                </a:solidFill>
                <a:latin typeface="Segoe UI"/>
                <a:ea typeface="Segoe UI" pitchFamily="34" charset="0"/>
                <a:cs typeface="Segoe UI" pitchFamily="34" charset="0"/>
              </a:rPr>
              <a:t>Guest OS</a:t>
            </a:r>
          </a:p>
        </p:txBody>
      </p:sp>
      <p:sp>
        <p:nvSpPr>
          <p:cNvPr id="80" name="Rectangle 79"/>
          <p:cNvSpPr/>
          <p:nvPr/>
        </p:nvSpPr>
        <p:spPr bwMode="auto">
          <a:xfrm>
            <a:off x="6352445" y="1210260"/>
            <a:ext cx="796212" cy="426916"/>
          </a:xfrm>
          <a:prstGeom prst="rect">
            <a:avLst/>
          </a:prstGeom>
          <a:solidFill>
            <a:schemeClr val="accent6">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Framework</a:t>
            </a:r>
          </a:p>
        </p:txBody>
      </p:sp>
      <p:sp>
        <p:nvSpPr>
          <p:cNvPr id="81" name="Rectangle 80"/>
          <p:cNvSpPr/>
          <p:nvPr/>
        </p:nvSpPr>
        <p:spPr bwMode="auto">
          <a:xfrm>
            <a:off x="6352445" y="747385"/>
            <a:ext cx="796212" cy="426916"/>
          </a:xfrm>
          <a:prstGeom prst="rect">
            <a:avLst/>
          </a:prstGeom>
          <a:solidFill>
            <a:schemeClr val="accent2"/>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B</a:t>
            </a:r>
          </a:p>
        </p:txBody>
      </p:sp>
      <p:sp>
        <p:nvSpPr>
          <p:cNvPr id="83" name="TextBox 82"/>
          <p:cNvSpPr txBox="1"/>
          <p:nvPr/>
        </p:nvSpPr>
        <p:spPr>
          <a:xfrm>
            <a:off x="8032254" y="1104505"/>
            <a:ext cx="534966" cy="404890"/>
          </a:xfrm>
          <a:prstGeom prst="rect">
            <a:avLst/>
          </a:prstGeom>
          <a:noFill/>
        </p:spPr>
        <p:txBody>
          <a:bodyPr wrap="none" lIns="137102" tIns="109682" rIns="137102" bIns="109682" rtlCol="0">
            <a:spAutoFit/>
          </a:bodyPr>
          <a:lstStyle/>
          <a:p>
            <a:pPr defTabSz="685475">
              <a:lnSpc>
                <a:spcPct val="90000"/>
              </a:lnSpc>
              <a:spcAft>
                <a:spcPts val="450"/>
              </a:spcAft>
              <a:defRPr/>
            </a:pPr>
            <a:r>
              <a:rPr lang="en-US" sz="1324" dirty="0">
                <a:latin typeface="Segoe UI"/>
              </a:rPr>
              <a:t>VM</a:t>
            </a:r>
          </a:p>
        </p:txBody>
      </p:sp>
      <p:sp>
        <p:nvSpPr>
          <p:cNvPr id="28" name="Rectangle 27"/>
          <p:cNvSpPr/>
          <p:nvPr/>
        </p:nvSpPr>
        <p:spPr bwMode="auto">
          <a:xfrm>
            <a:off x="4749029" y="4148037"/>
            <a:ext cx="3223622" cy="274203"/>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350" dirty="0">
                <a:solidFill>
                  <a:schemeClr val="bg1"/>
                </a:solidFill>
                <a:latin typeface="Segoe UI"/>
                <a:ea typeface="Segoe UI" pitchFamily="34" charset="0"/>
                <a:cs typeface="Segoe UI" pitchFamily="34" charset="0"/>
              </a:rPr>
              <a:t>Hypervisor</a:t>
            </a:r>
          </a:p>
        </p:txBody>
      </p:sp>
      <p:sp>
        <p:nvSpPr>
          <p:cNvPr id="29" name="Rectangle 28"/>
          <p:cNvSpPr/>
          <p:nvPr/>
        </p:nvSpPr>
        <p:spPr bwMode="auto">
          <a:xfrm>
            <a:off x="7011731" y="3358256"/>
            <a:ext cx="949466" cy="426916"/>
          </a:xfrm>
          <a:prstGeom prst="rect">
            <a:avLst/>
          </a:prstGeom>
          <a:solidFill>
            <a:schemeClr val="accent6">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Framework</a:t>
            </a:r>
          </a:p>
        </p:txBody>
      </p:sp>
      <p:sp>
        <p:nvSpPr>
          <p:cNvPr id="30" name="Rectangle 29"/>
          <p:cNvSpPr/>
          <p:nvPr/>
        </p:nvSpPr>
        <p:spPr bwMode="auto">
          <a:xfrm>
            <a:off x="7016105" y="2900844"/>
            <a:ext cx="473001" cy="426916"/>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C</a:t>
            </a:r>
          </a:p>
        </p:txBody>
      </p:sp>
      <p:sp>
        <p:nvSpPr>
          <p:cNvPr id="31" name="Rectangle 30"/>
          <p:cNvSpPr/>
          <p:nvPr/>
        </p:nvSpPr>
        <p:spPr bwMode="auto">
          <a:xfrm>
            <a:off x="7531159" y="2900844"/>
            <a:ext cx="435157" cy="426916"/>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C</a:t>
            </a:r>
          </a:p>
        </p:txBody>
      </p:sp>
      <p:sp>
        <p:nvSpPr>
          <p:cNvPr id="39" name="Rectangle 38"/>
          <p:cNvSpPr/>
          <p:nvPr/>
        </p:nvSpPr>
        <p:spPr bwMode="auto">
          <a:xfrm>
            <a:off x="7172061" y="1661383"/>
            <a:ext cx="796212" cy="274203"/>
          </a:xfrm>
          <a:prstGeom prst="rect">
            <a:avLst/>
          </a:prstGeom>
          <a:solidFill>
            <a:schemeClr val="bg2">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tx1"/>
                </a:solidFill>
                <a:latin typeface="Segoe UI"/>
                <a:ea typeface="Segoe UI" pitchFamily="34" charset="0"/>
                <a:cs typeface="Segoe UI" pitchFamily="34" charset="0"/>
              </a:rPr>
              <a:t>Guest OS</a:t>
            </a:r>
          </a:p>
        </p:txBody>
      </p:sp>
      <p:sp>
        <p:nvSpPr>
          <p:cNvPr id="40" name="Rectangle 39"/>
          <p:cNvSpPr/>
          <p:nvPr/>
        </p:nvSpPr>
        <p:spPr bwMode="auto">
          <a:xfrm>
            <a:off x="7177409" y="1210260"/>
            <a:ext cx="796212" cy="426916"/>
          </a:xfrm>
          <a:prstGeom prst="rect">
            <a:avLst/>
          </a:prstGeom>
          <a:solidFill>
            <a:schemeClr val="accent6">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rgbClr val="FFFFFF"/>
                </a:solidFill>
                <a:effectLst>
                  <a:outerShdw blurRad="38100" dist="38100" dir="2700000" algn="tl">
                    <a:srgbClr val="000000">
                      <a:alpha val="43137"/>
                    </a:srgbClr>
                  </a:outerShdw>
                </a:effectLst>
                <a:latin typeface="Segoe UI"/>
                <a:ea typeface="Segoe UI" pitchFamily="34" charset="0"/>
                <a:cs typeface="Segoe UI" pitchFamily="34" charset="0"/>
              </a:rPr>
              <a:t>Framework</a:t>
            </a:r>
          </a:p>
        </p:txBody>
      </p:sp>
      <p:sp>
        <p:nvSpPr>
          <p:cNvPr id="43" name="Rectangle 42"/>
          <p:cNvSpPr/>
          <p:nvPr/>
        </p:nvSpPr>
        <p:spPr bwMode="auto">
          <a:xfrm>
            <a:off x="7177409" y="747385"/>
            <a:ext cx="796212" cy="426916"/>
          </a:xfrm>
          <a:prstGeom prst="rect">
            <a:avLst/>
          </a:prstGeom>
          <a:solidFill>
            <a:schemeClr val="accent3"/>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App</a:t>
            </a:r>
          </a:p>
          <a:p>
            <a:pPr algn="ctr" defTabSz="699023" fontAlgn="base">
              <a:lnSpc>
                <a:spcPct val="90000"/>
              </a:lnSpc>
              <a:spcBef>
                <a:spcPct val="0"/>
              </a:spcBef>
              <a:spcAft>
                <a:spcPct val="0"/>
              </a:spcAft>
              <a:defRPr/>
            </a:pPr>
            <a:r>
              <a:rPr lang="en-US" sz="1050" dirty="0">
                <a:solidFill>
                  <a:schemeClr val="bg1"/>
                </a:solidFill>
                <a:effectLst>
                  <a:outerShdw blurRad="38100" dist="38100" dir="2700000" algn="tl">
                    <a:srgbClr val="000000">
                      <a:alpha val="43137"/>
                    </a:srgbClr>
                  </a:outerShdw>
                </a:effectLst>
                <a:latin typeface="Segoe UI"/>
                <a:ea typeface="Segoe UI" pitchFamily="34" charset="0"/>
                <a:cs typeface="Segoe UI" pitchFamily="34" charset="0"/>
              </a:rPr>
              <a:t>C</a:t>
            </a:r>
          </a:p>
        </p:txBody>
      </p:sp>
      <p:sp>
        <p:nvSpPr>
          <p:cNvPr id="44" name="Rectangle 43"/>
          <p:cNvSpPr/>
          <p:nvPr/>
        </p:nvSpPr>
        <p:spPr bwMode="auto">
          <a:xfrm>
            <a:off x="4745996" y="2287263"/>
            <a:ext cx="3227623" cy="274203"/>
          </a:xfrm>
          <a:prstGeom prst="rect">
            <a:avLst/>
          </a:prstGeom>
          <a:solidFill>
            <a:schemeClr val="tx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350" dirty="0">
                <a:solidFill>
                  <a:schemeClr val="bg1"/>
                </a:solidFill>
                <a:latin typeface="Segoe UI"/>
                <a:ea typeface="Segoe UI" pitchFamily="34" charset="0"/>
                <a:cs typeface="Segoe UI" pitchFamily="34" charset="0"/>
              </a:rPr>
              <a:t>Physical Server</a:t>
            </a:r>
          </a:p>
        </p:txBody>
      </p:sp>
      <p:sp>
        <p:nvSpPr>
          <p:cNvPr id="45" name="Rectangle 44"/>
          <p:cNvSpPr/>
          <p:nvPr/>
        </p:nvSpPr>
        <p:spPr bwMode="auto">
          <a:xfrm>
            <a:off x="4754111" y="1966081"/>
            <a:ext cx="3218556" cy="274203"/>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51" tIns="68551" rIns="68551" bIns="68551"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defRPr/>
            </a:pPr>
            <a:r>
              <a:rPr lang="en-US" sz="1350" dirty="0">
                <a:solidFill>
                  <a:schemeClr val="bg1"/>
                </a:solidFill>
                <a:latin typeface="Segoe UI"/>
                <a:ea typeface="Segoe UI" pitchFamily="34" charset="0"/>
                <a:cs typeface="Segoe UI" pitchFamily="34" charset="0"/>
              </a:rPr>
              <a:t>Hypervisor</a:t>
            </a:r>
          </a:p>
        </p:txBody>
      </p:sp>
      <p:sp>
        <p:nvSpPr>
          <p:cNvPr id="5" name="Rounded Rectangle 4"/>
          <p:cNvSpPr/>
          <p:nvPr/>
        </p:nvSpPr>
        <p:spPr bwMode="auto">
          <a:xfrm>
            <a:off x="7103308" y="621978"/>
            <a:ext cx="944413" cy="1411985"/>
          </a:xfrm>
          <a:prstGeom prst="round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38" name="Rounded Rectangle 37"/>
          <p:cNvSpPr/>
          <p:nvPr/>
        </p:nvSpPr>
        <p:spPr bwMode="auto">
          <a:xfrm>
            <a:off x="7489056" y="2841598"/>
            <a:ext cx="543199" cy="534373"/>
          </a:xfrm>
          <a:prstGeom prst="round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endParaRPr lang="en-US" sz="1471"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272324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33" y="153600"/>
            <a:ext cx="8860239" cy="660327"/>
          </a:xfrm>
        </p:spPr>
        <p:txBody>
          <a:bodyPr>
            <a:normAutofit fontScale="90000"/>
          </a:bodyPr>
          <a:lstStyle/>
          <a:p>
            <a:r>
              <a:rPr lang="en-US" sz="3897" dirty="0">
                <a:solidFill>
                  <a:srgbClr val="505050"/>
                </a:solidFill>
                <a:latin typeface="Segoe UI Light"/>
              </a:rPr>
              <a:t>Docker Integration</a:t>
            </a:r>
            <a:br>
              <a:rPr lang="en-US" dirty="0"/>
            </a:br>
            <a:r>
              <a:rPr lang="en-US" sz="2025" kern="0" dirty="0">
                <a:solidFill>
                  <a:srgbClr val="0078D7"/>
                </a:solidFill>
                <a:latin typeface="Segoe UI Light"/>
                <a:cs typeface="+mn-cs"/>
              </a:rPr>
              <a:t>Joint strategic investments to drive containers forward</a:t>
            </a:r>
          </a:p>
        </p:txBody>
      </p:sp>
      <p:pic>
        <p:nvPicPr>
          <p:cNvPr id="3" name="Picture 2"/>
          <p:cNvPicPr>
            <a:picLocks noChangeAspect="1"/>
          </p:cNvPicPr>
          <p:nvPr/>
        </p:nvPicPr>
        <p:blipFill>
          <a:blip r:embed="rId3"/>
          <a:stretch>
            <a:fillRect/>
          </a:stretch>
        </p:blipFill>
        <p:spPr>
          <a:xfrm>
            <a:off x="897449" y="1259839"/>
            <a:ext cx="7365834" cy="3551504"/>
          </a:xfrm>
          <a:prstGeom prst="rect">
            <a:avLst/>
          </a:prstGeom>
        </p:spPr>
      </p:pic>
    </p:spTree>
    <p:extLst>
      <p:ext uri="{BB962C8B-B14F-4D97-AF65-F5344CB8AC3E}">
        <p14:creationId xmlns:p14="http://schemas.microsoft.com/office/powerpoint/2010/main" val="227410189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990223" y="1469113"/>
            <a:ext cx="2781695" cy="1740716"/>
            <a:chOff x="7435171" y="3397374"/>
            <a:chExt cx="3784372" cy="2368166"/>
          </a:xfrm>
        </p:grpSpPr>
        <p:sp>
          <p:nvSpPr>
            <p:cNvPr id="28" name="Freeform 5"/>
            <p:cNvSpPr>
              <a:spLocks/>
            </p:cNvSpPr>
            <p:nvPr/>
          </p:nvSpPr>
          <p:spPr bwMode="auto">
            <a:xfrm>
              <a:off x="7435171" y="3671262"/>
              <a:ext cx="3784372" cy="209427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2">
                <a:lumMod val="40000"/>
                <a:lumOff val="60000"/>
                <a:alpha val="50000"/>
              </a:schemeClr>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grpSp>
          <p:nvGrpSpPr>
            <p:cNvPr id="29" name="Group 28"/>
            <p:cNvGrpSpPr/>
            <p:nvPr/>
          </p:nvGrpSpPr>
          <p:grpSpPr>
            <a:xfrm>
              <a:off x="8185631" y="3397374"/>
              <a:ext cx="2283453" cy="1158875"/>
              <a:chOff x="8080375" y="2857500"/>
              <a:chExt cx="2984129" cy="1514475"/>
            </a:xfrm>
            <a:solidFill>
              <a:schemeClr val="bg1"/>
            </a:solidFill>
          </p:grpSpPr>
          <p:grpSp>
            <p:nvGrpSpPr>
              <p:cNvPr id="31" name="Group 8"/>
              <p:cNvGrpSpPr>
                <a:grpSpLocks noChangeAspect="1"/>
              </p:cNvGrpSpPr>
              <p:nvPr/>
            </p:nvGrpSpPr>
            <p:grpSpPr bwMode="auto">
              <a:xfrm>
                <a:off x="8080375" y="2857500"/>
                <a:ext cx="828675" cy="1514475"/>
                <a:chOff x="5090" y="1800"/>
                <a:chExt cx="522" cy="954"/>
              </a:xfrm>
              <a:grpFill/>
            </p:grpSpPr>
            <p:sp>
              <p:nvSpPr>
                <p:cNvPr id="44"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45"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46"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47"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48"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grpSp>
          <p:grpSp>
            <p:nvGrpSpPr>
              <p:cNvPr id="32" name="Group 8"/>
              <p:cNvGrpSpPr>
                <a:grpSpLocks noChangeAspect="1"/>
              </p:cNvGrpSpPr>
              <p:nvPr/>
            </p:nvGrpSpPr>
            <p:grpSpPr bwMode="auto">
              <a:xfrm>
                <a:off x="9158102" y="2857500"/>
                <a:ext cx="828675" cy="1514475"/>
                <a:chOff x="5090" y="1800"/>
                <a:chExt cx="522" cy="954"/>
              </a:xfrm>
              <a:grpFill/>
            </p:grpSpPr>
            <p:sp>
              <p:nvSpPr>
                <p:cNvPr id="39"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40"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41"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42"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43"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grpSp>
          <p:grpSp>
            <p:nvGrpSpPr>
              <p:cNvPr id="33" name="Group 8"/>
              <p:cNvGrpSpPr>
                <a:grpSpLocks noChangeAspect="1"/>
              </p:cNvGrpSpPr>
              <p:nvPr/>
            </p:nvGrpSpPr>
            <p:grpSpPr bwMode="auto">
              <a:xfrm>
                <a:off x="10235829" y="2857500"/>
                <a:ext cx="828675" cy="1514475"/>
                <a:chOff x="5090" y="1800"/>
                <a:chExt cx="522" cy="954"/>
              </a:xfrm>
              <a:grpFill/>
            </p:grpSpPr>
            <p:sp>
              <p:nvSpPr>
                <p:cNvPr id="34"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35"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36"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37"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38"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grpSp>
        </p:grpSp>
        <p:sp>
          <p:nvSpPr>
            <p:cNvPr id="30" name="TextBox 29"/>
            <p:cNvSpPr txBox="1"/>
            <p:nvPr/>
          </p:nvSpPr>
          <p:spPr>
            <a:xfrm>
              <a:off x="8025613" y="5049772"/>
              <a:ext cx="2345075" cy="627994"/>
            </a:xfrm>
            <a:prstGeom prst="rect">
              <a:avLst/>
            </a:prstGeom>
            <a:noFill/>
          </p:spPr>
          <p:txBody>
            <a:bodyPr wrap="square" lIns="134425" tIns="107540" rIns="134425" bIns="107540" rtlCol="0">
              <a:spAutoFit/>
            </a:bodyPr>
            <a:lstStyle>
              <a:defPPr>
                <a:defRPr lang="en-US"/>
              </a:defPPr>
              <a:lvl1pPr algn="ctr">
                <a:lnSpc>
                  <a:spcPct val="90000"/>
                </a:lnSpc>
                <a:spcAft>
                  <a:spcPts val="600"/>
                </a:spcAft>
                <a:defRPr sz="2400">
                  <a:gradFill>
                    <a:gsLst>
                      <a:gs pos="81250">
                        <a:schemeClr val="tx1"/>
                      </a:gs>
                      <a:gs pos="57000">
                        <a:schemeClr val="tx1"/>
                      </a:gs>
                    </a:gsLst>
                    <a:lin ang="5400000" scaled="0"/>
                  </a:gradFill>
                </a:defRPr>
              </a:lvl1pPr>
            </a:lstStyle>
            <a:p>
              <a:pPr defTabSz="685582">
                <a:spcAft>
                  <a:spcPts val="441"/>
                </a:spcAft>
              </a:pPr>
              <a:r>
                <a:rPr lang="en-US" sz="1765" dirty="0">
                  <a:gradFill>
                    <a:gsLst>
                      <a:gs pos="81250">
                        <a:srgbClr val="505050"/>
                      </a:gs>
                      <a:gs pos="57000">
                        <a:srgbClr val="505050"/>
                      </a:gs>
                    </a:gsLst>
                    <a:lin ang="5400000" scaled="0"/>
                  </a:gradFill>
                </a:rPr>
                <a:t>Private Cloud</a:t>
              </a:r>
            </a:p>
          </p:txBody>
        </p:sp>
      </p:grpSp>
      <p:grpSp>
        <p:nvGrpSpPr>
          <p:cNvPr id="49" name="Group 48"/>
          <p:cNvGrpSpPr/>
          <p:nvPr/>
        </p:nvGrpSpPr>
        <p:grpSpPr>
          <a:xfrm>
            <a:off x="303185" y="1471470"/>
            <a:ext cx="2781695" cy="1918265"/>
            <a:chOff x="7435171" y="3397374"/>
            <a:chExt cx="3784372" cy="2609715"/>
          </a:xfrm>
        </p:grpSpPr>
        <p:sp>
          <p:nvSpPr>
            <p:cNvPr id="50" name="Freeform 5"/>
            <p:cNvSpPr>
              <a:spLocks/>
            </p:cNvSpPr>
            <p:nvPr/>
          </p:nvSpPr>
          <p:spPr bwMode="auto">
            <a:xfrm>
              <a:off x="7435171" y="3671262"/>
              <a:ext cx="3784372" cy="209427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2">
                <a:lumMod val="40000"/>
                <a:lumOff val="60000"/>
                <a:alpha val="50000"/>
              </a:schemeClr>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grpSp>
          <p:nvGrpSpPr>
            <p:cNvPr id="51" name="Group 50"/>
            <p:cNvGrpSpPr/>
            <p:nvPr/>
          </p:nvGrpSpPr>
          <p:grpSpPr>
            <a:xfrm>
              <a:off x="8185631" y="3397374"/>
              <a:ext cx="2283453" cy="1158875"/>
              <a:chOff x="8080375" y="2857500"/>
              <a:chExt cx="2984129" cy="1514475"/>
            </a:xfrm>
            <a:solidFill>
              <a:schemeClr val="bg1"/>
            </a:solidFill>
          </p:grpSpPr>
          <p:grpSp>
            <p:nvGrpSpPr>
              <p:cNvPr id="53" name="Group 8"/>
              <p:cNvGrpSpPr>
                <a:grpSpLocks noChangeAspect="1"/>
              </p:cNvGrpSpPr>
              <p:nvPr/>
            </p:nvGrpSpPr>
            <p:grpSpPr bwMode="auto">
              <a:xfrm>
                <a:off x="8080375" y="2857500"/>
                <a:ext cx="828675" cy="1514475"/>
                <a:chOff x="5090" y="1800"/>
                <a:chExt cx="522" cy="954"/>
              </a:xfrm>
              <a:grpFill/>
            </p:grpSpPr>
            <p:sp>
              <p:nvSpPr>
                <p:cNvPr id="66"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67"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68"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69"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70"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grpSp>
          <p:grpSp>
            <p:nvGrpSpPr>
              <p:cNvPr id="54" name="Group 8"/>
              <p:cNvGrpSpPr>
                <a:grpSpLocks noChangeAspect="1"/>
              </p:cNvGrpSpPr>
              <p:nvPr/>
            </p:nvGrpSpPr>
            <p:grpSpPr bwMode="auto">
              <a:xfrm>
                <a:off x="9158102" y="2857500"/>
                <a:ext cx="828675" cy="1514475"/>
                <a:chOff x="5090" y="1800"/>
                <a:chExt cx="522" cy="954"/>
              </a:xfrm>
              <a:grpFill/>
            </p:grpSpPr>
            <p:sp>
              <p:nvSpPr>
                <p:cNvPr id="61"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62"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63"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64"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65"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grpSp>
          <p:grpSp>
            <p:nvGrpSpPr>
              <p:cNvPr id="55" name="Group 8"/>
              <p:cNvGrpSpPr>
                <a:grpSpLocks noChangeAspect="1"/>
              </p:cNvGrpSpPr>
              <p:nvPr/>
            </p:nvGrpSpPr>
            <p:grpSpPr bwMode="auto">
              <a:xfrm>
                <a:off x="10235829" y="2857500"/>
                <a:ext cx="828675" cy="1514475"/>
                <a:chOff x="5090" y="1800"/>
                <a:chExt cx="522" cy="954"/>
              </a:xfrm>
              <a:grpFill/>
            </p:grpSpPr>
            <p:sp>
              <p:nvSpPr>
                <p:cNvPr id="56"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57"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58"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59"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60"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grpSp>
        </p:grpSp>
        <p:sp>
          <p:nvSpPr>
            <p:cNvPr id="52" name="TextBox 51"/>
            <p:cNvSpPr txBox="1"/>
            <p:nvPr/>
          </p:nvSpPr>
          <p:spPr>
            <a:xfrm>
              <a:off x="8296168" y="5046564"/>
              <a:ext cx="2062378" cy="960525"/>
            </a:xfrm>
            <a:prstGeom prst="rect">
              <a:avLst/>
            </a:prstGeom>
            <a:noFill/>
          </p:spPr>
          <p:txBody>
            <a:bodyPr wrap="square" lIns="134425" tIns="107540" rIns="134425" bIns="107540" rtlCol="0">
              <a:spAutoFit/>
            </a:bodyPr>
            <a:lstStyle/>
            <a:p>
              <a:pPr algn="ctr" defTabSz="685582">
                <a:lnSpc>
                  <a:spcPct val="90000"/>
                </a:lnSpc>
                <a:spcAft>
                  <a:spcPts val="441"/>
                </a:spcAft>
              </a:pPr>
              <a:r>
                <a:rPr lang="en-US" sz="1765" dirty="0">
                  <a:gradFill>
                    <a:gsLst>
                      <a:gs pos="81250">
                        <a:srgbClr val="505050"/>
                      </a:gs>
                      <a:gs pos="57000">
                        <a:srgbClr val="505050"/>
                      </a:gs>
                    </a:gsLst>
                    <a:lin ang="5400000" scaled="0"/>
                  </a:gradFill>
                </a:rPr>
                <a:t>Public Cloud</a:t>
              </a:r>
            </a:p>
          </p:txBody>
        </p:sp>
      </p:grpSp>
      <p:sp>
        <p:nvSpPr>
          <p:cNvPr id="71" name="Freeform 17"/>
          <p:cNvSpPr>
            <a:spLocks noEditPoints="1"/>
          </p:cNvSpPr>
          <p:nvPr/>
        </p:nvSpPr>
        <p:spPr bwMode="auto">
          <a:xfrm>
            <a:off x="3114891" y="969246"/>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72" name="Freeform 17"/>
          <p:cNvSpPr>
            <a:spLocks noEditPoints="1"/>
          </p:cNvSpPr>
          <p:nvPr/>
        </p:nvSpPr>
        <p:spPr bwMode="auto">
          <a:xfrm>
            <a:off x="3707197" y="969246"/>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73" name="Freeform 17"/>
          <p:cNvSpPr>
            <a:spLocks noEditPoints="1"/>
          </p:cNvSpPr>
          <p:nvPr/>
        </p:nvSpPr>
        <p:spPr bwMode="auto">
          <a:xfrm>
            <a:off x="4299501" y="969246"/>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74" name="Freeform 17"/>
          <p:cNvSpPr>
            <a:spLocks noEditPoints="1"/>
          </p:cNvSpPr>
          <p:nvPr/>
        </p:nvSpPr>
        <p:spPr bwMode="auto">
          <a:xfrm>
            <a:off x="4891806" y="969246"/>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75" name="Freeform 17"/>
          <p:cNvSpPr>
            <a:spLocks noEditPoints="1"/>
          </p:cNvSpPr>
          <p:nvPr/>
        </p:nvSpPr>
        <p:spPr bwMode="auto">
          <a:xfrm>
            <a:off x="5484110" y="969246"/>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76" name="Freeform 17"/>
          <p:cNvSpPr>
            <a:spLocks noEditPoints="1"/>
          </p:cNvSpPr>
          <p:nvPr/>
        </p:nvSpPr>
        <p:spPr bwMode="auto">
          <a:xfrm>
            <a:off x="3114891" y="1491074"/>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77" name="Freeform 17"/>
          <p:cNvSpPr>
            <a:spLocks noEditPoints="1"/>
          </p:cNvSpPr>
          <p:nvPr/>
        </p:nvSpPr>
        <p:spPr bwMode="auto">
          <a:xfrm>
            <a:off x="3707197" y="1491074"/>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78" name="Freeform 17"/>
          <p:cNvSpPr>
            <a:spLocks noEditPoints="1"/>
          </p:cNvSpPr>
          <p:nvPr/>
        </p:nvSpPr>
        <p:spPr bwMode="auto">
          <a:xfrm>
            <a:off x="4299501" y="1491074"/>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79" name="Freeform 17"/>
          <p:cNvSpPr>
            <a:spLocks noEditPoints="1"/>
          </p:cNvSpPr>
          <p:nvPr/>
        </p:nvSpPr>
        <p:spPr bwMode="auto">
          <a:xfrm>
            <a:off x="4891806" y="1491074"/>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80" name="Freeform 17"/>
          <p:cNvSpPr>
            <a:spLocks noEditPoints="1"/>
          </p:cNvSpPr>
          <p:nvPr/>
        </p:nvSpPr>
        <p:spPr bwMode="auto">
          <a:xfrm>
            <a:off x="5484110" y="1491074"/>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81" name="Freeform 17"/>
          <p:cNvSpPr>
            <a:spLocks noEditPoints="1"/>
          </p:cNvSpPr>
          <p:nvPr/>
        </p:nvSpPr>
        <p:spPr bwMode="auto">
          <a:xfrm>
            <a:off x="3114891" y="2012900"/>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82" name="Freeform 17"/>
          <p:cNvSpPr>
            <a:spLocks noEditPoints="1"/>
          </p:cNvSpPr>
          <p:nvPr/>
        </p:nvSpPr>
        <p:spPr bwMode="auto">
          <a:xfrm>
            <a:off x="3707197" y="2012900"/>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84" name="Freeform 17"/>
          <p:cNvSpPr>
            <a:spLocks noEditPoints="1"/>
          </p:cNvSpPr>
          <p:nvPr/>
        </p:nvSpPr>
        <p:spPr bwMode="auto">
          <a:xfrm>
            <a:off x="4299501" y="2012900"/>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85" name="Freeform 17"/>
          <p:cNvSpPr>
            <a:spLocks noEditPoints="1"/>
          </p:cNvSpPr>
          <p:nvPr/>
        </p:nvSpPr>
        <p:spPr bwMode="auto">
          <a:xfrm>
            <a:off x="4891806" y="2012900"/>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86" name="Freeform 17"/>
          <p:cNvSpPr>
            <a:spLocks noEditPoints="1"/>
          </p:cNvSpPr>
          <p:nvPr/>
        </p:nvSpPr>
        <p:spPr bwMode="auto">
          <a:xfrm>
            <a:off x="5484110" y="2012900"/>
            <a:ext cx="528816" cy="400582"/>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rgbClr val="000000"/>
          </a:solidFill>
          <a:ln>
            <a:noFill/>
          </a:ln>
        </p:spPr>
        <p:txBody>
          <a:bodyPr vert="horz" wrap="square" lIns="67213" tIns="33606" rIns="67213" bIns="33606" numCol="1" anchor="t" anchorCtr="0" compatLnSpc="1">
            <a:prstTxWarp prst="textNoShape">
              <a:avLst/>
            </a:prstTxWarp>
          </a:bodyPr>
          <a:lstStyle/>
          <a:p>
            <a:pPr defTabSz="685582"/>
            <a:endParaRPr lang="en-US" sz="1324">
              <a:solidFill>
                <a:srgbClr val="505050"/>
              </a:solidFill>
            </a:endParaRPr>
          </a:p>
        </p:txBody>
      </p:sp>
      <p:sp>
        <p:nvSpPr>
          <p:cNvPr id="87" name="Rectangle 86"/>
          <p:cNvSpPr/>
          <p:nvPr/>
        </p:nvSpPr>
        <p:spPr bwMode="auto">
          <a:xfrm>
            <a:off x="2982492" y="829706"/>
            <a:ext cx="3060055" cy="2380123"/>
          </a:xfrm>
          <a:prstGeom prst="rect">
            <a:avLst/>
          </a:prstGeom>
          <a:solidFill>
            <a:schemeClr val="bg1"/>
          </a:solidFill>
          <a:ln cap="sq">
            <a:solidFill>
              <a:srgbClr val="00BCF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3226189" y="802636"/>
            <a:ext cx="2584714" cy="2178998"/>
            <a:chOff x="3484164" y="6571166"/>
            <a:chExt cx="3516388" cy="2964428"/>
          </a:xfrm>
        </p:grpSpPr>
        <p:pic>
          <p:nvPicPr>
            <p:cNvPr id="90" name="Picture 6" descr="http://blog.docker.com/media/docker-whales-transparent.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484164" y="7324321"/>
              <a:ext cx="1478270" cy="123089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122580" y="8794066"/>
              <a:ext cx="2407170" cy="741528"/>
            </a:xfrm>
            <a:prstGeom prst="rect">
              <a:avLst/>
            </a:prstGeom>
          </p:spPr>
        </p:pic>
        <p:pic>
          <p:nvPicPr>
            <p:cNvPr id="93" name="Picture 4" descr="https://mesosphere.com/wp-content/themes/mesosphere/library/images/components/services/marathon.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539942" y="7271661"/>
              <a:ext cx="1357486" cy="1357486"/>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bwMode="auto">
            <a:xfrm>
              <a:off x="3502668" y="6571166"/>
              <a:ext cx="1597994" cy="4458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defRPr/>
              </a:pPr>
              <a:r>
                <a:rPr lang="en-US" sz="1471" dirty="0">
                  <a:gradFill>
                    <a:gsLst>
                      <a:gs pos="16814">
                        <a:srgbClr val="505050"/>
                      </a:gs>
                      <a:gs pos="30000">
                        <a:srgbClr val="505050"/>
                      </a:gs>
                    </a:gsLst>
                    <a:lin ang="5400000" scaled="0"/>
                  </a:gradFill>
                  <a:ea typeface="Segoe UI" pitchFamily="34" charset="0"/>
                  <a:cs typeface="Segoe UI" pitchFamily="34" charset="0"/>
                </a:rPr>
                <a:t>Swarm </a:t>
              </a:r>
              <a:br>
                <a:rPr lang="en-US" sz="1471" dirty="0">
                  <a:gradFill>
                    <a:gsLst>
                      <a:gs pos="16814">
                        <a:srgbClr val="505050"/>
                      </a:gs>
                      <a:gs pos="30000">
                        <a:srgbClr val="505050"/>
                      </a:gs>
                    </a:gsLst>
                    <a:lin ang="5400000" scaled="0"/>
                  </a:gradFill>
                  <a:ea typeface="Segoe UI" pitchFamily="34" charset="0"/>
                  <a:cs typeface="Segoe UI" pitchFamily="34" charset="0"/>
                </a:rPr>
              </a:br>
              <a:r>
                <a:rPr lang="en-US" sz="1471" dirty="0">
                  <a:gradFill>
                    <a:gsLst>
                      <a:gs pos="16814">
                        <a:srgbClr val="505050"/>
                      </a:gs>
                      <a:gs pos="30000">
                        <a:srgbClr val="505050"/>
                      </a:gs>
                    </a:gsLst>
                    <a:lin ang="5400000" scaled="0"/>
                  </a:gradFill>
                  <a:ea typeface="Segoe UI" pitchFamily="34" charset="0"/>
                  <a:cs typeface="Segoe UI" pitchFamily="34" charset="0"/>
                </a:rPr>
                <a:t>Compose</a:t>
              </a:r>
            </a:p>
          </p:txBody>
        </p:sp>
        <p:sp>
          <p:nvSpPr>
            <p:cNvPr id="95" name="Rectangle 94"/>
            <p:cNvSpPr/>
            <p:nvPr/>
          </p:nvSpPr>
          <p:spPr bwMode="auto">
            <a:xfrm>
              <a:off x="5402558" y="6670919"/>
              <a:ext cx="1597994" cy="4458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defRPr/>
              </a:pPr>
              <a:r>
                <a:rPr lang="en-US" sz="1471" dirty="0">
                  <a:gradFill>
                    <a:gsLst>
                      <a:gs pos="16814">
                        <a:srgbClr val="505050"/>
                      </a:gs>
                      <a:gs pos="30000">
                        <a:srgbClr val="505050"/>
                      </a:gs>
                    </a:gsLst>
                    <a:lin ang="5400000" scaled="0"/>
                  </a:gradFill>
                  <a:ea typeface="Segoe UI" pitchFamily="34" charset="0"/>
                  <a:cs typeface="Segoe UI" pitchFamily="34" charset="0"/>
                </a:rPr>
                <a:t>Marathon</a:t>
              </a:r>
            </a:p>
          </p:txBody>
        </p:sp>
      </p:grpSp>
      <p:sp>
        <p:nvSpPr>
          <p:cNvPr id="97" name="Content Placeholder 2"/>
          <p:cNvSpPr txBox="1">
            <a:spLocks/>
          </p:cNvSpPr>
          <p:nvPr/>
        </p:nvSpPr>
        <p:spPr>
          <a:xfrm>
            <a:off x="2378547" y="3278137"/>
            <a:ext cx="4359181" cy="1702834"/>
          </a:xfrm>
          <a:prstGeom prst="rect">
            <a:avLst/>
          </a:prstGeom>
          <a:noFill/>
        </p:spPr>
        <p:txBody>
          <a:bodyPr vert="horz" wrap="square" lIns="107540" tIns="67213" rIns="107540" bIns="6721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86" indent="-252086" defTabSz="685406">
              <a:lnSpc>
                <a:spcPct val="100000"/>
              </a:lnSpc>
              <a:spcBef>
                <a:spcPts val="0"/>
              </a:spcBef>
              <a:spcAft>
                <a:spcPts val="450"/>
              </a:spcAft>
              <a:buClrTx/>
              <a:buFont typeface="Arial" pitchFamily="34" charset="0"/>
              <a:buChar char="•"/>
            </a:pPr>
            <a:r>
              <a:rPr lang="en-US" sz="1350" dirty="0">
                <a:solidFill>
                  <a:srgbClr val="505050"/>
                </a:solidFill>
                <a:latin typeface="Segoe UI" pitchFamily="34" charset="0"/>
                <a:ea typeface="Segoe UI" pitchFamily="34" charset="0"/>
                <a:cs typeface="Segoe UI" pitchFamily="34" charset="0"/>
              </a:rPr>
              <a:t>Streamlined provisioning of Apache </a:t>
            </a:r>
            <a:r>
              <a:rPr lang="en-US" sz="1350" dirty="0" err="1">
                <a:solidFill>
                  <a:srgbClr val="505050"/>
                </a:solidFill>
                <a:latin typeface="Segoe UI" pitchFamily="34" charset="0"/>
                <a:ea typeface="Segoe UI" pitchFamily="34" charset="0"/>
                <a:cs typeface="Segoe UI" pitchFamily="34" charset="0"/>
              </a:rPr>
              <a:t>Mesos</a:t>
            </a:r>
            <a:r>
              <a:rPr lang="en-US" sz="1350" dirty="0">
                <a:solidFill>
                  <a:srgbClr val="505050"/>
                </a:solidFill>
                <a:latin typeface="Segoe UI" pitchFamily="34" charset="0"/>
                <a:ea typeface="Segoe UI" pitchFamily="34" charset="0"/>
                <a:cs typeface="Segoe UI" pitchFamily="34" charset="0"/>
              </a:rPr>
              <a:t> Clusters</a:t>
            </a:r>
          </a:p>
          <a:p>
            <a:pPr marL="252086" indent="-252086" defTabSz="685406">
              <a:lnSpc>
                <a:spcPct val="100000"/>
              </a:lnSpc>
              <a:spcBef>
                <a:spcPts val="0"/>
              </a:spcBef>
              <a:spcAft>
                <a:spcPts val="450"/>
              </a:spcAft>
              <a:buClrTx/>
              <a:buFont typeface="Arial" pitchFamily="34" charset="0"/>
              <a:buChar char="•"/>
            </a:pPr>
            <a:r>
              <a:rPr lang="en-US" sz="1350" dirty="0">
                <a:solidFill>
                  <a:srgbClr val="505050"/>
                </a:solidFill>
                <a:latin typeface="Segoe UI" pitchFamily="34" charset="0"/>
                <a:ea typeface="Segoe UI" pitchFamily="34" charset="0"/>
                <a:cs typeface="Segoe UI" pitchFamily="34" charset="0"/>
              </a:rPr>
              <a:t>Layered support of Swarm, Marathon, and </a:t>
            </a:r>
            <a:r>
              <a:rPr lang="en-US" sz="1350" dirty="0" err="1">
                <a:solidFill>
                  <a:srgbClr val="505050"/>
                </a:solidFill>
                <a:latin typeface="Segoe UI" pitchFamily="34" charset="0"/>
                <a:ea typeface="Segoe UI" pitchFamily="34" charset="0"/>
                <a:cs typeface="Segoe UI" pitchFamily="34" charset="0"/>
              </a:rPr>
              <a:t>Chronos</a:t>
            </a:r>
            <a:endParaRPr lang="en-US" sz="1350" dirty="0">
              <a:solidFill>
                <a:srgbClr val="505050"/>
              </a:solidFill>
              <a:latin typeface="Segoe UI" pitchFamily="34" charset="0"/>
              <a:ea typeface="Segoe UI" pitchFamily="34" charset="0"/>
              <a:cs typeface="Segoe UI" pitchFamily="34" charset="0"/>
            </a:endParaRPr>
          </a:p>
          <a:p>
            <a:pPr marL="252086" indent="-252086" defTabSz="685406">
              <a:lnSpc>
                <a:spcPct val="100000"/>
              </a:lnSpc>
              <a:spcBef>
                <a:spcPts val="0"/>
              </a:spcBef>
              <a:spcAft>
                <a:spcPts val="450"/>
              </a:spcAft>
              <a:buClrTx/>
              <a:buFont typeface="Arial" pitchFamily="34" charset="0"/>
              <a:buChar char="•"/>
            </a:pPr>
            <a:r>
              <a:rPr lang="en-US" sz="1350" dirty="0">
                <a:solidFill>
                  <a:srgbClr val="505050"/>
                </a:solidFill>
                <a:latin typeface="Segoe UI" pitchFamily="34" charset="0"/>
                <a:ea typeface="Segoe UI" pitchFamily="34" charset="0"/>
                <a:cs typeface="Segoe UI" pitchFamily="34" charset="0"/>
              </a:rPr>
              <a:t>Docker tooling and API support</a:t>
            </a:r>
          </a:p>
          <a:p>
            <a:pPr marL="252086" indent="-252086" defTabSz="685406">
              <a:lnSpc>
                <a:spcPct val="100000"/>
              </a:lnSpc>
              <a:spcBef>
                <a:spcPts val="0"/>
              </a:spcBef>
              <a:spcAft>
                <a:spcPts val="450"/>
              </a:spcAft>
              <a:buClrTx/>
              <a:buFont typeface="Arial" pitchFamily="34" charset="0"/>
              <a:buChar char="•"/>
            </a:pPr>
            <a:r>
              <a:rPr lang="en-US" sz="1350" dirty="0">
                <a:solidFill>
                  <a:srgbClr val="505050"/>
                </a:solidFill>
                <a:latin typeface="Segoe UI" pitchFamily="34" charset="0"/>
                <a:ea typeface="Segoe UI" pitchFamily="34" charset="0"/>
                <a:cs typeface="Segoe UI" pitchFamily="34" charset="0"/>
              </a:rPr>
              <a:t>Integrated app management and scaling</a:t>
            </a:r>
          </a:p>
          <a:p>
            <a:pPr marL="252086" indent="-252086" defTabSz="685406">
              <a:lnSpc>
                <a:spcPct val="100000"/>
              </a:lnSpc>
              <a:spcBef>
                <a:spcPts val="0"/>
              </a:spcBef>
              <a:spcAft>
                <a:spcPts val="450"/>
              </a:spcAft>
              <a:buClrTx/>
              <a:buFont typeface="Arial" pitchFamily="34" charset="0"/>
              <a:buChar char="•"/>
            </a:pPr>
            <a:r>
              <a:rPr lang="en-US" sz="1350" dirty="0">
                <a:solidFill>
                  <a:srgbClr val="505050"/>
                </a:solidFill>
                <a:latin typeface="Segoe UI" pitchFamily="34" charset="0"/>
                <a:ea typeface="Segoe UI" pitchFamily="34" charset="0"/>
                <a:cs typeface="Segoe UI" pitchFamily="34" charset="0"/>
              </a:rPr>
              <a:t>Linux and Windows Server containers</a:t>
            </a:r>
          </a:p>
          <a:p>
            <a:pPr marL="252086" indent="-252086" defTabSz="685406">
              <a:lnSpc>
                <a:spcPct val="100000"/>
              </a:lnSpc>
              <a:spcBef>
                <a:spcPts val="0"/>
              </a:spcBef>
              <a:spcAft>
                <a:spcPts val="450"/>
              </a:spcAft>
              <a:buClrTx/>
              <a:buFont typeface="Arial" pitchFamily="34" charset="0"/>
              <a:buChar char="•"/>
            </a:pPr>
            <a:r>
              <a:rPr lang="en-US" sz="1350" dirty="0">
                <a:solidFill>
                  <a:srgbClr val="505050"/>
                </a:solidFill>
                <a:latin typeface="Segoe UI" pitchFamily="34" charset="0"/>
                <a:ea typeface="Segoe UI" pitchFamily="34" charset="0"/>
                <a:cs typeface="Segoe UI" pitchFamily="34" charset="0"/>
              </a:rPr>
              <a:t>Public and Private cloud</a:t>
            </a:r>
          </a:p>
        </p:txBody>
      </p:sp>
      <p:sp>
        <p:nvSpPr>
          <p:cNvPr id="2" name="Title 1"/>
          <p:cNvSpPr>
            <a:spLocks noGrp="1"/>
          </p:cNvSpPr>
          <p:nvPr>
            <p:ph type="title"/>
          </p:nvPr>
        </p:nvSpPr>
        <p:spPr>
          <a:xfrm>
            <a:off x="142200" y="113737"/>
            <a:ext cx="8740640" cy="585680"/>
          </a:xfrm>
        </p:spPr>
        <p:txBody>
          <a:bodyPr/>
          <a:lstStyle/>
          <a:p>
            <a:r>
              <a:rPr lang="en-US" dirty="0">
                <a:solidFill>
                  <a:srgbClr val="505050"/>
                </a:solidFill>
              </a:rPr>
              <a:t>Azure Container Service</a:t>
            </a:r>
            <a:br>
              <a:rPr lang="en-US" dirty="0">
                <a:solidFill>
                  <a:srgbClr val="505050"/>
                </a:solidFill>
              </a:rPr>
            </a:br>
            <a:endParaRPr lang="en-US" dirty="0"/>
          </a:p>
        </p:txBody>
      </p:sp>
    </p:spTree>
    <p:extLst>
      <p:ext uri="{BB962C8B-B14F-4D97-AF65-F5344CB8AC3E}">
        <p14:creationId xmlns:p14="http://schemas.microsoft.com/office/powerpoint/2010/main" val="872568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mph" presetSubtype="0" decel="100000" fill="hold" grpId="1" nodeType="clickEffect">
                                  <p:stCondLst>
                                    <p:cond delay="0"/>
                                  </p:stCondLst>
                                  <p:childTnLst>
                                    <p:animScale>
                                      <p:cBhvr>
                                        <p:cTn id="53" dur="500" fill="hold"/>
                                        <p:tgtEl>
                                          <p:spTgt spid="71"/>
                                        </p:tgtEl>
                                      </p:cBhvr>
                                      <p:by x="0" y="0"/>
                                    </p:animScale>
                                  </p:childTnLst>
                                </p:cTn>
                              </p:par>
                              <p:par>
                                <p:cTn id="54" presetID="42" presetClass="path" presetSubtype="0" decel="100000" fill="hold" grpId="2" nodeType="withEffect">
                                  <p:stCondLst>
                                    <p:cond delay="0"/>
                                  </p:stCondLst>
                                  <p:childTnLst>
                                    <p:animMotion origin="layout" path="M -1.25E-6 4.07407E-6 L -0.18073 0.27291 " pathEditMode="relative" rAng="0" ptsTypes="AA">
                                      <p:cBhvr>
                                        <p:cTn id="55" dur="500" fill="hold"/>
                                        <p:tgtEl>
                                          <p:spTgt spid="71"/>
                                        </p:tgtEl>
                                        <p:attrNameLst>
                                          <p:attrName>ppt_x</p:attrName>
                                          <p:attrName>ppt_y</p:attrName>
                                        </p:attrNameLst>
                                      </p:cBhvr>
                                      <p:rCtr x="-9036" y="13634"/>
                                    </p:animMotion>
                                  </p:childTnLst>
                                </p:cTn>
                              </p:par>
                              <p:par>
                                <p:cTn id="56" presetID="6" presetClass="emph" presetSubtype="0" decel="100000" fill="hold" grpId="1" nodeType="withEffect">
                                  <p:stCondLst>
                                    <p:cond delay="100"/>
                                  </p:stCondLst>
                                  <p:childTnLst>
                                    <p:animScale>
                                      <p:cBhvr>
                                        <p:cTn id="57" dur="500" fill="hold"/>
                                        <p:tgtEl>
                                          <p:spTgt spid="72"/>
                                        </p:tgtEl>
                                      </p:cBhvr>
                                      <p:by x="0" y="0"/>
                                    </p:animScale>
                                  </p:childTnLst>
                                </p:cTn>
                              </p:par>
                              <p:par>
                                <p:cTn id="58" presetID="42" presetClass="path" presetSubtype="0" decel="100000" fill="hold" grpId="2" nodeType="withEffect">
                                  <p:stCondLst>
                                    <p:cond delay="100"/>
                                  </p:stCondLst>
                                  <p:childTnLst>
                                    <p:animMotion origin="layout" path="M -4.79167E-6 4.07407E-6 L -0.24414 0.26458 " pathEditMode="relative" rAng="0" ptsTypes="AA">
                                      <p:cBhvr>
                                        <p:cTn id="59" dur="500" fill="hold"/>
                                        <p:tgtEl>
                                          <p:spTgt spid="72"/>
                                        </p:tgtEl>
                                        <p:attrNameLst>
                                          <p:attrName>ppt_x</p:attrName>
                                          <p:attrName>ppt_y</p:attrName>
                                        </p:attrNameLst>
                                      </p:cBhvr>
                                      <p:rCtr x="-12214" y="13218"/>
                                    </p:animMotion>
                                  </p:childTnLst>
                                </p:cTn>
                              </p:par>
                              <p:par>
                                <p:cTn id="60" presetID="6" presetClass="emph" presetSubtype="0" decel="100000" fill="hold" grpId="1" nodeType="withEffect">
                                  <p:stCondLst>
                                    <p:cond delay="200"/>
                                  </p:stCondLst>
                                  <p:childTnLst>
                                    <p:animScale>
                                      <p:cBhvr>
                                        <p:cTn id="61" dur="500" fill="hold"/>
                                        <p:tgtEl>
                                          <p:spTgt spid="73"/>
                                        </p:tgtEl>
                                      </p:cBhvr>
                                      <p:by x="0" y="0"/>
                                    </p:animScale>
                                  </p:childTnLst>
                                </p:cTn>
                              </p:par>
                              <p:par>
                                <p:cTn id="62" presetID="42" presetClass="path" presetSubtype="0" decel="100000" fill="hold" grpId="2" nodeType="withEffect">
                                  <p:stCondLst>
                                    <p:cond delay="200"/>
                                  </p:stCondLst>
                                  <p:childTnLst>
                                    <p:animMotion origin="layout" path="M 1.45833E-6 4.07407E-6 L -0.30482 0.26458 " pathEditMode="relative" rAng="0" ptsTypes="AA">
                                      <p:cBhvr>
                                        <p:cTn id="63" dur="500" fill="hold"/>
                                        <p:tgtEl>
                                          <p:spTgt spid="73"/>
                                        </p:tgtEl>
                                        <p:attrNameLst>
                                          <p:attrName>ppt_x</p:attrName>
                                          <p:attrName>ppt_y</p:attrName>
                                        </p:attrNameLst>
                                      </p:cBhvr>
                                      <p:rCtr x="-15247" y="13218"/>
                                    </p:animMotion>
                                  </p:childTnLst>
                                </p:cTn>
                              </p:par>
                              <p:par>
                                <p:cTn id="64" presetID="6" presetClass="emph" presetSubtype="0" decel="100000" fill="hold" grpId="1" nodeType="withEffect">
                                  <p:stCondLst>
                                    <p:cond delay="300"/>
                                  </p:stCondLst>
                                  <p:childTnLst>
                                    <p:animScale>
                                      <p:cBhvr>
                                        <p:cTn id="65" dur="500" fill="hold"/>
                                        <p:tgtEl>
                                          <p:spTgt spid="74"/>
                                        </p:tgtEl>
                                      </p:cBhvr>
                                      <p:by x="0" y="0"/>
                                    </p:animScale>
                                  </p:childTnLst>
                                </p:cTn>
                              </p:par>
                              <p:par>
                                <p:cTn id="66" presetID="42" presetClass="path" presetSubtype="0" decel="100000" fill="hold" grpId="2" nodeType="withEffect">
                                  <p:stCondLst>
                                    <p:cond delay="300"/>
                                  </p:stCondLst>
                                  <p:childTnLst>
                                    <p:animMotion origin="layout" path="M -2.29167E-6 4.07407E-6 L 0.24844 0.26458 " pathEditMode="relative" rAng="0" ptsTypes="AA">
                                      <p:cBhvr>
                                        <p:cTn id="67" dur="500" fill="hold"/>
                                        <p:tgtEl>
                                          <p:spTgt spid="74"/>
                                        </p:tgtEl>
                                        <p:attrNameLst>
                                          <p:attrName>ppt_x</p:attrName>
                                          <p:attrName>ppt_y</p:attrName>
                                        </p:attrNameLst>
                                      </p:cBhvr>
                                      <p:rCtr x="12422" y="13218"/>
                                    </p:animMotion>
                                  </p:childTnLst>
                                </p:cTn>
                              </p:par>
                              <p:par>
                                <p:cTn id="68" presetID="6" presetClass="emph" presetSubtype="0" decel="100000" fill="hold" grpId="1" nodeType="withEffect">
                                  <p:stCondLst>
                                    <p:cond delay="400"/>
                                  </p:stCondLst>
                                  <p:childTnLst>
                                    <p:animScale>
                                      <p:cBhvr>
                                        <p:cTn id="69" dur="500" fill="hold"/>
                                        <p:tgtEl>
                                          <p:spTgt spid="75"/>
                                        </p:tgtEl>
                                      </p:cBhvr>
                                      <p:by x="0" y="0"/>
                                    </p:animScale>
                                  </p:childTnLst>
                                </p:cTn>
                              </p:par>
                              <p:par>
                                <p:cTn id="70" presetID="42" presetClass="path" presetSubtype="0" decel="100000" fill="hold" grpId="2" nodeType="withEffect">
                                  <p:stCondLst>
                                    <p:cond delay="400"/>
                                  </p:stCondLst>
                                  <p:childTnLst>
                                    <p:animMotion origin="layout" path="M 4.16667E-6 4.07407E-6 L 0.17864 0.26458 " pathEditMode="relative" rAng="0" ptsTypes="AA">
                                      <p:cBhvr>
                                        <p:cTn id="71" dur="500" fill="hold"/>
                                        <p:tgtEl>
                                          <p:spTgt spid="75"/>
                                        </p:tgtEl>
                                        <p:attrNameLst>
                                          <p:attrName>ppt_x</p:attrName>
                                          <p:attrName>ppt_y</p:attrName>
                                        </p:attrNameLst>
                                      </p:cBhvr>
                                      <p:rCtr x="8932" y="13218"/>
                                    </p:animMotion>
                                  </p:childTnLst>
                                </p:cTn>
                              </p:par>
                              <p:par>
                                <p:cTn id="72" presetID="6" presetClass="emph" presetSubtype="0" decel="100000" fill="hold" grpId="1" nodeType="withEffect">
                                  <p:stCondLst>
                                    <p:cond delay="500"/>
                                  </p:stCondLst>
                                  <p:childTnLst>
                                    <p:animScale>
                                      <p:cBhvr>
                                        <p:cTn id="73" dur="500" fill="hold"/>
                                        <p:tgtEl>
                                          <p:spTgt spid="76"/>
                                        </p:tgtEl>
                                      </p:cBhvr>
                                      <p:by x="0" y="0"/>
                                    </p:animScale>
                                  </p:childTnLst>
                                </p:cTn>
                              </p:par>
                              <p:par>
                                <p:cTn id="74" presetID="42" presetClass="path" presetSubtype="0" decel="100000" fill="hold" grpId="2" nodeType="withEffect">
                                  <p:stCondLst>
                                    <p:cond delay="500"/>
                                  </p:stCondLst>
                                  <p:childTnLst>
                                    <p:animMotion origin="layout" path="M -1.25E-6 -4.81481E-6 L -0.17513 0.1632 " pathEditMode="relative" rAng="0" ptsTypes="AA">
                                      <p:cBhvr>
                                        <p:cTn id="75" dur="500" fill="hold"/>
                                        <p:tgtEl>
                                          <p:spTgt spid="76"/>
                                        </p:tgtEl>
                                        <p:attrNameLst>
                                          <p:attrName>ppt_x</p:attrName>
                                          <p:attrName>ppt_y</p:attrName>
                                        </p:attrNameLst>
                                      </p:cBhvr>
                                      <p:rCtr x="-8763" y="8148"/>
                                    </p:animMotion>
                                  </p:childTnLst>
                                </p:cTn>
                              </p:par>
                              <p:par>
                                <p:cTn id="76" presetID="6" presetClass="emph" presetSubtype="0" decel="100000" fill="hold" grpId="1" nodeType="withEffect">
                                  <p:stCondLst>
                                    <p:cond delay="600"/>
                                  </p:stCondLst>
                                  <p:childTnLst>
                                    <p:animScale>
                                      <p:cBhvr>
                                        <p:cTn id="77" dur="500" fill="hold"/>
                                        <p:tgtEl>
                                          <p:spTgt spid="77"/>
                                        </p:tgtEl>
                                      </p:cBhvr>
                                      <p:by x="0" y="0"/>
                                    </p:animScale>
                                  </p:childTnLst>
                                </p:cTn>
                              </p:par>
                              <p:par>
                                <p:cTn id="78" presetID="42" presetClass="path" presetSubtype="0" decel="100000" fill="hold" grpId="2" nodeType="withEffect">
                                  <p:stCondLst>
                                    <p:cond delay="600"/>
                                  </p:stCondLst>
                                  <p:childTnLst>
                                    <p:animMotion origin="layout" path="M -4.79167E-6 -4.81481E-6 L -0.23502 0.1632 " pathEditMode="relative" rAng="0" ptsTypes="AA">
                                      <p:cBhvr>
                                        <p:cTn id="79" dur="500" fill="hold"/>
                                        <p:tgtEl>
                                          <p:spTgt spid="77"/>
                                        </p:tgtEl>
                                        <p:attrNameLst>
                                          <p:attrName>ppt_x</p:attrName>
                                          <p:attrName>ppt_y</p:attrName>
                                        </p:attrNameLst>
                                      </p:cBhvr>
                                      <p:rCtr x="-11758" y="8148"/>
                                    </p:animMotion>
                                  </p:childTnLst>
                                </p:cTn>
                              </p:par>
                              <p:par>
                                <p:cTn id="80" presetID="6" presetClass="emph" presetSubtype="0" decel="100000" fill="hold" grpId="1" nodeType="withEffect">
                                  <p:stCondLst>
                                    <p:cond delay="700"/>
                                  </p:stCondLst>
                                  <p:childTnLst>
                                    <p:animScale>
                                      <p:cBhvr>
                                        <p:cTn id="81" dur="500" fill="hold"/>
                                        <p:tgtEl>
                                          <p:spTgt spid="78"/>
                                        </p:tgtEl>
                                      </p:cBhvr>
                                      <p:by x="0" y="0"/>
                                    </p:animScale>
                                  </p:childTnLst>
                                </p:cTn>
                              </p:par>
                              <p:par>
                                <p:cTn id="82" presetID="42" presetClass="path" presetSubtype="0" decel="100000" fill="hold" grpId="2" nodeType="withEffect">
                                  <p:stCondLst>
                                    <p:cond delay="700"/>
                                  </p:stCondLst>
                                  <p:childTnLst>
                                    <p:animMotion origin="layout" path="M 1.45833E-6 -4.81481E-6 L 0.30833 0.17153 " pathEditMode="relative" rAng="0" ptsTypes="AA">
                                      <p:cBhvr>
                                        <p:cTn id="83" dur="500" fill="hold"/>
                                        <p:tgtEl>
                                          <p:spTgt spid="78"/>
                                        </p:tgtEl>
                                        <p:attrNameLst>
                                          <p:attrName>ppt_x</p:attrName>
                                          <p:attrName>ppt_y</p:attrName>
                                        </p:attrNameLst>
                                      </p:cBhvr>
                                      <p:rCtr x="15417" y="8565"/>
                                    </p:animMotion>
                                  </p:childTnLst>
                                </p:cTn>
                              </p:par>
                              <p:par>
                                <p:cTn id="84" presetID="6" presetClass="emph" presetSubtype="0" decel="100000" fill="hold" grpId="1" nodeType="withEffect">
                                  <p:stCondLst>
                                    <p:cond delay="800"/>
                                  </p:stCondLst>
                                  <p:childTnLst>
                                    <p:animScale>
                                      <p:cBhvr>
                                        <p:cTn id="85" dur="500" fill="hold"/>
                                        <p:tgtEl>
                                          <p:spTgt spid="79"/>
                                        </p:tgtEl>
                                      </p:cBhvr>
                                      <p:by x="0" y="0"/>
                                    </p:animScale>
                                  </p:childTnLst>
                                </p:cTn>
                              </p:par>
                              <p:par>
                                <p:cTn id="86" presetID="42" presetClass="path" presetSubtype="0" decel="100000" fill="hold" grpId="2" nodeType="withEffect">
                                  <p:stCondLst>
                                    <p:cond delay="800"/>
                                  </p:stCondLst>
                                  <p:childTnLst>
                                    <p:animMotion origin="layout" path="M -2.29167E-6 -4.81481E-6 L 0.24844 0.17153 " pathEditMode="relative" rAng="0" ptsTypes="AA">
                                      <p:cBhvr>
                                        <p:cTn id="87" dur="500" fill="hold"/>
                                        <p:tgtEl>
                                          <p:spTgt spid="79"/>
                                        </p:tgtEl>
                                        <p:attrNameLst>
                                          <p:attrName>ppt_x</p:attrName>
                                          <p:attrName>ppt_y</p:attrName>
                                        </p:attrNameLst>
                                      </p:cBhvr>
                                      <p:rCtr x="12422" y="8565"/>
                                    </p:animMotion>
                                  </p:childTnLst>
                                </p:cTn>
                              </p:par>
                              <p:par>
                                <p:cTn id="88" presetID="6" presetClass="emph" presetSubtype="0" decel="100000" fill="hold" grpId="1" nodeType="withEffect">
                                  <p:stCondLst>
                                    <p:cond delay="900"/>
                                  </p:stCondLst>
                                  <p:childTnLst>
                                    <p:animScale>
                                      <p:cBhvr>
                                        <p:cTn id="89" dur="500" fill="hold"/>
                                        <p:tgtEl>
                                          <p:spTgt spid="80"/>
                                        </p:tgtEl>
                                      </p:cBhvr>
                                      <p:by x="0" y="0"/>
                                    </p:animScale>
                                  </p:childTnLst>
                                </p:cTn>
                              </p:par>
                              <p:par>
                                <p:cTn id="90" presetID="42" presetClass="path" presetSubtype="0" decel="100000" fill="hold" grpId="2" nodeType="withEffect">
                                  <p:stCondLst>
                                    <p:cond delay="900"/>
                                  </p:stCondLst>
                                  <p:childTnLst>
                                    <p:animMotion origin="layout" path="M 4.16667E-6 -4.81481E-6 L 0.17864 0.17153 " pathEditMode="relative" rAng="0" ptsTypes="AA">
                                      <p:cBhvr>
                                        <p:cTn id="91" dur="500" fill="hold"/>
                                        <p:tgtEl>
                                          <p:spTgt spid="80"/>
                                        </p:tgtEl>
                                        <p:attrNameLst>
                                          <p:attrName>ppt_x</p:attrName>
                                          <p:attrName>ppt_y</p:attrName>
                                        </p:attrNameLst>
                                      </p:cBhvr>
                                      <p:rCtr x="8932" y="8565"/>
                                    </p:animMotion>
                                  </p:childTnLst>
                                </p:cTn>
                              </p:par>
                              <p:par>
                                <p:cTn id="92" presetID="6" presetClass="emph" presetSubtype="0" decel="100000" fill="hold" grpId="1" nodeType="withEffect">
                                  <p:stCondLst>
                                    <p:cond delay="1000"/>
                                  </p:stCondLst>
                                  <p:childTnLst>
                                    <p:animScale>
                                      <p:cBhvr>
                                        <p:cTn id="93" dur="500" fill="hold"/>
                                        <p:tgtEl>
                                          <p:spTgt spid="81"/>
                                        </p:tgtEl>
                                      </p:cBhvr>
                                      <p:by x="0" y="0"/>
                                    </p:animScale>
                                  </p:childTnLst>
                                </p:cTn>
                              </p:par>
                              <p:par>
                                <p:cTn id="94" presetID="42" presetClass="path" presetSubtype="0" decel="100000" fill="hold" grpId="2" nodeType="withEffect">
                                  <p:stCondLst>
                                    <p:cond delay="1000"/>
                                  </p:stCondLst>
                                  <p:childTnLst>
                                    <p:animMotion origin="layout" path="M -1.25E-6 4.81481E-6 L -0.17513 0.04907 " pathEditMode="relative" rAng="0" ptsTypes="AA">
                                      <p:cBhvr>
                                        <p:cTn id="95" dur="500" fill="hold"/>
                                        <p:tgtEl>
                                          <p:spTgt spid="81"/>
                                        </p:tgtEl>
                                        <p:attrNameLst>
                                          <p:attrName>ppt_x</p:attrName>
                                          <p:attrName>ppt_y</p:attrName>
                                        </p:attrNameLst>
                                      </p:cBhvr>
                                      <p:rCtr x="-8763" y="2454"/>
                                    </p:animMotion>
                                  </p:childTnLst>
                                </p:cTn>
                              </p:par>
                              <p:par>
                                <p:cTn id="96" presetID="6" presetClass="emph" presetSubtype="0" decel="100000" fill="hold" grpId="1" nodeType="withEffect">
                                  <p:stCondLst>
                                    <p:cond delay="1100"/>
                                  </p:stCondLst>
                                  <p:childTnLst>
                                    <p:animScale>
                                      <p:cBhvr>
                                        <p:cTn id="97" dur="500" fill="hold"/>
                                        <p:tgtEl>
                                          <p:spTgt spid="82"/>
                                        </p:tgtEl>
                                      </p:cBhvr>
                                      <p:by x="0" y="0"/>
                                    </p:animScale>
                                  </p:childTnLst>
                                </p:cTn>
                              </p:par>
                              <p:par>
                                <p:cTn id="98" presetID="42" presetClass="path" presetSubtype="0" decel="100000" fill="hold" grpId="2" nodeType="withEffect">
                                  <p:stCondLst>
                                    <p:cond delay="1100"/>
                                  </p:stCondLst>
                                  <p:childTnLst>
                                    <p:animMotion origin="layout" path="M -4.79167E-6 4.81481E-6 L -0.23502 0.05462 " pathEditMode="relative" rAng="0" ptsTypes="AA">
                                      <p:cBhvr>
                                        <p:cTn id="99" dur="500" fill="hold"/>
                                        <p:tgtEl>
                                          <p:spTgt spid="82"/>
                                        </p:tgtEl>
                                        <p:attrNameLst>
                                          <p:attrName>ppt_x</p:attrName>
                                          <p:attrName>ppt_y</p:attrName>
                                        </p:attrNameLst>
                                      </p:cBhvr>
                                      <p:rCtr x="-11758" y="2731"/>
                                    </p:animMotion>
                                  </p:childTnLst>
                                </p:cTn>
                              </p:par>
                              <p:par>
                                <p:cTn id="100" presetID="6" presetClass="emph" presetSubtype="0" decel="100000" fill="hold" grpId="1" nodeType="withEffect">
                                  <p:stCondLst>
                                    <p:cond delay="1200"/>
                                  </p:stCondLst>
                                  <p:childTnLst>
                                    <p:animScale>
                                      <p:cBhvr>
                                        <p:cTn id="101" dur="500" fill="hold"/>
                                        <p:tgtEl>
                                          <p:spTgt spid="84"/>
                                        </p:tgtEl>
                                      </p:cBhvr>
                                      <p:by x="0" y="0"/>
                                    </p:animScale>
                                  </p:childTnLst>
                                </p:cTn>
                              </p:par>
                              <p:par>
                                <p:cTn id="102" presetID="42" presetClass="path" presetSubtype="0" decel="100000" fill="hold" grpId="2" nodeType="withEffect">
                                  <p:stCondLst>
                                    <p:cond delay="1200"/>
                                  </p:stCondLst>
                                  <p:childTnLst>
                                    <p:animMotion origin="layout" path="M 1.45833E-6 4.81481E-6 L -0.30208 0.06412 " pathEditMode="relative" rAng="0" ptsTypes="AA">
                                      <p:cBhvr>
                                        <p:cTn id="103" dur="500" fill="hold"/>
                                        <p:tgtEl>
                                          <p:spTgt spid="84"/>
                                        </p:tgtEl>
                                        <p:attrNameLst>
                                          <p:attrName>ppt_x</p:attrName>
                                          <p:attrName>ppt_y</p:attrName>
                                        </p:attrNameLst>
                                      </p:cBhvr>
                                      <p:rCtr x="-15104" y="3194"/>
                                    </p:animMotion>
                                  </p:childTnLst>
                                </p:cTn>
                              </p:par>
                              <p:par>
                                <p:cTn id="104" presetID="6" presetClass="emph" presetSubtype="0" decel="100000" fill="hold" grpId="1" nodeType="withEffect">
                                  <p:stCondLst>
                                    <p:cond delay="1300"/>
                                  </p:stCondLst>
                                  <p:childTnLst>
                                    <p:animScale>
                                      <p:cBhvr>
                                        <p:cTn id="105" dur="500" fill="hold"/>
                                        <p:tgtEl>
                                          <p:spTgt spid="85"/>
                                        </p:tgtEl>
                                      </p:cBhvr>
                                      <p:by x="0" y="0"/>
                                    </p:animScale>
                                  </p:childTnLst>
                                </p:cTn>
                              </p:par>
                              <p:par>
                                <p:cTn id="106" presetID="42" presetClass="path" presetSubtype="0" decel="100000" fill="hold" grpId="2" nodeType="withEffect">
                                  <p:stCondLst>
                                    <p:cond delay="1300"/>
                                  </p:stCondLst>
                                  <p:childTnLst>
                                    <p:animMotion origin="layout" path="M -2.29167E-6 4.81481E-6 L 0.24349 0.06412 " pathEditMode="relative" rAng="0" ptsTypes="AA">
                                      <p:cBhvr>
                                        <p:cTn id="107" dur="500" fill="hold"/>
                                        <p:tgtEl>
                                          <p:spTgt spid="85"/>
                                        </p:tgtEl>
                                        <p:attrNameLst>
                                          <p:attrName>ppt_x</p:attrName>
                                          <p:attrName>ppt_y</p:attrName>
                                        </p:attrNameLst>
                                      </p:cBhvr>
                                      <p:rCtr x="12174" y="3194"/>
                                    </p:animMotion>
                                  </p:childTnLst>
                                </p:cTn>
                              </p:par>
                              <p:par>
                                <p:cTn id="108" presetID="6" presetClass="emph" presetSubtype="0" decel="100000" fill="hold" grpId="1" nodeType="withEffect">
                                  <p:stCondLst>
                                    <p:cond delay="1400"/>
                                  </p:stCondLst>
                                  <p:childTnLst>
                                    <p:animScale>
                                      <p:cBhvr>
                                        <p:cTn id="109" dur="500" fill="hold"/>
                                        <p:tgtEl>
                                          <p:spTgt spid="86"/>
                                        </p:tgtEl>
                                      </p:cBhvr>
                                      <p:by x="0" y="0"/>
                                    </p:animScale>
                                  </p:childTnLst>
                                </p:cTn>
                              </p:par>
                              <p:par>
                                <p:cTn id="110" presetID="42" presetClass="path" presetSubtype="0" decel="100000" fill="hold" grpId="2" nodeType="withEffect">
                                  <p:stCondLst>
                                    <p:cond delay="1400"/>
                                  </p:stCondLst>
                                  <p:childTnLst>
                                    <p:animMotion origin="layout" path="M 4.16667E-6 4.81481E-6 L 0.17864 0.04861 " pathEditMode="relative" rAng="0" ptsTypes="AA">
                                      <p:cBhvr>
                                        <p:cTn id="111" dur="500" fill="hold"/>
                                        <p:tgtEl>
                                          <p:spTgt spid="86"/>
                                        </p:tgtEl>
                                        <p:attrNameLst>
                                          <p:attrName>ppt_x</p:attrName>
                                          <p:attrName>ppt_y</p:attrName>
                                        </p:attrNameLst>
                                      </p:cBhvr>
                                      <p:rCtr x="8932" y="2431"/>
                                    </p:animMotion>
                                  </p:childTnLst>
                                </p:cTn>
                              </p:par>
                            </p:childTnLst>
                          </p:cTn>
                        </p:par>
                        <p:par>
                          <p:cTn id="112" fill="hold">
                            <p:stCondLst>
                              <p:cond delay="1900"/>
                            </p:stCondLst>
                            <p:childTnLst>
                              <p:par>
                                <p:cTn id="113" presetID="1" presetClass="entr" presetSubtype="0" fill="hold" grpId="2" nodeType="afterEffect">
                                  <p:stCondLst>
                                    <p:cond delay="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grpId="0" nodeType="withEffect">
                                  <p:stCondLst>
                                    <p:cond delay="0"/>
                                  </p:stCondLst>
                                  <p:childTnLst>
                                    <p:animScale>
                                      <p:cBhvr>
                                        <p:cTn id="116" dur="500" fill="hold"/>
                                        <p:tgtEl>
                                          <p:spTgt spid="87"/>
                                        </p:tgtEl>
                                      </p:cBhvr>
                                      <p:by x="0" y="0"/>
                                    </p:animScale>
                                  </p:childTnLst>
                                </p:cTn>
                              </p:par>
                              <p:par>
                                <p:cTn id="117" presetID="42" presetClass="path" presetSubtype="0" accel="100000" decel="50000" autoRev="1" fill="hold" grpId="1" nodeType="withEffect">
                                  <p:stCondLst>
                                    <p:cond delay="0"/>
                                  </p:stCondLst>
                                  <p:childTnLst>
                                    <p:animMotion origin="layout" path="M -4.16667E-7 -3.7037E-6 L -0.16745 -0.22963 " pathEditMode="relative" rAng="0" ptsTypes="AA">
                                      <p:cBhvr>
                                        <p:cTn id="118" dur="500" fill="hold"/>
                                        <p:tgtEl>
                                          <p:spTgt spid="87"/>
                                        </p:tgtEl>
                                        <p:attrNameLst>
                                          <p:attrName>ppt_x</p:attrName>
                                          <p:attrName>ppt_y</p:attrName>
                                        </p:attrNameLst>
                                      </p:cBhvr>
                                      <p:rCtr x="-8372" y="-11481"/>
                                    </p:animMotion>
                                  </p:childTnLst>
                                </p:cTn>
                              </p:par>
                              <p:par>
                                <p:cTn id="119" presetID="10" presetClass="entr" presetSubtype="0" fill="hold" nodeType="withEffect">
                                  <p:stCondLst>
                                    <p:cond delay="700"/>
                                  </p:stCondLst>
                                  <p:childTnLst>
                                    <p:set>
                                      <p:cBhvr>
                                        <p:cTn id="120" dur="1" fill="hold">
                                          <p:stCondLst>
                                            <p:cond delay="0"/>
                                          </p:stCondLst>
                                        </p:cTn>
                                        <p:tgtEl>
                                          <p:spTgt spid="89"/>
                                        </p:tgtEl>
                                        <p:attrNameLst>
                                          <p:attrName>style.visibility</p:attrName>
                                        </p:attrNameLst>
                                      </p:cBhvr>
                                      <p:to>
                                        <p:strVal val="visible"/>
                                      </p:to>
                                    </p:set>
                                    <p:animEffect transition="in" filter="fade">
                                      <p:cBhvr>
                                        <p:cTn id="121" dur="500"/>
                                        <p:tgtEl>
                                          <p:spTgt spid="89"/>
                                        </p:tgtEl>
                                      </p:cBhvr>
                                    </p:animEffect>
                                  </p:childTnLst>
                                </p:cTn>
                              </p:par>
                            </p:childTnLst>
                          </p:cTn>
                        </p:par>
                        <p:par>
                          <p:cTn id="122" fill="hold">
                            <p:stCondLst>
                              <p:cond delay="3100"/>
                            </p:stCondLst>
                            <p:childTnLst>
                              <p:par>
                                <p:cTn id="123" presetID="1" presetClass="entr" presetSubtype="0" fill="hold" grpId="0" nodeType="afterEffect">
                                  <p:stCondLst>
                                    <p:cond delay="0"/>
                                  </p:stCondLst>
                                  <p:childTnLst>
                                    <p:set>
                                      <p:cBhvr>
                                        <p:cTn id="12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9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64027" y="960914"/>
            <a:ext cx="4367859" cy="2217393"/>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ectangle 235"/>
          <p:cNvSpPr/>
          <p:nvPr/>
        </p:nvSpPr>
        <p:spPr bwMode="auto">
          <a:xfrm>
            <a:off x="4631889" y="960914"/>
            <a:ext cx="4366486" cy="2217393"/>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Content Placeholder 2"/>
          <p:cNvSpPr txBox="1">
            <a:spLocks/>
          </p:cNvSpPr>
          <p:nvPr/>
        </p:nvSpPr>
        <p:spPr>
          <a:xfrm>
            <a:off x="263189" y="960914"/>
            <a:ext cx="4364828" cy="1655204"/>
          </a:xfrm>
          <a:prstGeom prst="rect">
            <a:avLst/>
          </a:prstGeom>
          <a:solidFill>
            <a:srgbClr val="002060"/>
          </a:solidFill>
        </p:spPr>
        <p:txBody>
          <a:bodyPr vert="horz" wrap="square" lIns="134387" tIns="107509" rIns="134387" bIns="10750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582">
              <a:spcBef>
                <a:spcPts val="441"/>
              </a:spcBef>
              <a:buNone/>
              <a:defRPr/>
            </a:pPr>
            <a:r>
              <a:rPr lang="en-US" sz="2350" dirty="0">
                <a:gradFill>
                  <a:gsLst>
                    <a:gs pos="26667">
                      <a:srgbClr val="FFFFFF"/>
                    </a:gs>
                    <a:gs pos="84000">
                      <a:srgbClr val="FFFFFF"/>
                    </a:gs>
                  </a:gsLst>
                  <a:lin ang="5400000" scaled="1"/>
                </a:gradFill>
                <a:latin typeface="Segoe UI Light"/>
                <a:cs typeface="Segoe UI" pitchFamily="34" charset="0"/>
              </a:rPr>
              <a:t>Traditional model</a:t>
            </a:r>
          </a:p>
          <a:p>
            <a:pPr marL="167961" lvl="1" indent="-167961" defTabSz="685582">
              <a:spcBef>
                <a:spcPts val="879"/>
              </a:spcBef>
              <a:defRPr/>
            </a:pPr>
            <a:r>
              <a:rPr lang="en-US" sz="1175" dirty="0">
                <a:gradFill>
                  <a:gsLst>
                    <a:gs pos="26667">
                      <a:srgbClr val="FFFFFF"/>
                    </a:gs>
                    <a:gs pos="84000">
                      <a:srgbClr val="FFFFFF"/>
                    </a:gs>
                  </a:gsLst>
                  <a:lin ang="5400000" scaled="1"/>
                </a:gradFill>
                <a:latin typeface="Segoe UI"/>
                <a:cs typeface="Segoe UI" pitchFamily="34" charset="0"/>
              </a:rPr>
              <a:t>Dedicated infrastructure for each application</a:t>
            </a:r>
          </a:p>
          <a:p>
            <a:pPr marL="167961" lvl="1" indent="-167961" defTabSz="685582">
              <a:spcBef>
                <a:spcPts val="879"/>
              </a:spcBef>
              <a:defRPr/>
            </a:pPr>
            <a:r>
              <a:rPr lang="en-US" sz="1175" dirty="0">
                <a:gradFill>
                  <a:gsLst>
                    <a:gs pos="26667">
                      <a:srgbClr val="FFFFFF"/>
                    </a:gs>
                    <a:gs pos="84000">
                      <a:srgbClr val="FFFFFF"/>
                    </a:gs>
                  </a:gsLst>
                  <a:lin ang="5400000" scaled="1"/>
                </a:gradFill>
                <a:latin typeface="Segoe UI"/>
                <a:cs typeface="Segoe UI" pitchFamily="34" charset="0"/>
              </a:rPr>
              <a:t>Purpose-built hardware</a:t>
            </a:r>
          </a:p>
          <a:p>
            <a:pPr marL="167961" lvl="1" indent="-167961" defTabSz="685582">
              <a:spcBef>
                <a:spcPts val="879"/>
              </a:spcBef>
              <a:defRPr/>
            </a:pPr>
            <a:r>
              <a:rPr lang="en-US" sz="1175" dirty="0">
                <a:gradFill>
                  <a:gsLst>
                    <a:gs pos="26667">
                      <a:srgbClr val="FFFFFF"/>
                    </a:gs>
                    <a:gs pos="84000">
                      <a:srgbClr val="FFFFFF"/>
                    </a:gs>
                  </a:gsLst>
                  <a:lin ang="5400000" scaled="1"/>
                </a:gradFill>
                <a:latin typeface="Segoe UI"/>
                <a:cs typeface="Segoe UI" pitchFamily="34" charset="0"/>
              </a:rPr>
              <a:t>Distinct infrastructure and operations teams</a:t>
            </a:r>
          </a:p>
          <a:p>
            <a:pPr marL="167961" lvl="1" indent="-167961" defTabSz="685582">
              <a:spcBef>
                <a:spcPts val="879"/>
              </a:spcBef>
              <a:defRPr/>
            </a:pPr>
            <a:r>
              <a:rPr lang="en-US" sz="1175" dirty="0">
                <a:gradFill>
                  <a:gsLst>
                    <a:gs pos="26667">
                      <a:srgbClr val="FFFFFF"/>
                    </a:gs>
                    <a:gs pos="84000">
                      <a:srgbClr val="FFFFFF"/>
                    </a:gs>
                  </a:gsLst>
                  <a:lin ang="5400000" scaled="1"/>
                </a:gradFill>
                <a:latin typeface="Segoe UI"/>
                <a:cs typeface="Segoe UI" pitchFamily="34" charset="0"/>
              </a:rPr>
              <a:t>Customized processes and configurations</a:t>
            </a:r>
          </a:p>
        </p:txBody>
      </p:sp>
      <p:sp>
        <p:nvSpPr>
          <p:cNvPr id="238" name="Content Placeholder 2"/>
          <p:cNvSpPr txBox="1">
            <a:spLocks/>
          </p:cNvSpPr>
          <p:nvPr/>
        </p:nvSpPr>
        <p:spPr>
          <a:xfrm>
            <a:off x="4628019" y="960914"/>
            <a:ext cx="4369516" cy="1655204"/>
          </a:xfrm>
          <a:prstGeom prst="rect">
            <a:avLst/>
          </a:prstGeom>
          <a:solidFill>
            <a:srgbClr val="0070C0"/>
          </a:solidFill>
        </p:spPr>
        <p:txBody>
          <a:bodyPr vert="horz" wrap="square" lIns="134387" tIns="107509" rIns="134387" bIns="10750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582">
              <a:spcBef>
                <a:spcPts val="441"/>
              </a:spcBef>
              <a:buNone/>
              <a:defRPr/>
            </a:pPr>
            <a:r>
              <a:rPr lang="en-US" sz="2350" dirty="0">
                <a:gradFill>
                  <a:gsLst>
                    <a:gs pos="26667">
                      <a:srgbClr val="FFFFFF"/>
                    </a:gs>
                    <a:gs pos="84000">
                      <a:srgbClr val="FFFFFF"/>
                    </a:gs>
                  </a:gsLst>
                  <a:lin ang="5400000" scaled="1"/>
                </a:gradFill>
                <a:latin typeface="Segoe UI Light"/>
                <a:cs typeface="Segoe UI" pitchFamily="34" charset="0"/>
              </a:rPr>
              <a:t>Cloud model </a:t>
            </a:r>
          </a:p>
          <a:p>
            <a:pPr marL="167961" lvl="1" indent="-167961" defTabSz="685582">
              <a:spcBef>
                <a:spcPts val="879"/>
              </a:spcBef>
              <a:defRPr/>
            </a:pPr>
            <a:r>
              <a:rPr lang="en-US" sz="1175" dirty="0">
                <a:gradFill>
                  <a:gsLst>
                    <a:gs pos="26667">
                      <a:srgbClr val="FFFFFF"/>
                    </a:gs>
                    <a:gs pos="84000">
                      <a:srgbClr val="FFFFFF"/>
                    </a:gs>
                  </a:gsLst>
                  <a:lin ang="5400000" scaled="1"/>
                </a:gradFill>
                <a:latin typeface="Segoe UI"/>
                <a:cs typeface="Segoe UI" pitchFamily="34" charset="0"/>
              </a:rPr>
              <a:t>Loosely coupled apps and micro-services </a:t>
            </a:r>
          </a:p>
          <a:p>
            <a:pPr marL="167961" lvl="1" indent="-167961" defTabSz="685582">
              <a:spcBef>
                <a:spcPts val="879"/>
              </a:spcBef>
              <a:defRPr/>
            </a:pPr>
            <a:r>
              <a:rPr lang="en-US" sz="1175" dirty="0">
                <a:gradFill>
                  <a:gsLst>
                    <a:gs pos="26667">
                      <a:srgbClr val="FFFFFF"/>
                    </a:gs>
                    <a:gs pos="84000">
                      <a:srgbClr val="FFFFFF"/>
                    </a:gs>
                  </a:gsLst>
                  <a:lin ang="5400000" scaled="1"/>
                </a:gradFill>
                <a:latin typeface="Segoe UI"/>
                <a:cs typeface="Segoe UI" pitchFamily="34" charset="0"/>
              </a:rPr>
              <a:t>Industry-standard hardware </a:t>
            </a:r>
          </a:p>
          <a:p>
            <a:pPr marL="167961" lvl="1" indent="-167961" defTabSz="685582">
              <a:spcBef>
                <a:spcPts val="879"/>
              </a:spcBef>
              <a:defRPr/>
            </a:pPr>
            <a:r>
              <a:rPr lang="en-US" sz="1175" dirty="0">
                <a:gradFill>
                  <a:gsLst>
                    <a:gs pos="26667">
                      <a:srgbClr val="FFFFFF"/>
                    </a:gs>
                    <a:gs pos="84000">
                      <a:srgbClr val="FFFFFF"/>
                    </a:gs>
                  </a:gsLst>
                  <a:lin ang="5400000" scaled="1"/>
                </a:gradFill>
                <a:latin typeface="Segoe UI"/>
                <a:cs typeface="Segoe UI" pitchFamily="34" charset="0"/>
              </a:rPr>
              <a:t>Service-focused DevOps teams</a:t>
            </a:r>
          </a:p>
          <a:p>
            <a:pPr marL="167961" lvl="1" indent="-167961" defTabSz="685582">
              <a:spcBef>
                <a:spcPts val="879"/>
              </a:spcBef>
              <a:defRPr/>
            </a:pPr>
            <a:r>
              <a:rPr lang="en-US" sz="1175" dirty="0">
                <a:gradFill>
                  <a:gsLst>
                    <a:gs pos="26667">
                      <a:srgbClr val="FFFFFF"/>
                    </a:gs>
                    <a:gs pos="84000">
                      <a:srgbClr val="FFFFFF"/>
                    </a:gs>
                  </a:gsLst>
                  <a:lin ang="5400000" scaled="1"/>
                </a:gradFill>
                <a:latin typeface="Segoe UI"/>
                <a:cs typeface="Segoe UI" pitchFamily="34" charset="0"/>
              </a:rPr>
              <a:t>Standardized processes and configurations</a:t>
            </a:r>
          </a:p>
        </p:txBody>
      </p:sp>
      <p:sp>
        <p:nvSpPr>
          <p:cNvPr id="240" name="Rectangle 239"/>
          <p:cNvSpPr/>
          <p:nvPr/>
        </p:nvSpPr>
        <p:spPr bwMode="auto">
          <a:xfrm>
            <a:off x="8915408" y="891192"/>
            <a:ext cx="201815" cy="236256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1517648" y="3031265"/>
            <a:ext cx="1656861" cy="1505081"/>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34387" tIns="107509" rIns="134387" bIns="107509"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07509" tIns="107509" rIns="107509" bIns="107509" rtlCol="0">
              <a:noAutofit/>
            </a:bodyPr>
            <a:lstStyle/>
            <a:p>
              <a:pPr defTabSz="685186">
                <a:lnSpc>
                  <a:spcPts val="2250"/>
                </a:lnSpc>
                <a:defRPr/>
              </a:pPr>
              <a:endParaRPr lang="en-US" sz="2059" dirty="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31745" tIns="105397" rIns="131745" bIns="105397" numCol="1" spcCol="0" rtlCol="0" fromWordArt="0" anchor="ctr" anchorCtr="0" forceAA="0" compatLnSpc="1">
              <a:prstTxWarp prst="textNoShape">
                <a:avLst/>
              </a:prstTxWarp>
              <a:noAutofit/>
            </a:bodyPr>
            <a:lstStyle/>
            <a:p>
              <a:pPr algn="ctr" defTabSz="671623" fontAlgn="base">
                <a:lnSpc>
                  <a:spcPct val="90000"/>
                </a:lnSpc>
                <a:spcBef>
                  <a:spcPct val="0"/>
                </a:spcBef>
                <a:spcAft>
                  <a:spcPct val="0"/>
                </a:spcAft>
                <a:defRPr/>
              </a:pPr>
              <a:endParaRPr lang="en-US" sz="2018">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65872" tIns="32936" rIns="65872" bIns="32936" numCol="1" anchor="t" anchorCtr="0" compatLnSpc="1">
              <a:prstTxWarp prst="textNoShape">
                <a:avLst/>
              </a:prstTxWarp>
            </a:bodyPr>
            <a:lstStyle/>
            <a:p>
              <a:pPr defTabSz="671817">
                <a:defRPr/>
              </a:pPr>
              <a:endParaRPr lang="en-US" sz="1295">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07509" tIns="107509" rIns="107509" bIns="107509" rtlCol="0">
              <a:noAutofit/>
            </a:bodyPr>
            <a:lstStyle/>
            <a:p>
              <a:pPr defTabSz="685186">
                <a:lnSpc>
                  <a:spcPts val="2250"/>
                </a:lnSpc>
                <a:defRPr/>
              </a:pPr>
              <a:endParaRPr lang="en-US" sz="2059">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65872" tIns="32936" rIns="65872" bIns="32936" numCol="1" anchor="t" anchorCtr="0" compatLnSpc="1">
              <a:prstTxWarp prst="textNoShape">
                <a:avLst/>
              </a:prstTxWarp>
            </a:bodyPr>
            <a:lstStyle/>
            <a:p>
              <a:pPr defTabSz="671817">
                <a:defRPr/>
              </a:pPr>
              <a:endParaRPr lang="en-US" sz="1295">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65872" tIns="32936" rIns="65872" bIns="32936" numCol="1" anchor="t" anchorCtr="0" compatLnSpc="1">
              <a:prstTxWarp prst="textNoShape">
                <a:avLst/>
              </a:prstTxWarp>
            </a:bodyPr>
            <a:lstStyle/>
            <a:p>
              <a:pPr defTabSz="671817">
                <a:defRPr/>
              </a:pPr>
              <a:endParaRPr lang="en-US" sz="1295">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4578" tIns="32288" rIns="64578" bIns="32288" numCol="1" anchor="t" anchorCtr="0" compatLnSpc="1">
              <a:prstTxWarp prst="textNoShape">
                <a:avLst/>
              </a:prstTxWarp>
            </a:bodyPr>
            <a:lstStyle/>
            <a:p>
              <a:pPr algn="ctr" defTabSz="671755">
                <a:defRPr/>
              </a:pPr>
              <a:endParaRPr lang="en-US" sz="865" dirty="0">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4578" tIns="32288" rIns="64578" bIns="32288" numCol="1" anchor="t" anchorCtr="0" compatLnSpc="1">
              <a:prstTxWarp prst="textNoShape">
                <a:avLst/>
              </a:prstTxWarp>
            </a:bodyPr>
            <a:lstStyle/>
            <a:p>
              <a:pPr algn="ctr" defTabSz="671755">
                <a:defRPr/>
              </a:pPr>
              <a:endParaRPr lang="en-US" sz="865" dirty="0">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739" tIns="105392" rIns="131739" bIns="105392"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07509" tIns="107509" rIns="107509" bIns="107509" rtlCol="0">
              <a:noAutofit/>
            </a:bodyPr>
            <a:lstStyle/>
            <a:p>
              <a:pPr defTabSz="685186">
                <a:lnSpc>
                  <a:spcPts val="2250"/>
                </a:lnSpc>
                <a:defRPr/>
              </a:pPr>
              <a:endParaRPr lang="en-US" sz="2059" dirty="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31745" tIns="105397" rIns="131745" bIns="105397" numCol="1" spcCol="0" rtlCol="0" fromWordArt="0" anchor="ctr" anchorCtr="0" forceAA="0" compatLnSpc="1">
              <a:prstTxWarp prst="textNoShape">
                <a:avLst/>
              </a:prstTxWarp>
              <a:noAutofit/>
            </a:bodyPr>
            <a:lstStyle/>
            <a:p>
              <a:pPr algn="ctr" defTabSz="671623" fontAlgn="base">
                <a:lnSpc>
                  <a:spcPct val="90000"/>
                </a:lnSpc>
                <a:spcBef>
                  <a:spcPct val="0"/>
                </a:spcBef>
                <a:spcAft>
                  <a:spcPct val="0"/>
                </a:spcAft>
                <a:defRPr/>
              </a:pPr>
              <a:endParaRPr lang="en-US" sz="2018">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65872" tIns="32936" rIns="65872" bIns="32936" numCol="1" anchor="t" anchorCtr="0" compatLnSpc="1">
              <a:prstTxWarp prst="textNoShape">
                <a:avLst/>
              </a:prstTxWarp>
            </a:bodyPr>
            <a:lstStyle/>
            <a:p>
              <a:pPr defTabSz="671817">
                <a:defRPr/>
              </a:pPr>
              <a:endParaRPr lang="en-US" sz="1295">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07509" tIns="107509" rIns="107509" bIns="107509" rtlCol="0">
              <a:noAutofit/>
            </a:bodyPr>
            <a:lstStyle/>
            <a:p>
              <a:pPr defTabSz="685186">
                <a:lnSpc>
                  <a:spcPts val="2250"/>
                </a:lnSpc>
                <a:defRPr/>
              </a:pPr>
              <a:endParaRPr lang="en-US" sz="2059">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65872" tIns="32936" rIns="65872" bIns="32936" numCol="1" anchor="t" anchorCtr="0" compatLnSpc="1">
              <a:prstTxWarp prst="textNoShape">
                <a:avLst/>
              </a:prstTxWarp>
            </a:bodyPr>
            <a:lstStyle/>
            <a:p>
              <a:pPr defTabSz="671817">
                <a:defRPr/>
              </a:pPr>
              <a:endParaRPr lang="en-US" sz="1295">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65872" tIns="32936" rIns="65872" bIns="32936" numCol="1" anchor="t" anchorCtr="0" compatLnSpc="1">
              <a:prstTxWarp prst="textNoShape">
                <a:avLst/>
              </a:prstTxWarp>
            </a:bodyPr>
            <a:lstStyle/>
            <a:p>
              <a:pPr defTabSz="671817">
                <a:defRPr/>
              </a:pPr>
              <a:endParaRPr lang="en-US" sz="1295">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4578" tIns="32288" rIns="64578" bIns="32288" numCol="1" anchor="t" anchorCtr="0" compatLnSpc="1">
              <a:prstTxWarp prst="textNoShape">
                <a:avLst/>
              </a:prstTxWarp>
            </a:bodyPr>
            <a:lstStyle/>
            <a:p>
              <a:pPr algn="ctr" defTabSz="671755">
                <a:defRPr/>
              </a:pPr>
              <a:endParaRPr lang="en-US" sz="865" dirty="0">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4578" tIns="32288" rIns="64578" bIns="32288" numCol="1" anchor="t" anchorCtr="0" compatLnSpc="1">
              <a:prstTxWarp prst="textNoShape">
                <a:avLst/>
              </a:prstTxWarp>
            </a:bodyPr>
            <a:lstStyle/>
            <a:p>
              <a:pPr algn="ctr" defTabSz="671755">
                <a:defRPr/>
              </a:pPr>
              <a:endParaRPr lang="en-US" sz="865" dirty="0">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739" tIns="105392" rIns="131739" bIns="105392"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07509" tIns="107509" rIns="107509" bIns="107509" rtlCol="0">
              <a:noAutofit/>
            </a:bodyPr>
            <a:lstStyle/>
            <a:p>
              <a:pPr defTabSz="685186">
                <a:lnSpc>
                  <a:spcPts val="2250"/>
                </a:lnSpc>
                <a:defRPr/>
              </a:pPr>
              <a:endParaRPr lang="en-US" sz="2059" dirty="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31745" tIns="105397" rIns="131745" bIns="105397" numCol="1" spcCol="0" rtlCol="0" fromWordArt="0" anchor="ctr" anchorCtr="0" forceAA="0" compatLnSpc="1">
              <a:prstTxWarp prst="textNoShape">
                <a:avLst/>
              </a:prstTxWarp>
              <a:noAutofit/>
            </a:bodyPr>
            <a:lstStyle/>
            <a:p>
              <a:pPr algn="ctr" defTabSz="671623" fontAlgn="base">
                <a:lnSpc>
                  <a:spcPct val="90000"/>
                </a:lnSpc>
                <a:spcBef>
                  <a:spcPct val="0"/>
                </a:spcBef>
                <a:spcAft>
                  <a:spcPct val="0"/>
                </a:spcAft>
                <a:defRPr/>
              </a:pPr>
              <a:endParaRPr lang="en-US" sz="2018">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65872" tIns="32936" rIns="65872" bIns="32936" numCol="1" anchor="t" anchorCtr="0" compatLnSpc="1">
              <a:prstTxWarp prst="textNoShape">
                <a:avLst/>
              </a:prstTxWarp>
            </a:bodyPr>
            <a:lstStyle/>
            <a:p>
              <a:pPr defTabSz="671817">
                <a:defRPr/>
              </a:pPr>
              <a:endParaRPr lang="en-US" sz="1295">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07509" tIns="107509" rIns="107509" bIns="107509" rtlCol="0">
              <a:noAutofit/>
            </a:bodyPr>
            <a:lstStyle/>
            <a:p>
              <a:pPr defTabSz="685186">
                <a:lnSpc>
                  <a:spcPts val="2250"/>
                </a:lnSpc>
                <a:defRPr/>
              </a:pPr>
              <a:endParaRPr lang="en-US" sz="2059">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65872" tIns="32936" rIns="65872" bIns="32936" numCol="1" anchor="t" anchorCtr="0" compatLnSpc="1">
              <a:prstTxWarp prst="textNoShape">
                <a:avLst/>
              </a:prstTxWarp>
            </a:bodyPr>
            <a:lstStyle/>
            <a:p>
              <a:pPr defTabSz="671817">
                <a:defRPr/>
              </a:pPr>
              <a:endParaRPr lang="en-US" sz="1295">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65872" tIns="32936" rIns="65872" bIns="32936" numCol="1" anchor="t" anchorCtr="0" compatLnSpc="1">
              <a:prstTxWarp prst="textNoShape">
                <a:avLst/>
              </a:prstTxWarp>
            </a:bodyPr>
            <a:lstStyle/>
            <a:p>
              <a:pPr defTabSz="671817">
                <a:defRPr/>
              </a:pPr>
              <a:endParaRPr lang="en-US" sz="1295">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4578" tIns="32288" rIns="64578" bIns="32288" numCol="1" anchor="t" anchorCtr="0" compatLnSpc="1">
              <a:prstTxWarp prst="textNoShape">
                <a:avLst/>
              </a:prstTxWarp>
            </a:bodyPr>
            <a:lstStyle/>
            <a:p>
              <a:pPr algn="ctr" defTabSz="671755">
                <a:defRPr/>
              </a:pPr>
              <a:endParaRPr lang="en-US" sz="865" dirty="0">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4578" tIns="32288" rIns="64578" bIns="32288" numCol="1" anchor="t" anchorCtr="0" compatLnSpc="1">
              <a:prstTxWarp prst="textNoShape">
                <a:avLst/>
              </a:prstTxWarp>
            </a:bodyPr>
            <a:lstStyle/>
            <a:p>
              <a:pPr algn="ctr" defTabSz="671755">
                <a:defRPr/>
              </a:pPr>
              <a:endParaRPr lang="en-US" sz="865" dirty="0">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9156" tIns="103325" rIns="129156" bIns="103325"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739" tIns="105392" rIns="131739" bIns="105392" numCol="1" spcCol="0" rtlCol="0" fromWordArt="0" anchor="t" anchorCtr="0" forceAA="0" compatLnSpc="1">
              <a:prstTxWarp prst="textNoShape">
                <a:avLst/>
              </a:prstTxWarp>
              <a:noAutofit/>
            </a:bodyPr>
            <a:lstStyle/>
            <a:p>
              <a:pPr algn="ctr" defTabSz="671560" fontAlgn="base">
                <a:lnSpc>
                  <a:spcPct val="90000"/>
                </a:lnSpc>
                <a:spcBef>
                  <a:spcPct val="0"/>
                </a:spcBef>
                <a:spcAft>
                  <a:spcPct val="0"/>
                </a:spcAft>
                <a:defRPr/>
              </a:pPr>
              <a:endParaRPr lang="en-US" sz="11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4267490" y="3311518"/>
            <a:ext cx="708786" cy="708784"/>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chemeClr val="bg2"/>
          </a:solidFill>
          <a:ln>
            <a:noFill/>
          </a:ln>
        </p:spPr>
        <p:txBody>
          <a:bodyPr vert="horz" wrap="square" lIns="67194" tIns="33597" rIns="67194" bIns="33597" numCol="1" anchor="t" anchorCtr="0" compatLnSpc="1">
            <a:prstTxWarp prst="textNoShape">
              <a:avLst/>
            </a:prstTxWarp>
          </a:bodyPr>
          <a:lstStyle/>
          <a:p>
            <a:pPr defTabSz="685319">
              <a:defRPr/>
            </a:pPr>
            <a:endParaRPr lang="en-US" sz="1324">
              <a:solidFill>
                <a:srgbClr val="505050"/>
              </a:solidFill>
              <a:latin typeface="Segoe UI"/>
            </a:endParaRPr>
          </a:p>
        </p:txBody>
      </p:sp>
      <p:sp>
        <p:nvSpPr>
          <p:cNvPr id="313" name="Freeform 9"/>
          <p:cNvSpPr>
            <a:spLocks/>
          </p:cNvSpPr>
          <p:nvPr/>
        </p:nvSpPr>
        <p:spPr bwMode="auto">
          <a:xfrm>
            <a:off x="5825671" y="3519634"/>
            <a:ext cx="1039765" cy="5758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67194" tIns="33597" rIns="67194" bIns="33597" numCol="1" anchor="t" anchorCtr="0" compatLnSpc="1">
            <a:prstTxWarp prst="textNoShape">
              <a:avLst/>
            </a:prstTxWarp>
          </a:bodyPr>
          <a:lstStyle/>
          <a:p>
            <a:pPr defTabSz="685319">
              <a:defRPr/>
            </a:pPr>
            <a:endParaRPr lang="en-US" sz="1324">
              <a:solidFill>
                <a:srgbClr val="505050"/>
              </a:solidFill>
              <a:latin typeface="Segoe UI"/>
            </a:endParaRPr>
          </a:p>
        </p:txBody>
      </p:sp>
      <p:sp>
        <p:nvSpPr>
          <p:cNvPr id="314" name="Freeform 9"/>
          <p:cNvSpPr>
            <a:spLocks/>
          </p:cNvSpPr>
          <p:nvPr/>
        </p:nvSpPr>
        <p:spPr bwMode="auto">
          <a:xfrm>
            <a:off x="6957827" y="3401074"/>
            <a:ext cx="947258" cy="52462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67194" tIns="33597" rIns="67194" bIns="33597" numCol="1" anchor="t" anchorCtr="0" compatLnSpc="1">
            <a:prstTxWarp prst="textNoShape">
              <a:avLst/>
            </a:prstTxWarp>
          </a:bodyPr>
          <a:lstStyle/>
          <a:p>
            <a:pPr defTabSz="685319">
              <a:defRPr/>
            </a:pPr>
            <a:endParaRPr lang="en-US" sz="1324">
              <a:solidFill>
                <a:srgbClr val="505050"/>
              </a:solidFill>
              <a:latin typeface="Segoe UI"/>
            </a:endParaRPr>
          </a:p>
        </p:txBody>
      </p:sp>
      <p:sp>
        <p:nvSpPr>
          <p:cNvPr id="315" name="Freeform 9"/>
          <p:cNvSpPr>
            <a:spLocks/>
          </p:cNvSpPr>
          <p:nvPr/>
        </p:nvSpPr>
        <p:spPr bwMode="auto">
          <a:xfrm>
            <a:off x="6479039" y="3884346"/>
            <a:ext cx="1039765" cy="5758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67194" tIns="33597" rIns="67194" bIns="33597" numCol="1" anchor="t" anchorCtr="0" compatLnSpc="1">
            <a:prstTxWarp prst="textNoShape">
              <a:avLst/>
            </a:prstTxWarp>
          </a:bodyPr>
          <a:lstStyle/>
          <a:p>
            <a:pPr defTabSz="685319">
              <a:defRPr/>
            </a:pPr>
            <a:endParaRPr lang="en-US" sz="1324">
              <a:solidFill>
                <a:srgbClr val="505050"/>
              </a:solidFill>
              <a:latin typeface="Segoe UI"/>
            </a:endParaRPr>
          </a:p>
        </p:txBody>
      </p:sp>
      <p:sp>
        <p:nvSpPr>
          <p:cNvPr id="3" name="TextBox 2"/>
          <p:cNvSpPr txBox="1"/>
          <p:nvPr/>
        </p:nvSpPr>
        <p:spPr>
          <a:xfrm>
            <a:off x="1554747" y="4523650"/>
            <a:ext cx="1582661" cy="461639"/>
          </a:xfrm>
          <a:prstGeom prst="rect">
            <a:avLst/>
          </a:prstGeom>
          <a:noFill/>
        </p:spPr>
        <p:txBody>
          <a:bodyPr wrap="square" lIns="134445" tIns="107556" rIns="134445" bIns="107556" rtlCol="0">
            <a:spAutoFit/>
          </a:bodyPr>
          <a:lstStyle/>
          <a:p>
            <a:pPr algn="ctr" defTabSz="685714">
              <a:lnSpc>
                <a:spcPct val="90000"/>
              </a:lnSpc>
              <a:spcAft>
                <a:spcPts val="441"/>
              </a:spcAft>
              <a:defRPr/>
            </a:pPr>
            <a:r>
              <a:rPr lang="en-US" sz="1765" b="1" dirty="0">
                <a:latin typeface="Segoe UI"/>
              </a:rPr>
              <a:t>Servers</a:t>
            </a:r>
          </a:p>
        </p:txBody>
      </p:sp>
      <p:sp>
        <p:nvSpPr>
          <p:cNvPr id="82" name="TextBox 81"/>
          <p:cNvSpPr txBox="1"/>
          <p:nvPr/>
        </p:nvSpPr>
        <p:spPr>
          <a:xfrm>
            <a:off x="6166496" y="4530499"/>
            <a:ext cx="1582661" cy="461639"/>
          </a:xfrm>
          <a:prstGeom prst="rect">
            <a:avLst/>
          </a:prstGeom>
          <a:noFill/>
        </p:spPr>
        <p:txBody>
          <a:bodyPr wrap="square" lIns="134445" tIns="107556" rIns="134445" bIns="107556" rtlCol="0">
            <a:spAutoFit/>
          </a:bodyPr>
          <a:lstStyle/>
          <a:p>
            <a:pPr algn="ctr" defTabSz="685714">
              <a:lnSpc>
                <a:spcPct val="90000"/>
              </a:lnSpc>
              <a:spcAft>
                <a:spcPts val="441"/>
              </a:spcAft>
              <a:defRPr/>
            </a:pPr>
            <a:r>
              <a:rPr lang="en-US" sz="1765" b="1" dirty="0">
                <a:latin typeface="Segoe UI"/>
              </a:rPr>
              <a:t>Services</a:t>
            </a:r>
          </a:p>
        </p:txBody>
      </p:sp>
      <p:sp>
        <p:nvSpPr>
          <p:cNvPr id="4" name="Title 3"/>
          <p:cNvSpPr>
            <a:spLocks noGrp="1"/>
          </p:cNvSpPr>
          <p:nvPr>
            <p:ph type="title"/>
          </p:nvPr>
        </p:nvSpPr>
        <p:spPr>
          <a:xfrm>
            <a:off x="156732" y="210992"/>
            <a:ext cx="9041038" cy="585763"/>
          </a:xfrm>
        </p:spPr>
        <p:txBody>
          <a:bodyPr/>
          <a:lstStyle/>
          <a:p>
            <a:r>
              <a:rPr lang="en-US" sz="3235" dirty="0"/>
              <a:t>Cloud is a new way to think about your datacenter </a:t>
            </a:r>
          </a:p>
        </p:txBody>
      </p:sp>
    </p:spTree>
    <p:extLst>
      <p:ext uri="{BB962C8B-B14F-4D97-AF65-F5344CB8AC3E}">
        <p14:creationId xmlns:p14="http://schemas.microsoft.com/office/powerpoint/2010/main" val="196277201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4" y="189474"/>
            <a:ext cx="8821989" cy="674653"/>
          </a:xfrm>
        </p:spPr>
        <p:txBody>
          <a:bodyPr/>
          <a:lstStyle/>
          <a:p>
            <a:r>
              <a:rPr lang="en-US" sz="3235" dirty="0"/>
              <a:t>Cloud is a New Way to Think About Your Datacenter </a:t>
            </a:r>
            <a:endParaRPr lang="en-US" sz="3235" i="1" dirty="0"/>
          </a:p>
        </p:txBody>
      </p:sp>
      <p:cxnSp>
        <p:nvCxnSpPr>
          <p:cNvPr id="23" name="Straight Arrow Connector 22"/>
          <p:cNvCxnSpPr/>
          <p:nvPr/>
        </p:nvCxnSpPr>
        <p:spPr>
          <a:xfrm flipV="1">
            <a:off x="135985" y="4502308"/>
            <a:ext cx="8887068" cy="1"/>
          </a:xfrm>
          <a:prstGeom prst="straightConnector1">
            <a:avLst/>
          </a:prstGeom>
          <a:noFill/>
          <a:ln w="76200" cap="flat" cmpd="sng" algn="ctr">
            <a:solidFill>
              <a:srgbClr val="FFFFFF"/>
            </a:solidFill>
            <a:prstDash val="solid"/>
            <a:headEnd type="triangle"/>
            <a:tailEnd type="triangle"/>
          </a:ln>
          <a:effectLst/>
        </p:spPr>
      </p:cxnSp>
      <p:sp>
        <p:nvSpPr>
          <p:cNvPr id="24" name="Rectangle 23"/>
          <p:cNvSpPr/>
          <p:nvPr/>
        </p:nvSpPr>
        <p:spPr bwMode="auto">
          <a:xfrm>
            <a:off x="-14391" y="4448411"/>
            <a:ext cx="2291690" cy="6947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lnSpc>
                <a:spcPct val="90000"/>
              </a:lnSpc>
              <a:spcBef>
                <a:spcPct val="0"/>
              </a:spcBef>
              <a:spcAft>
                <a:spcPct val="0"/>
              </a:spcAft>
              <a:defRPr/>
            </a:pPr>
            <a:r>
              <a:rPr lang="en-US" sz="1800" dirty="0">
                <a:solidFill>
                  <a:sysClr val="windowText" lastClr="000000"/>
                </a:solidFill>
                <a:latin typeface="Segoe UI"/>
                <a:ea typeface="Segoe UI" pitchFamily="34" charset="0"/>
                <a:cs typeface="Segoe UI" pitchFamily="34" charset="0"/>
              </a:rPr>
              <a:t>System Administrator</a:t>
            </a:r>
          </a:p>
        </p:txBody>
      </p:sp>
      <p:sp>
        <p:nvSpPr>
          <p:cNvPr id="28" name="Rectangle 27"/>
          <p:cNvSpPr/>
          <p:nvPr/>
        </p:nvSpPr>
        <p:spPr bwMode="auto">
          <a:xfrm>
            <a:off x="6894269" y="2316750"/>
            <a:ext cx="1400465" cy="728242"/>
          </a:xfrm>
          <a:prstGeom prst="rect">
            <a:avLst/>
          </a:prstGeom>
          <a:solidFill>
            <a:schemeClr val="accent2"/>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1471" b="1" dirty="0">
                <a:solidFill>
                  <a:schemeClr val="bg1"/>
                </a:solidFill>
                <a:latin typeface="Segoe UI"/>
              </a:rPr>
              <a:t>Service Fabric</a:t>
            </a:r>
          </a:p>
        </p:txBody>
      </p:sp>
      <p:sp>
        <p:nvSpPr>
          <p:cNvPr id="29" name="Rectangle 28"/>
          <p:cNvSpPr/>
          <p:nvPr/>
        </p:nvSpPr>
        <p:spPr bwMode="auto">
          <a:xfrm>
            <a:off x="431223" y="2335153"/>
            <a:ext cx="1400465" cy="728242"/>
          </a:xfrm>
          <a:prstGeom prst="rect">
            <a:avLst/>
          </a:prstGeom>
          <a:solidFill>
            <a:schemeClr val="accent2"/>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defRPr/>
            </a:pPr>
            <a:r>
              <a:rPr lang="en-US" sz="1471" b="1" dirty="0">
                <a:solidFill>
                  <a:schemeClr val="bg1"/>
                </a:solidFill>
                <a:latin typeface="Segoe UI"/>
              </a:rPr>
              <a:t>Virtual Machines</a:t>
            </a:r>
          </a:p>
        </p:txBody>
      </p:sp>
      <p:sp>
        <p:nvSpPr>
          <p:cNvPr id="30" name="Rectangle 29"/>
          <p:cNvSpPr/>
          <p:nvPr/>
        </p:nvSpPr>
        <p:spPr bwMode="auto">
          <a:xfrm>
            <a:off x="2571034" y="2347484"/>
            <a:ext cx="1400465" cy="728242"/>
          </a:xfrm>
          <a:prstGeom prst="rect">
            <a:avLst/>
          </a:prstGeom>
          <a:solidFill>
            <a:schemeClr val="accent2"/>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1471" b="1" dirty="0">
                <a:solidFill>
                  <a:schemeClr val="bg1"/>
                </a:solidFill>
                <a:latin typeface="Segoe UI"/>
              </a:rPr>
              <a:t>Scale Sets</a:t>
            </a:r>
          </a:p>
        </p:txBody>
      </p:sp>
      <p:sp>
        <p:nvSpPr>
          <p:cNvPr id="32" name="Rectangle 31"/>
          <p:cNvSpPr/>
          <p:nvPr/>
        </p:nvSpPr>
        <p:spPr bwMode="auto">
          <a:xfrm>
            <a:off x="4754458" y="2335153"/>
            <a:ext cx="1400465" cy="728242"/>
          </a:xfrm>
          <a:prstGeom prst="rect">
            <a:avLst/>
          </a:prstGeom>
          <a:solidFill>
            <a:schemeClr val="accent2"/>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1471" b="1" dirty="0">
                <a:solidFill>
                  <a:schemeClr val="bg1"/>
                </a:solidFill>
                <a:latin typeface="Segoe UI"/>
              </a:rPr>
              <a:t>Container Service</a:t>
            </a:r>
          </a:p>
        </p:txBody>
      </p:sp>
      <p:cxnSp>
        <p:nvCxnSpPr>
          <p:cNvPr id="33" name="Straight Arrow Connector 32"/>
          <p:cNvCxnSpPr/>
          <p:nvPr/>
        </p:nvCxnSpPr>
        <p:spPr>
          <a:xfrm flipV="1">
            <a:off x="135985" y="4502308"/>
            <a:ext cx="8887068" cy="1"/>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6980648" y="4603653"/>
            <a:ext cx="2291690" cy="3842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lnSpc>
                <a:spcPct val="90000"/>
              </a:lnSpc>
              <a:spcBef>
                <a:spcPct val="0"/>
              </a:spcBef>
              <a:spcAft>
                <a:spcPct val="0"/>
              </a:spcAft>
              <a:defRPr/>
            </a:pPr>
            <a:r>
              <a:rPr lang="en-US" sz="1800" dirty="0">
                <a:solidFill>
                  <a:sysClr val="windowText" lastClr="000000"/>
                </a:solidFill>
                <a:latin typeface="Segoe UI"/>
                <a:ea typeface="Segoe UI" pitchFamily="34" charset="0"/>
                <a:cs typeface="Segoe UI" pitchFamily="34" charset="0"/>
              </a:rPr>
              <a:t>Developer</a:t>
            </a:r>
          </a:p>
        </p:txBody>
      </p:sp>
      <p:pic>
        <p:nvPicPr>
          <p:cNvPr id="11" name="Picture 10"/>
          <p:cNvPicPr>
            <a:picLocks noChangeAspect="1"/>
          </p:cNvPicPr>
          <p:nvPr/>
        </p:nvPicPr>
        <p:blipFill>
          <a:blip r:embed="rId2"/>
          <a:stretch>
            <a:fillRect/>
          </a:stretch>
        </p:blipFill>
        <p:spPr>
          <a:xfrm>
            <a:off x="695305" y="880748"/>
            <a:ext cx="893379" cy="1340068"/>
          </a:xfrm>
          <a:prstGeom prst="rect">
            <a:avLst/>
          </a:prstGeom>
        </p:spPr>
      </p:pic>
      <p:pic>
        <p:nvPicPr>
          <p:cNvPr id="12" name="Picture 11"/>
          <p:cNvPicPr>
            <a:picLocks noChangeAspect="1"/>
          </p:cNvPicPr>
          <p:nvPr/>
        </p:nvPicPr>
        <p:blipFill>
          <a:blip r:embed="rId3"/>
          <a:stretch>
            <a:fillRect/>
          </a:stretch>
        </p:blipFill>
        <p:spPr>
          <a:xfrm>
            <a:off x="2353309" y="939576"/>
            <a:ext cx="1835914" cy="1222411"/>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1" b="1791"/>
          <a:stretch/>
        </p:blipFill>
        <p:spPr>
          <a:xfrm>
            <a:off x="4575338" y="888121"/>
            <a:ext cx="1758704" cy="1295408"/>
          </a:xfrm>
          <a:prstGeom prst="rect">
            <a:avLst/>
          </a:prstGeom>
          <a:ln>
            <a:solidFill>
              <a:srgbClr val="000000"/>
            </a:solidFill>
          </a:ln>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3450" y="928672"/>
            <a:ext cx="1867978" cy="1244219"/>
          </a:xfrm>
          <a:prstGeom prst="rect">
            <a:avLst/>
          </a:prstGeom>
        </p:spPr>
      </p:pic>
      <p:sp>
        <p:nvSpPr>
          <p:cNvPr id="15" name="Rectangle 14"/>
          <p:cNvSpPr/>
          <p:nvPr/>
        </p:nvSpPr>
        <p:spPr bwMode="auto">
          <a:xfrm>
            <a:off x="6894269" y="3090961"/>
            <a:ext cx="1400465" cy="728242"/>
          </a:xfrm>
          <a:prstGeom prst="rect">
            <a:avLst/>
          </a:prstGeom>
          <a:solidFill>
            <a:schemeClr val="accent4"/>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1471" b="1" dirty="0">
                <a:solidFill>
                  <a:srgbClr val="FFFFFF"/>
                </a:solidFill>
                <a:latin typeface="Segoe UI"/>
              </a:rPr>
              <a:t>Cloud Foundry,</a:t>
            </a:r>
          </a:p>
          <a:p>
            <a:pPr algn="ctr" defTabSz="685515" fontAlgn="base">
              <a:spcBef>
                <a:spcPct val="0"/>
              </a:spcBef>
              <a:spcAft>
                <a:spcPct val="0"/>
              </a:spcAft>
            </a:pPr>
            <a:r>
              <a:rPr lang="en-US" sz="1471" b="1" dirty="0">
                <a:solidFill>
                  <a:srgbClr val="FFFFFF"/>
                </a:solidFill>
                <a:latin typeface="Segoe UI"/>
              </a:rPr>
              <a:t>Marathon, </a:t>
            </a:r>
            <a:r>
              <a:rPr lang="en-US" sz="1471" b="1" dirty="0" err="1">
                <a:solidFill>
                  <a:srgbClr val="FFFFFF"/>
                </a:solidFill>
                <a:latin typeface="Segoe UI"/>
              </a:rPr>
              <a:t>Deis</a:t>
            </a:r>
            <a:r>
              <a:rPr lang="en-US" sz="1471" b="1" dirty="0">
                <a:solidFill>
                  <a:srgbClr val="FFFFFF"/>
                </a:solidFill>
                <a:latin typeface="Segoe UI"/>
              </a:rPr>
              <a:t>, </a:t>
            </a:r>
            <a:r>
              <a:rPr lang="en-US" sz="1471" b="1" dirty="0" err="1">
                <a:solidFill>
                  <a:srgbClr val="FFFFFF"/>
                </a:solidFill>
                <a:latin typeface="Segoe UI"/>
              </a:rPr>
              <a:t>OpenShift</a:t>
            </a:r>
            <a:r>
              <a:rPr lang="en-US" sz="1471" b="1" dirty="0">
                <a:solidFill>
                  <a:srgbClr val="FFFFFF"/>
                </a:solidFill>
                <a:latin typeface="Segoe UI"/>
              </a:rPr>
              <a:t> etc.</a:t>
            </a:r>
          </a:p>
        </p:txBody>
      </p:sp>
      <p:sp>
        <p:nvSpPr>
          <p:cNvPr id="16" name="Rectangle 15"/>
          <p:cNvSpPr/>
          <p:nvPr/>
        </p:nvSpPr>
        <p:spPr bwMode="auto">
          <a:xfrm>
            <a:off x="4754677" y="3103882"/>
            <a:ext cx="1400465" cy="728242"/>
          </a:xfrm>
          <a:prstGeom prst="rect">
            <a:avLst/>
          </a:prstGeom>
          <a:solidFill>
            <a:schemeClr val="accent4"/>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1471" b="1" dirty="0">
                <a:solidFill>
                  <a:srgbClr val="FFFFFF"/>
                </a:solidFill>
                <a:latin typeface="Segoe UI"/>
              </a:rPr>
              <a:t>Docker Swarm</a:t>
            </a:r>
          </a:p>
          <a:p>
            <a:pPr algn="ctr" defTabSz="685515" fontAlgn="base">
              <a:spcBef>
                <a:spcPct val="0"/>
              </a:spcBef>
              <a:spcAft>
                <a:spcPct val="0"/>
              </a:spcAft>
            </a:pPr>
            <a:r>
              <a:rPr lang="en-US" sz="1471" b="1" dirty="0" err="1">
                <a:solidFill>
                  <a:srgbClr val="FFFFFF"/>
                </a:solidFill>
                <a:latin typeface="Segoe UI"/>
              </a:rPr>
              <a:t>Mesos</a:t>
            </a:r>
            <a:r>
              <a:rPr lang="en-US" sz="1471" b="1" dirty="0">
                <a:solidFill>
                  <a:srgbClr val="FFFFFF"/>
                </a:solidFill>
                <a:latin typeface="Segoe UI"/>
              </a:rPr>
              <a:t>, etc.,</a:t>
            </a:r>
          </a:p>
        </p:txBody>
      </p:sp>
      <p:sp>
        <p:nvSpPr>
          <p:cNvPr id="17" name="Rectangle 16"/>
          <p:cNvSpPr/>
          <p:nvPr/>
        </p:nvSpPr>
        <p:spPr bwMode="auto">
          <a:xfrm>
            <a:off x="431222" y="3129347"/>
            <a:ext cx="3540277" cy="728242"/>
          </a:xfrm>
          <a:prstGeom prst="rect">
            <a:avLst/>
          </a:prstGeom>
          <a:solidFill>
            <a:schemeClr val="accent4"/>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defRPr/>
            </a:pPr>
            <a:r>
              <a:rPr lang="en-US" sz="1471" b="1" dirty="0">
                <a:solidFill>
                  <a:srgbClr val="FFFFFF"/>
                </a:solidFill>
                <a:latin typeface="Segoe UI"/>
              </a:rPr>
              <a:t>Windows and Linux</a:t>
            </a:r>
          </a:p>
          <a:p>
            <a:pPr algn="ctr" defTabSz="685515" fontAlgn="base">
              <a:spcBef>
                <a:spcPct val="0"/>
              </a:spcBef>
              <a:spcAft>
                <a:spcPct val="0"/>
              </a:spcAft>
              <a:defRPr/>
            </a:pPr>
            <a:r>
              <a:rPr lang="en-US" sz="1471" b="1" dirty="0" err="1">
                <a:solidFill>
                  <a:srgbClr val="FFFFFF"/>
                </a:solidFill>
                <a:latin typeface="Segoe UI"/>
              </a:rPr>
              <a:t>.Net</a:t>
            </a:r>
            <a:r>
              <a:rPr lang="en-US" sz="1471" b="1" dirty="0">
                <a:solidFill>
                  <a:srgbClr val="FFFFFF"/>
                </a:solidFill>
                <a:latin typeface="Segoe UI"/>
              </a:rPr>
              <a:t>, Java, Python, PHP, Ruby, GO, </a:t>
            </a:r>
            <a:r>
              <a:rPr lang="en-US" sz="1471" b="1" dirty="0" err="1">
                <a:solidFill>
                  <a:srgbClr val="FFFFFF"/>
                </a:solidFill>
                <a:latin typeface="Segoe UI"/>
              </a:rPr>
              <a:t>NodeJS</a:t>
            </a:r>
            <a:endParaRPr lang="en-US" sz="1471" b="1" dirty="0">
              <a:solidFill>
                <a:srgbClr val="FFFFFF"/>
              </a:solidFill>
              <a:latin typeface="Segoe UI"/>
            </a:endParaRPr>
          </a:p>
        </p:txBody>
      </p:sp>
      <p:sp>
        <p:nvSpPr>
          <p:cNvPr id="3" name="TextBox 2"/>
          <p:cNvSpPr txBox="1"/>
          <p:nvPr/>
        </p:nvSpPr>
        <p:spPr>
          <a:xfrm>
            <a:off x="2461957" y="3843366"/>
            <a:ext cx="4139601" cy="583882"/>
          </a:xfrm>
          <a:prstGeom prst="rect">
            <a:avLst/>
          </a:prstGeom>
          <a:noFill/>
        </p:spPr>
        <p:txBody>
          <a:bodyPr wrap="none" lIns="134464" tIns="107571" rIns="134464" bIns="107571" rtlCol="0">
            <a:spAutoFit/>
          </a:bodyPr>
          <a:lstStyle/>
          <a:p>
            <a:pPr defTabSz="672358">
              <a:lnSpc>
                <a:spcPct val="90000"/>
              </a:lnSpc>
              <a:spcAft>
                <a:spcPts val="441"/>
              </a:spcAft>
            </a:pPr>
            <a:r>
              <a:rPr lang="en-US" sz="2647" i="1" dirty="0">
                <a:gradFill>
                  <a:gsLst>
                    <a:gs pos="2917">
                      <a:schemeClr val="tx1"/>
                    </a:gs>
                    <a:gs pos="30000">
                      <a:schemeClr val="tx1"/>
                    </a:gs>
                  </a:gsLst>
                  <a:lin ang="5400000" scaled="0"/>
                </a:gradFill>
                <a:latin typeface="+mj-lt"/>
              </a:rPr>
              <a:t>Azure is open at every layer</a:t>
            </a:r>
          </a:p>
        </p:txBody>
      </p:sp>
      <p:sp>
        <p:nvSpPr>
          <p:cNvPr id="19" name="Rectangle 18"/>
          <p:cNvSpPr/>
          <p:nvPr/>
        </p:nvSpPr>
        <p:spPr bwMode="auto">
          <a:xfrm>
            <a:off x="2915596" y="4576460"/>
            <a:ext cx="3336602" cy="4386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lnSpc>
                <a:spcPct val="90000"/>
              </a:lnSpc>
              <a:spcBef>
                <a:spcPct val="0"/>
              </a:spcBef>
              <a:spcAft>
                <a:spcPct val="0"/>
              </a:spcAft>
              <a:defRPr/>
            </a:pPr>
            <a:r>
              <a:rPr lang="en-US" sz="1800" b="1" dirty="0">
                <a:solidFill>
                  <a:sysClr val="windowText" lastClr="000000"/>
                </a:solidFill>
                <a:latin typeface="Segoe UI"/>
                <a:ea typeface="Segoe UI" pitchFamily="34" charset="0"/>
                <a:cs typeface="Segoe UI" pitchFamily="34" charset="0"/>
              </a:rPr>
              <a:t>Azure Resource Manager</a:t>
            </a:r>
          </a:p>
        </p:txBody>
      </p:sp>
    </p:spTree>
    <p:extLst>
      <p:ext uri="{BB962C8B-B14F-4D97-AF65-F5344CB8AC3E}">
        <p14:creationId xmlns:p14="http://schemas.microsoft.com/office/powerpoint/2010/main" val="25437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649" y="730"/>
            <a:ext cx="9142703" cy="519986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1" fontAlgn="base">
              <a:spcBef>
                <a:spcPct val="0"/>
              </a:spcBef>
              <a:spcAft>
                <a:spcPct val="0"/>
              </a:spcAft>
            </a:pPr>
            <a:endParaRPr lang="en-US" sz="1471" dirty="0">
              <a:gradFill>
                <a:gsLst>
                  <a:gs pos="16814">
                    <a:srgbClr val="FFFFFF"/>
                  </a:gs>
                  <a:gs pos="46000">
                    <a:srgbClr val="FFFFFF"/>
                  </a:gs>
                </a:gsLst>
                <a:lin ang="5400000" scaled="0"/>
              </a:gradFill>
            </a:endParaRPr>
          </a:p>
        </p:txBody>
      </p:sp>
      <p:sp>
        <p:nvSpPr>
          <p:cNvPr id="78" name="Rectangle 77"/>
          <p:cNvSpPr/>
          <p:nvPr/>
        </p:nvSpPr>
        <p:spPr bwMode="auto">
          <a:xfrm>
            <a:off x="94214" y="68708"/>
            <a:ext cx="8906859" cy="3282682"/>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1029" b="1" dirty="0">
                <a:solidFill>
                  <a:srgbClr val="FFFF00"/>
                </a:solidFill>
                <a:ea typeface="Segoe UI" pitchFamily="34" charset="0"/>
                <a:cs typeface="Segoe UI" pitchFamily="34" charset="0"/>
              </a:rPr>
              <a:t>Platform Services</a:t>
            </a:r>
          </a:p>
        </p:txBody>
      </p:sp>
      <p:sp>
        <p:nvSpPr>
          <p:cNvPr id="87" name="Rectangle 86"/>
          <p:cNvSpPr/>
          <p:nvPr/>
        </p:nvSpPr>
        <p:spPr bwMode="auto">
          <a:xfrm>
            <a:off x="649" y="3351391"/>
            <a:ext cx="9142703" cy="1803370"/>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67222" rIns="131802" bIns="105442" numCol="1" spcCol="0" rtlCol="0" fromWordArt="0" anchor="t" anchorCtr="0" forceAA="0" compatLnSpc="1">
            <a:prstTxWarp prst="textNoShape">
              <a:avLst/>
            </a:prstTxWarp>
            <a:noAutofit/>
          </a:bodyPr>
          <a:lstStyle/>
          <a:p>
            <a:pPr algn="ctr" defTabSz="671882" fontAlgn="base">
              <a:lnSpc>
                <a:spcPct val="90000"/>
              </a:lnSpc>
            </a:pPr>
            <a:r>
              <a:rPr lang="en-US" sz="1029" b="1"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94214" y="3625782"/>
            <a:ext cx="1932841" cy="58032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6722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OS/Server Compute</a:t>
            </a:r>
          </a:p>
        </p:txBody>
      </p:sp>
      <p:sp>
        <p:nvSpPr>
          <p:cNvPr id="32" name="Rectangle 31"/>
          <p:cNvSpPr/>
          <p:nvPr/>
        </p:nvSpPr>
        <p:spPr bwMode="auto">
          <a:xfrm>
            <a:off x="2160276" y="3625782"/>
            <a:ext cx="2126150" cy="58062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6722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04635" y="4301048"/>
            <a:ext cx="9293736" cy="806768"/>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67222" rIns="131802" bIns="105442" numCol="1" spcCol="0" rtlCol="0" fromWordArt="0" anchor="t" anchorCtr="0" forceAA="0" compatLnSpc="1">
            <a:prstTxWarp prst="textNoShape">
              <a:avLst/>
            </a:prstTxWarp>
            <a:noAutofit/>
          </a:bodyPr>
          <a:lstStyle/>
          <a:p>
            <a:pPr algn="ctr" defTabSz="671882" fontAlgn="base">
              <a:lnSpc>
                <a:spcPct val="90000"/>
              </a:lnSpc>
            </a:pPr>
            <a:r>
              <a:rPr lang="en-US" sz="1029" b="1" dirty="0">
                <a:gradFill>
                  <a:gsLst>
                    <a:gs pos="0">
                      <a:srgbClr val="FFFFFF"/>
                    </a:gs>
                    <a:gs pos="100000">
                      <a:srgbClr val="FFFFFF"/>
                    </a:gs>
                  </a:gsLst>
                  <a:lin ang="5400000" scaled="0"/>
                </a:gradFill>
                <a:ea typeface="Segoe UI" pitchFamily="34" charset="0"/>
                <a:cs typeface="Segoe UI" pitchFamily="34" charset="0"/>
              </a:rPr>
              <a:t>Datacenter Infrastructure (30 Regions, 22 Online)</a:t>
            </a:r>
          </a:p>
        </p:txBody>
      </p:sp>
      <p:grpSp>
        <p:nvGrpSpPr>
          <p:cNvPr id="5" name="Group 4"/>
          <p:cNvGrpSpPr/>
          <p:nvPr/>
        </p:nvGrpSpPr>
        <p:grpSpPr>
          <a:xfrm>
            <a:off x="-184145" y="4626959"/>
            <a:ext cx="9450576" cy="573632"/>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3115165" y="398596"/>
            <a:ext cx="1748515" cy="1742348"/>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Infrastructure</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685401" eaLnBrk="0" fontAlgn="base" hangingPunct="0">
                  <a:lnSpc>
                    <a:spcPts val="600"/>
                  </a:lnSpc>
                  <a:spcBef>
                    <a:spcPct val="0"/>
                  </a:spcBef>
                  <a:spcAft>
                    <a:spcPct val="0"/>
                  </a:spcAft>
                </a:pPr>
                <a:r>
                  <a:rPr lang="en-US" sz="563"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Backends</a:t>
                </a: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Infrastructure</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Business Process</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Push</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1482041" y="2649970"/>
            <a:ext cx="1537232" cy="617884"/>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105442" rIns="6722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88"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588"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br>
                <a:r>
                  <a:rPr lang="en-US" sz="588"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685401" eaLnBrk="0" fontAlgn="base" hangingPunct="0">
                  <a:lnSpc>
                    <a:spcPts val="600"/>
                  </a:lnSpc>
                  <a:spcBef>
                    <a:spcPct val="0"/>
                  </a:spcBef>
                  <a:spcAft>
                    <a:spcPct val="0"/>
                  </a:spcAft>
                </a:pPr>
                <a:r>
                  <a:rPr lang="en-US" sz="588"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&amp; OD</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Streaming</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469412" y="1554003"/>
            <a:ext cx="1609041" cy="993206"/>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B2B</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Integration</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Pub/Sub</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Queuing</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Simple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Queuing</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7675161" y="398596"/>
            <a:ext cx="1154143" cy="304743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solidFill>
                  <a:schemeClr val="bg1"/>
                </a:solidFill>
                <a:ea typeface="Segoe UI" pitchFamily="34" charset="0"/>
                <a:cs typeface="Segoe UI" pitchFamily="34" charset="0"/>
              </a:rPr>
              <a:t>Hybrid</a:t>
            </a:r>
          </a:p>
          <a:p>
            <a:pPr algn="ctr" defTabSz="671882" fontAlgn="base">
              <a:lnSpc>
                <a:spcPct val="90000"/>
              </a:lnSpc>
            </a:pPr>
            <a:r>
              <a:rPr lang="en-US" sz="882" b="1" dirty="0">
                <a:solidFill>
                  <a:schemeClr val="bg1"/>
                </a:solidFill>
                <a:ea typeface="Segoe UI" pitchFamily="34" charset="0"/>
                <a:cs typeface="Segoe UI" pitchFamily="34" charset="0"/>
              </a:rPr>
              <a:t>Operations</a:t>
            </a:r>
            <a:endParaRPr lang="en-US" sz="955" b="1" dirty="0">
              <a:solidFill>
                <a:schemeClr val="bg1"/>
              </a:solidFill>
              <a:ea typeface="Segoe UI" pitchFamily="34" charset="0"/>
              <a:cs typeface="Segoe UI" pitchFamily="34" charset="0"/>
            </a:endParaRPr>
          </a:p>
        </p:txBody>
      </p:sp>
      <p:grpSp>
        <p:nvGrpSpPr>
          <p:cNvPr id="338" name="Group 337"/>
          <p:cNvGrpSpPr/>
          <p:nvPr/>
        </p:nvGrpSpPr>
        <p:grpSpPr>
          <a:xfrm>
            <a:off x="7864896" y="1853522"/>
            <a:ext cx="743424" cy="24423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Server Data</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7852247" y="3187757"/>
            <a:ext cx="739375" cy="243357"/>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Hybrid/Intelligent</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Backup</a:t>
              </a:r>
            </a:p>
            <a:p>
              <a:pPr defTabSz="685401" eaLnBrk="0" fontAlgn="base" hangingPunct="0">
                <a:lnSpc>
                  <a:spcPts val="600"/>
                </a:lnSpc>
                <a:spcBef>
                  <a:spcPct val="0"/>
                </a:spcBef>
                <a:spcAft>
                  <a:spcPct val="0"/>
                </a:spcAft>
              </a:pP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7855860" y="2888120"/>
            <a:ext cx="737563" cy="254041"/>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Disaster</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7866332" y="2575475"/>
            <a:ext cx="732929" cy="236105"/>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Bulk Data Import</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And 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4428703" y="3625782"/>
            <a:ext cx="4625392" cy="58062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6722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4957245" y="402089"/>
            <a:ext cx="2602247" cy="1290694"/>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Relational</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 </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Distributed</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In-Memory</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685401" eaLnBrk="0" fontAlgn="base" hangingPunct="0">
                  <a:lnSpc>
                    <a:spcPts val="600"/>
                  </a:lnSpc>
                  <a:spcBef>
                    <a:spcPct val="0"/>
                  </a:spcBef>
                  <a:spcAft>
                    <a:spcPct val="0"/>
                  </a:spcAft>
                </a:pP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47098"/>
              <a:ext cx="1014773" cy="323255"/>
              <a:chOff x="10784365" y="4047098"/>
              <a:chExt cx="1014773" cy="323255"/>
            </a:xfrm>
          </p:grpSpPr>
          <p:sp>
            <p:nvSpPr>
              <p:cNvPr id="179" name="TextBox 178"/>
              <p:cNvSpPr txBox="1"/>
              <p:nvPr/>
            </p:nvSpPr>
            <p:spPr>
              <a:xfrm>
                <a:off x="11139982" y="4047098"/>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Simple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Key/Value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8224138" y="2000853"/>
            <a:ext cx="50767" cy="28468"/>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229"/>
            <a:endParaRPr lang="en-US" sz="1324">
              <a:solidFill>
                <a:sysClr val="windowText" lastClr="000000"/>
              </a:solidFill>
            </a:endParaRPr>
          </a:p>
        </p:txBody>
      </p:sp>
      <p:grpSp>
        <p:nvGrpSpPr>
          <p:cNvPr id="337" name="Group 336"/>
          <p:cNvGrpSpPr/>
          <p:nvPr/>
        </p:nvGrpSpPr>
        <p:grpSpPr>
          <a:xfrm>
            <a:off x="7879541" y="849577"/>
            <a:ext cx="743444" cy="245775"/>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4464398" y="3846542"/>
            <a:ext cx="620146" cy="25449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6275523" y="3836657"/>
            <a:ext cx="680390" cy="264317"/>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13444" rIns="0" bIns="6722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Direct</a:t>
              </a:r>
            </a:p>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Network</a:t>
              </a:r>
            </a:p>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Connections</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208571" y="3846544"/>
            <a:ext cx="672981" cy="267175"/>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15" dirty="0">
                  <a:gradFill>
                    <a:gsLst>
                      <a:gs pos="0">
                        <a:srgbClr val="FFFFFF"/>
                      </a:gs>
                      <a:gs pos="100000">
                        <a:srgbClr val="FFFFFF"/>
                      </a:gs>
                    </a:gsLst>
                    <a:lin ang="5400000" scaled="0"/>
                  </a:gradFill>
                  <a:ea typeface="Segoe UI" pitchFamily="34" charset="0"/>
                  <a:cs typeface="Segoe UI" pitchFamily="34" charset="0"/>
                </a:rPr>
                <a:t>Disk based Object/File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2937613" y="3846543"/>
            <a:ext cx="614016" cy="267175"/>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Shared</a:t>
              </a:r>
            </a:p>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3621709" y="3846542"/>
            <a:ext cx="614752" cy="267175"/>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15" dirty="0">
                  <a:gradFill>
                    <a:gsLst>
                      <a:gs pos="0">
                        <a:srgbClr val="FFFFFF"/>
                      </a:gs>
                      <a:gs pos="100000">
                        <a:srgbClr val="FFFFFF"/>
                      </a:gs>
                    </a:gsLst>
                    <a:lin ang="5400000" scaled="0"/>
                  </a:gradFill>
                  <a:ea typeface="Segoe UI" pitchFamily="34" charset="0"/>
                  <a:cs typeface="Segoe UI" pitchFamily="34" charset="0"/>
                </a:rPr>
                <a:t>SSD based</a:t>
              </a:r>
              <a:br>
                <a:rPr lang="en-US" sz="515" dirty="0">
                  <a:gradFill>
                    <a:gsLst>
                      <a:gs pos="0">
                        <a:srgbClr val="FFFFFF"/>
                      </a:gs>
                      <a:gs pos="100000">
                        <a:srgbClr val="FFFFFF"/>
                      </a:gs>
                    </a:gsLst>
                    <a:lin ang="5400000" scaled="0"/>
                  </a:gradFill>
                  <a:ea typeface="Segoe UI" pitchFamily="34" charset="0"/>
                  <a:cs typeface="Segoe UI" pitchFamily="34" charset="0"/>
                </a:rPr>
              </a:br>
              <a:r>
                <a:rPr lang="en-US" sz="515" dirty="0">
                  <a:gradFill>
                    <a:gsLst>
                      <a:gs pos="0">
                        <a:srgbClr val="FFFFFF"/>
                      </a:gs>
                      <a:gs pos="100000">
                        <a:srgbClr val="FFFFFF"/>
                      </a:gs>
                    </a:gsLst>
                    <a:lin ang="5400000" scaled="0"/>
                  </a:gradFill>
                  <a:ea typeface="Segoe UI" pitchFamily="34" charset="0"/>
                  <a:cs typeface="Segoe UI" pitchFamily="34" charset="0"/>
                </a:rPr>
                <a:t>Object/File 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329453" y="3850968"/>
            <a:ext cx="594148" cy="261762"/>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Virtual Servers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7901918" y="1152712"/>
            <a:ext cx="714688" cy="252999"/>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Privileged</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6981061" y="3846298"/>
            <a:ext cx="677548" cy="25467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Traffic Distribution</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8361198" y="3846298"/>
            <a:ext cx="639875" cy="25467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26889"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HTTP Load</a:t>
              </a:r>
              <a:br>
                <a:rPr lang="en-US" sz="588" dirty="0">
                  <a:gradFill>
                    <a:gsLst>
                      <a:gs pos="0">
                        <a:srgbClr val="FFFFFF"/>
                      </a:gs>
                      <a:gs pos="100000">
                        <a:srgbClr val="FFFFFF"/>
                      </a:gs>
                    </a:gsLst>
                    <a:lin ang="5400000" scaled="0"/>
                  </a:gradFill>
                  <a:ea typeface="Segoe UI" pitchFamily="34" charset="0"/>
                  <a:cs typeface="Segoe UI" pitchFamily="34" charset="0"/>
                </a:rPr>
              </a:br>
              <a:r>
                <a:rPr lang="en-US" sz="588" dirty="0">
                  <a:gradFill>
                    <a:gsLst>
                      <a:gs pos="0">
                        <a:srgbClr val="FFFFFF"/>
                      </a:gs>
                      <a:gs pos="100000">
                        <a:srgbClr val="FFFFFF"/>
                      </a:gs>
                    </a:gsLst>
                    <a:lin ang="5400000" scaled="0"/>
                  </a:gradFill>
                  <a:ea typeface="Segoe UI" pitchFamily="34" charset="0"/>
                  <a:cs typeface="Segoe UI" pitchFamily="34" charset="0"/>
                </a:rPr>
                <a:t>Balancer</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nvGrpSpPr>
          <p:cNvPr id="339" name="Group 338"/>
          <p:cNvGrpSpPr/>
          <p:nvPr/>
        </p:nvGrpSpPr>
        <p:grpSpPr>
          <a:xfrm>
            <a:off x="7857097" y="2211465"/>
            <a:ext cx="735826" cy="230815"/>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471099" y="392094"/>
            <a:ext cx="1549818" cy="1053464"/>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Stateless</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Compute</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Scheduled</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Compute </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Jobs</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 App</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Streaming</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Distributed</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Compute</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nvGrpSpPr>
          <p:cNvPr id="375" name="Group 374"/>
          <p:cNvGrpSpPr/>
          <p:nvPr/>
        </p:nvGrpSpPr>
        <p:grpSpPr>
          <a:xfrm>
            <a:off x="3111242" y="2220347"/>
            <a:ext cx="1731645" cy="1053464"/>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Development</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Tools</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Instrumentation</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Software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Development</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Kits</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Software Lifecycle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grpSp>
        <p:nvGrpSpPr>
          <p:cNvPr id="15" name="Group 14"/>
          <p:cNvGrpSpPr/>
          <p:nvPr/>
        </p:nvGrpSpPr>
        <p:grpSpPr>
          <a:xfrm>
            <a:off x="1122302" y="3850968"/>
            <a:ext cx="633515" cy="261762"/>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grpSp>
      <p:grpSp>
        <p:nvGrpSpPr>
          <p:cNvPr id="23" name="Group 22"/>
          <p:cNvGrpSpPr/>
          <p:nvPr/>
        </p:nvGrpSpPr>
        <p:grpSpPr>
          <a:xfrm>
            <a:off x="5743006" y="3846298"/>
            <a:ext cx="508214" cy="25467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7689054" y="3846298"/>
            <a:ext cx="639875" cy="25467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5109274" y="3846542"/>
            <a:ext cx="609897" cy="25449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VM 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7872914" y="1508775"/>
            <a:ext cx="744402" cy="236300"/>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Join &amp;</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Policy Management </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4960271" y="1816636"/>
            <a:ext cx="2733569" cy="1457176"/>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Analytics &amp; </a:t>
              </a:r>
              <a:r>
                <a:rPr lang="en-US" sz="882" b="1" dirty="0" err="1">
                  <a:gradFill>
                    <a:gsLst>
                      <a:gs pos="0">
                        <a:srgbClr val="FFFFFF"/>
                      </a:gs>
                      <a:gs pos="100000">
                        <a:srgbClr val="FFFFFF"/>
                      </a:gs>
                    </a:gsLst>
                    <a:lin ang="5400000" scaled="0"/>
                  </a:gradFill>
                  <a:ea typeface="Segoe UI" pitchFamily="34" charset="0"/>
                  <a:cs typeface="Segoe UI" pitchFamily="34" charset="0"/>
                </a:rPr>
                <a:t>IoT</a:t>
              </a:r>
              <a:endParaRPr lang="en-US" sz="882"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Big Data</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Predictive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Stream</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Pipelines</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Device Data</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Collection</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Big Data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Device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grpSp>
        <p:grpSp>
          <p:nvGrpSpPr>
            <p:cNvPr id="36" name="Group 35"/>
            <p:cNvGrpSpPr/>
            <p:nvPr/>
          </p:nvGrpSpPr>
          <p:grpSpPr>
            <a:xfrm>
              <a:off x="8911462" y="3483686"/>
              <a:ext cx="1033650" cy="325042"/>
              <a:chOff x="8882887" y="3483686"/>
              <a:chExt cx="1033650" cy="325042"/>
            </a:xfrm>
          </p:grpSpPr>
          <p:sp>
            <p:nvSpPr>
              <p:cNvPr id="254" name="TextBox 253"/>
              <p:cNvSpPr txBox="1"/>
              <p:nvPr/>
            </p:nvSpPr>
            <p:spPr>
              <a:xfrm>
                <a:off x="9257381" y="3502246"/>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Source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a:p>
                <a:pPr defTabSz="685401" eaLnBrk="0" fontAlgn="base" hangingPunct="0">
                  <a:lnSpc>
                    <a:spcPts val="600"/>
                  </a:lnSpc>
                  <a:spcBef>
                    <a:spcPct val="0"/>
                  </a:spcBef>
                  <a:spcAft>
                    <a:spcPct val="0"/>
                  </a:spcAft>
                </a:pP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59" name="Picture 258"/>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261719" y="392094"/>
            <a:ext cx="1137805" cy="305393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1029" b="1" dirty="0">
                <a:solidFill>
                  <a:schemeClr val="bg1"/>
                </a:solidFill>
                <a:ea typeface="Segoe UI" pitchFamily="34" charset="0"/>
                <a:cs typeface="Segoe UI" pitchFamily="34" charset="0"/>
              </a:rPr>
              <a:t>Security &amp; Management</a:t>
            </a:r>
          </a:p>
        </p:txBody>
      </p:sp>
      <p:grpSp>
        <p:nvGrpSpPr>
          <p:cNvPr id="334" name="Group 333"/>
          <p:cNvGrpSpPr/>
          <p:nvPr/>
        </p:nvGrpSpPr>
        <p:grpSpPr>
          <a:xfrm>
            <a:off x="411915" y="1113619"/>
            <a:ext cx="744402" cy="23630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User/Group </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 Store</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411914" y="1716390"/>
            <a:ext cx="716459" cy="228648"/>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411915" y="2016346"/>
            <a:ext cx="741400" cy="24784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Scheduled Service</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411915" y="830068"/>
            <a:ext cx="735250" cy="255871"/>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Creation</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Configuration</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411915" y="2585710"/>
            <a:ext cx="740051" cy="239024"/>
            <a:chOff x="4552624" y="485174"/>
            <a:chExt cx="1006664" cy="325135"/>
          </a:xfrm>
        </p:grpSpPr>
        <p:sp>
          <p:nvSpPr>
            <p:cNvPr id="204" name="TextBox 203"/>
            <p:cNvSpPr txBox="1"/>
            <p:nvPr/>
          </p:nvSpPr>
          <p:spPr>
            <a:xfrm>
              <a:off x="4900132" y="509203"/>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Encryption Key</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85174"/>
              <a:ext cx="235263" cy="261403"/>
            </a:xfrm>
            <a:prstGeom prst="rect">
              <a:avLst/>
            </a:prstGeom>
          </p:spPr>
        </p:pic>
      </p:grpSp>
      <p:grpSp>
        <p:nvGrpSpPr>
          <p:cNvPr id="336" name="Group 335"/>
          <p:cNvGrpSpPr/>
          <p:nvPr/>
        </p:nvGrpSpPr>
        <p:grpSpPr>
          <a:xfrm>
            <a:off x="411914" y="2886477"/>
            <a:ext cx="753274" cy="233244"/>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Software/Solution</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411915" y="3210363"/>
            <a:ext cx="741319" cy="227341"/>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Pre-Build VM</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Images</a:t>
              </a:r>
            </a:p>
          </p:txBody>
        </p:sp>
      </p:grpSp>
      <p:grpSp>
        <p:nvGrpSpPr>
          <p:cNvPr id="256" name="Group 255"/>
          <p:cNvGrpSpPr/>
          <p:nvPr/>
        </p:nvGrpSpPr>
        <p:grpSpPr>
          <a:xfrm>
            <a:off x="411915" y="1414640"/>
            <a:ext cx="744402" cy="236300"/>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Sign-Up </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and sign-in</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260" name="Group 259"/>
          <p:cNvGrpSpPr/>
          <p:nvPr/>
        </p:nvGrpSpPr>
        <p:grpSpPr>
          <a:xfrm>
            <a:off x="392190" y="2284935"/>
            <a:ext cx="753911" cy="245049"/>
            <a:chOff x="532599" y="3107117"/>
            <a:chExt cx="1025516" cy="333331"/>
          </a:xfrm>
        </p:grpSpPr>
        <p:pic>
          <p:nvPicPr>
            <p:cNvPr id="261" name="Picture 260"/>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2" name="TextBox 261"/>
            <p:cNvSpPr txBox="1"/>
            <p:nvPr/>
          </p:nvSpPr>
          <p:spPr>
            <a:xfrm>
              <a:off x="898959" y="3138949"/>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Task</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spTree>
    <p:extLst>
      <p:ext uri="{BB962C8B-B14F-4D97-AF65-F5344CB8AC3E}">
        <p14:creationId xmlns:p14="http://schemas.microsoft.com/office/powerpoint/2010/main" val="2171858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94"/>
                                        </p:tgtEl>
                                        <p:attrNameLst>
                                          <p:attrName>style.visibility</p:attrName>
                                        </p:attrNameLst>
                                      </p:cBhvr>
                                      <p:to>
                                        <p:strVal val="visible"/>
                                      </p:to>
                                    </p:set>
                                    <p:animEffect transition="in" filter="fade">
                                      <p:cBhvr>
                                        <p:cTn id="104" dur="500"/>
                                        <p:tgtEl>
                                          <p:spTgt spid="394"/>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256"/>
                                        </p:tgtEl>
                                        <p:attrNameLst>
                                          <p:attrName>style.visibility</p:attrName>
                                        </p:attrNameLst>
                                      </p:cBhvr>
                                      <p:to>
                                        <p:strVal val="visible"/>
                                      </p:to>
                                    </p:set>
                                    <p:animEffect transition="in" filter="fade">
                                      <p:cBhvr>
                                        <p:cTn id="122" dur="500"/>
                                        <p:tgtEl>
                                          <p:spTgt spid="256"/>
                                        </p:tgtEl>
                                      </p:cBhvr>
                                    </p:animEffect>
                                  </p:childTnLst>
                                </p:cTn>
                              </p:par>
                              <p:par>
                                <p:cTn id="123" presetID="10" presetClass="entr" presetSubtype="0" fill="hold" nodeType="withEffect">
                                  <p:stCondLst>
                                    <p:cond delay="0"/>
                                  </p:stCondLst>
                                  <p:childTnLst>
                                    <p:set>
                                      <p:cBhvr>
                                        <p:cTn id="124" dur="1" fill="hold">
                                          <p:stCondLst>
                                            <p:cond delay="0"/>
                                          </p:stCondLst>
                                        </p:cTn>
                                        <p:tgtEl>
                                          <p:spTgt spid="335"/>
                                        </p:tgtEl>
                                        <p:attrNameLst>
                                          <p:attrName>style.visibility</p:attrName>
                                        </p:attrNameLst>
                                      </p:cBhvr>
                                      <p:to>
                                        <p:strVal val="visible"/>
                                      </p:to>
                                    </p:set>
                                    <p:animEffect transition="in" filter="fade">
                                      <p:cBhvr>
                                        <p:cTn id="125" dur="500"/>
                                        <p:tgtEl>
                                          <p:spTgt spid="335"/>
                                        </p:tgtEl>
                                      </p:cBhvr>
                                    </p:animEffect>
                                  </p:childTnLst>
                                </p:cTn>
                              </p:par>
                              <p:par>
                                <p:cTn id="126" presetID="10" presetClass="entr" presetSubtype="0" fill="hold" nodeType="withEffect">
                                  <p:stCondLst>
                                    <p:cond delay="0"/>
                                  </p:stCondLst>
                                  <p:childTnLst>
                                    <p:set>
                                      <p:cBhvr>
                                        <p:cTn id="127" dur="1" fill="hold">
                                          <p:stCondLst>
                                            <p:cond delay="0"/>
                                          </p:stCondLst>
                                        </p:cTn>
                                        <p:tgtEl>
                                          <p:spTgt spid="331"/>
                                        </p:tgtEl>
                                        <p:attrNameLst>
                                          <p:attrName>style.visibility</p:attrName>
                                        </p:attrNameLst>
                                      </p:cBhvr>
                                      <p:to>
                                        <p:strVal val="visible"/>
                                      </p:to>
                                    </p:set>
                                    <p:animEffect transition="in" filter="fade">
                                      <p:cBhvr>
                                        <p:cTn id="128" dur="500"/>
                                        <p:tgtEl>
                                          <p:spTgt spid="331"/>
                                        </p:tgtEl>
                                      </p:cBhvr>
                                    </p:animEffect>
                                  </p:childTnLst>
                                </p:cTn>
                              </p:par>
                            </p:childTnLst>
                          </p:cTn>
                        </p:par>
                        <p:par>
                          <p:cTn id="129" fill="hold">
                            <p:stCondLst>
                              <p:cond delay="5500"/>
                            </p:stCondLst>
                            <p:childTnLst>
                              <p:par>
                                <p:cTn id="130" presetID="10" presetClass="entr" presetSubtype="0" fill="hold" nodeType="afterEffect">
                                  <p:stCondLst>
                                    <p:cond delay="0"/>
                                  </p:stCondLst>
                                  <p:childTnLst>
                                    <p:set>
                                      <p:cBhvr>
                                        <p:cTn id="131" dur="1" fill="hold">
                                          <p:stCondLst>
                                            <p:cond delay="0"/>
                                          </p:stCondLst>
                                        </p:cTn>
                                        <p:tgtEl>
                                          <p:spTgt spid="260"/>
                                        </p:tgtEl>
                                        <p:attrNameLst>
                                          <p:attrName>style.visibility</p:attrName>
                                        </p:attrNameLst>
                                      </p:cBhvr>
                                      <p:to>
                                        <p:strVal val="visible"/>
                                      </p:to>
                                    </p:set>
                                    <p:animEffect transition="in" filter="fade">
                                      <p:cBhvr>
                                        <p:cTn id="132" dur="500"/>
                                        <p:tgtEl>
                                          <p:spTgt spid="260"/>
                                        </p:tgtEl>
                                      </p:cBhvr>
                                    </p:animEffect>
                                  </p:childTnLst>
                                </p:cTn>
                              </p:par>
                              <p:par>
                                <p:cTn id="133" presetID="10" presetClass="entr" presetSubtype="0" fill="hold" nodeType="withEffect">
                                  <p:stCondLst>
                                    <p:cond delay="0"/>
                                  </p:stCondLst>
                                  <p:childTnLst>
                                    <p:set>
                                      <p:cBhvr>
                                        <p:cTn id="134" dur="1" fill="hold">
                                          <p:stCondLst>
                                            <p:cond delay="0"/>
                                          </p:stCondLst>
                                        </p:cTn>
                                        <p:tgtEl>
                                          <p:spTgt spid="333"/>
                                        </p:tgtEl>
                                        <p:attrNameLst>
                                          <p:attrName>style.visibility</p:attrName>
                                        </p:attrNameLst>
                                      </p:cBhvr>
                                      <p:to>
                                        <p:strVal val="visible"/>
                                      </p:to>
                                    </p:set>
                                    <p:animEffect transition="in" filter="fade">
                                      <p:cBhvr>
                                        <p:cTn id="135" dur="500"/>
                                        <p:tgtEl>
                                          <p:spTgt spid="333"/>
                                        </p:tgtEl>
                                      </p:cBhvr>
                                    </p:animEffect>
                                  </p:childTnLst>
                                </p:cTn>
                              </p:par>
                              <p:par>
                                <p:cTn id="136" presetID="10" presetClass="entr" presetSubtype="0" fill="hold" nodeType="withEffect">
                                  <p:stCondLst>
                                    <p:cond delay="0"/>
                                  </p:stCondLst>
                                  <p:childTnLst>
                                    <p:set>
                                      <p:cBhvr>
                                        <p:cTn id="137" dur="1" fill="hold">
                                          <p:stCondLst>
                                            <p:cond delay="0"/>
                                          </p:stCondLst>
                                        </p:cTn>
                                        <p:tgtEl>
                                          <p:spTgt spid="336"/>
                                        </p:tgtEl>
                                        <p:attrNameLst>
                                          <p:attrName>style.visibility</p:attrName>
                                        </p:attrNameLst>
                                      </p:cBhvr>
                                      <p:to>
                                        <p:strVal val="visible"/>
                                      </p:to>
                                    </p:set>
                                    <p:animEffect transition="in" filter="fade">
                                      <p:cBhvr>
                                        <p:cTn id="138" dur="500"/>
                                        <p:tgtEl>
                                          <p:spTgt spid="336"/>
                                        </p:tgtEl>
                                      </p:cBhvr>
                                    </p:animEffect>
                                  </p:childTnLst>
                                </p:cTn>
                              </p:par>
                              <p:par>
                                <p:cTn id="139" presetID="10" presetClass="entr" presetSubtype="0" fill="hold" nodeType="withEffect">
                                  <p:stCondLst>
                                    <p:cond delay="0"/>
                                  </p:stCondLst>
                                  <p:childTnLst>
                                    <p:set>
                                      <p:cBhvr>
                                        <p:cTn id="140" dur="1" fill="hold">
                                          <p:stCondLst>
                                            <p:cond delay="0"/>
                                          </p:stCondLst>
                                        </p:cTn>
                                        <p:tgtEl>
                                          <p:spTgt spid="417"/>
                                        </p:tgtEl>
                                        <p:attrNameLst>
                                          <p:attrName>style.visibility</p:attrName>
                                        </p:attrNameLst>
                                      </p:cBhvr>
                                      <p:to>
                                        <p:strVal val="visible"/>
                                      </p:to>
                                    </p:set>
                                    <p:animEffect transition="in" filter="fade">
                                      <p:cBhvr>
                                        <p:cTn id="141" dur="500"/>
                                        <p:tgtEl>
                                          <p:spTgt spid="417"/>
                                        </p:tgtEl>
                                      </p:cBhvr>
                                    </p:animEffect>
                                  </p:childTnLst>
                                </p:cTn>
                              </p:par>
                            </p:childTnLst>
                          </p:cTn>
                        </p:par>
                        <p:par>
                          <p:cTn id="142" fill="hold">
                            <p:stCondLst>
                              <p:cond delay="6000"/>
                            </p:stCondLst>
                            <p:childTnLst>
                              <p:par>
                                <p:cTn id="143" presetID="22" presetClass="entr" presetSubtype="2" fill="hold" grpId="0" nodeType="after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right)">
                                      <p:cBhvr>
                                        <p:cTn id="145" dur="500"/>
                                        <p:tgtEl>
                                          <p:spTgt spid="71"/>
                                        </p:tgtEl>
                                      </p:cBhvr>
                                    </p:animEffect>
                                  </p:childTnLst>
                                </p:cTn>
                              </p:par>
                            </p:childTnLst>
                          </p:cTn>
                        </p:par>
                        <p:par>
                          <p:cTn id="146" fill="hold">
                            <p:stCondLst>
                              <p:cond delay="6500"/>
                            </p:stCondLst>
                            <p:childTnLst>
                              <p:par>
                                <p:cTn id="147" presetID="10" presetClass="entr" presetSubtype="0" fill="hold" nodeType="afterEffect">
                                  <p:stCondLst>
                                    <p:cond delay="0"/>
                                  </p:stCondLst>
                                  <p:childTnLst>
                                    <p:set>
                                      <p:cBhvr>
                                        <p:cTn id="148" dur="1" fill="hold">
                                          <p:stCondLst>
                                            <p:cond delay="0"/>
                                          </p:stCondLst>
                                        </p:cTn>
                                        <p:tgtEl>
                                          <p:spTgt spid="337"/>
                                        </p:tgtEl>
                                        <p:attrNameLst>
                                          <p:attrName>style.visibility</p:attrName>
                                        </p:attrNameLst>
                                      </p:cBhvr>
                                      <p:to>
                                        <p:strVal val="visible"/>
                                      </p:to>
                                    </p:set>
                                    <p:animEffect transition="in" filter="fade">
                                      <p:cBhvr>
                                        <p:cTn id="149" dur="500"/>
                                        <p:tgtEl>
                                          <p:spTgt spid="337"/>
                                        </p:tgtEl>
                                      </p:cBhvr>
                                    </p:animEffect>
                                  </p:childTnLst>
                                </p:cTn>
                              </p:par>
                              <p:par>
                                <p:cTn id="150" presetID="10" presetClass="entr" presetSubtype="0" fill="hold" nodeType="withEffect">
                                  <p:stCondLst>
                                    <p:cond delay="0"/>
                                  </p:stCondLst>
                                  <p:childTnLst>
                                    <p:set>
                                      <p:cBhvr>
                                        <p:cTn id="151" dur="1" fill="hold">
                                          <p:stCondLst>
                                            <p:cond delay="0"/>
                                          </p:stCondLst>
                                        </p:cTn>
                                        <p:tgtEl>
                                          <p:spTgt spid="328"/>
                                        </p:tgtEl>
                                        <p:attrNameLst>
                                          <p:attrName>style.visibility</p:attrName>
                                        </p:attrNameLst>
                                      </p:cBhvr>
                                      <p:to>
                                        <p:strVal val="visible"/>
                                      </p:to>
                                    </p:set>
                                    <p:animEffect transition="in" filter="fade">
                                      <p:cBhvr>
                                        <p:cTn id="152" dur="500"/>
                                        <p:tgtEl>
                                          <p:spTgt spid="328"/>
                                        </p:tgtEl>
                                      </p:cBhvr>
                                    </p:animEffect>
                                  </p:childTnLst>
                                </p:cTn>
                              </p:par>
                              <p:par>
                                <p:cTn id="153" presetID="10" presetClass="entr" presetSubtype="0" fill="hold" nodeType="withEffect">
                                  <p:stCondLst>
                                    <p:cond delay="0"/>
                                  </p:stCondLst>
                                  <p:childTnLst>
                                    <p:set>
                                      <p:cBhvr>
                                        <p:cTn id="154" dur="1" fill="hold">
                                          <p:stCondLst>
                                            <p:cond delay="0"/>
                                          </p:stCondLst>
                                        </p:cTn>
                                        <p:tgtEl>
                                          <p:spTgt spid="243"/>
                                        </p:tgtEl>
                                        <p:attrNameLst>
                                          <p:attrName>style.visibility</p:attrName>
                                        </p:attrNameLst>
                                      </p:cBhvr>
                                      <p:to>
                                        <p:strVal val="visible"/>
                                      </p:to>
                                    </p:set>
                                    <p:animEffect transition="in" filter="fade">
                                      <p:cBhvr>
                                        <p:cTn id="155" dur="500"/>
                                        <p:tgtEl>
                                          <p:spTgt spid="243"/>
                                        </p:tgtEl>
                                      </p:cBhvr>
                                    </p:animEffect>
                                  </p:childTnLst>
                                </p:cTn>
                              </p:par>
                            </p:childTnLst>
                          </p:cTn>
                        </p:par>
                        <p:par>
                          <p:cTn id="156" fill="hold">
                            <p:stCondLst>
                              <p:cond delay="7000"/>
                            </p:stCondLst>
                            <p:childTnLst>
                              <p:par>
                                <p:cTn id="157" presetID="10" presetClass="entr" presetSubtype="0" fill="hold" nodeType="afterEffect">
                                  <p:stCondLst>
                                    <p:cond delay="0"/>
                                  </p:stCondLst>
                                  <p:childTnLst>
                                    <p:set>
                                      <p:cBhvr>
                                        <p:cTn id="158" dur="1" fill="hold">
                                          <p:stCondLst>
                                            <p:cond delay="0"/>
                                          </p:stCondLst>
                                        </p:cTn>
                                        <p:tgtEl>
                                          <p:spTgt spid="338"/>
                                        </p:tgtEl>
                                        <p:attrNameLst>
                                          <p:attrName>style.visibility</p:attrName>
                                        </p:attrNameLst>
                                      </p:cBhvr>
                                      <p:to>
                                        <p:strVal val="visible"/>
                                      </p:to>
                                    </p:set>
                                    <p:animEffect transition="in" filter="fade">
                                      <p:cBhvr>
                                        <p:cTn id="159" dur="500"/>
                                        <p:tgtEl>
                                          <p:spTgt spid="338"/>
                                        </p:tgtEl>
                                      </p:cBhvr>
                                    </p:animEffect>
                                  </p:childTnLst>
                                </p:cTn>
                              </p:par>
                              <p:par>
                                <p:cTn id="160" presetID="10" presetClass="entr" presetSubtype="0" fill="hold" nodeType="withEffect">
                                  <p:stCondLst>
                                    <p:cond delay="0"/>
                                  </p:stCondLst>
                                  <p:childTnLst>
                                    <p:set>
                                      <p:cBhvr>
                                        <p:cTn id="161" dur="1" fill="hold">
                                          <p:stCondLst>
                                            <p:cond delay="0"/>
                                          </p:stCondLst>
                                        </p:cTn>
                                        <p:tgtEl>
                                          <p:spTgt spid="339"/>
                                        </p:tgtEl>
                                        <p:attrNameLst>
                                          <p:attrName>style.visibility</p:attrName>
                                        </p:attrNameLst>
                                      </p:cBhvr>
                                      <p:to>
                                        <p:strVal val="visible"/>
                                      </p:to>
                                    </p:set>
                                    <p:animEffect transition="in" filter="fade">
                                      <p:cBhvr>
                                        <p:cTn id="162" dur="500"/>
                                        <p:tgtEl>
                                          <p:spTgt spid="339"/>
                                        </p:tgtEl>
                                      </p:cBhvr>
                                    </p:animEffect>
                                  </p:childTnLst>
                                </p:cTn>
                              </p:par>
                              <p:par>
                                <p:cTn id="163" presetID="10" presetClass="entr" presetSubtype="0" fill="hold" nodeType="withEffect">
                                  <p:stCondLst>
                                    <p:cond delay="0"/>
                                  </p:stCondLst>
                                  <p:childTnLst>
                                    <p:set>
                                      <p:cBhvr>
                                        <p:cTn id="164" dur="1" fill="hold">
                                          <p:stCondLst>
                                            <p:cond delay="0"/>
                                          </p:stCondLst>
                                        </p:cTn>
                                        <p:tgtEl>
                                          <p:spTgt spid="340"/>
                                        </p:tgtEl>
                                        <p:attrNameLst>
                                          <p:attrName>style.visibility</p:attrName>
                                        </p:attrNameLst>
                                      </p:cBhvr>
                                      <p:to>
                                        <p:strVal val="visible"/>
                                      </p:to>
                                    </p:set>
                                    <p:animEffect transition="in" filter="fade">
                                      <p:cBhvr>
                                        <p:cTn id="165" dur="500"/>
                                        <p:tgtEl>
                                          <p:spTgt spid="340"/>
                                        </p:tgtEl>
                                      </p:cBhvr>
                                    </p:animEffect>
                                  </p:childTnLst>
                                </p:cTn>
                              </p:par>
                            </p:childTnLst>
                          </p:cTn>
                        </p:par>
                        <p:par>
                          <p:cTn id="166" fill="hold">
                            <p:stCondLst>
                              <p:cond delay="7500"/>
                            </p:stCondLst>
                            <p:childTnLst>
                              <p:par>
                                <p:cTn id="167" presetID="10" presetClass="entr" presetSubtype="0" fill="hold" nodeType="afterEffect">
                                  <p:stCondLst>
                                    <p:cond delay="0"/>
                                  </p:stCondLst>
                                  <p:childTnLst>
                                    <p:set>
                                      <p:cBhvr>
                                        <p:cTn id="168" dur="1" fill="hold">
                                          <p:stCondLst>
                                            <p:cond delay="0"/>
                                          </p:stCondLst>
                                        </p:cTn>
                                        <p:tgtEl>
                                          <p:spTgt spid="341"/>
                                        </p:tgtEl>
                                        <p:attrNameLst>
                                          <p:attrName>style.visibility</p:attrName>
                                        </p:attrNameLst>
                                      </p:cBhvr>
                                      <p:to>
                                        <p:strVal val="visible"/>
                                      </p:to>
                                    </p:set>
                                    <p:animEffect transition="in" filter="fade">
                                      <p:cBhvr>
                                        <p:cTn id="169" dur="500"/>
                                        <p:tgtEl>
                                          <p:spTgt spid="341"/>
                                        </p:tgtEl>
                                      </p:cBhvr>
                                    </p:animEffect>
                                  </p:childTnLst>
                                </p:cTn>
                              </p:par>
                              <p:par>
                                <p:cTn id="170" presetID="10" presetClass="entr" presetSubtype="0" fill="hold" nodeType="withEffect">
                                  <p:stCondLst>
                                    <p:cond delay="0"/>
                                  </p:stCondLst>
                                  <p:childTnLst>
                                    <p:set>
                                      <p:cBhvr>
                                        <p:cTn id="171" dur="1" fill="hold">
                                          <p:stCondLst>
                                            <p:cond delay="0"/>
                                          </p:stCondLst>
                                        </p:cTn>
                                        <p:tgtEl>
                                          <p:spTgt spid="242"/>
                                        </p:tgtEl>
                                        <p:attrNameLst>
                                          <p:attrName>style.visibility</p:attrName>
                                        </p:attrNameLst>
                                      </p:cBhvr>
                                      <p:to>
                                        <p:strVal val="visible"/>
                                      </p:to>
                                    </p:set>
                                    <p:animEffect transition="in" filter="fade">
                                      <p:cBhvr>
                                        <p:cTn id="172"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7" grpId="0" animBg="1"/>
      <p:bldP spid="31" grpId="0" animBg="1"/>
      <p:bldP spid="32" grpId="0" animBg="1"/>
      <p:bldP spid="56" grpId="0" animBg="1"/>
      <p:bldP spid="71" grpId="0" animBg="1"/>
      <p:bldP spid="33" grpId="0" animBg="1"/>
      <p:bldP spid="7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p:cNvGrpSpPr/>
          <p:nvPr/>
        </p:nvGrpSpPr>
        <p:grpSpPr>
          <a:xfrm>
            <a:off x="-184145" y="730"/>
            <a:ext cx="9450576" cy="5199860"/>
            <a:chOff x="-251368" y="0"/>
            <a:chExt cx="12855263" cy="7073174"/>
          </a:xfrm>
        </p:grpSpPr>
        <p:sp>
          <p:nvSpPr>
            <p:cNvPr id="76" name="Rectangle 75"/>
            <p:cNvSpPr/>
            <p:nvPr/>
          </p:nvSpPr>
          <p:spPr bwMode="auto">
            <a:xfrm>
              <a:off x="-1" y="0"/>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1" fontAlgn="base">
                <a:spcBef>
                  <a:spcPct val="0"/>
                </a:spcBef>
                <a:spcAft>
                  <a:spcPct val="0"/>
                </a:spcAft>
              </a:pPr>
              <a:endParaRPr lang="en-US" sz="1471" dirty="0">
                <a:gradFill>
                  <a:gsLst>
                    <a:gs pos="16814">
                      <a:srgbClr val="FFFFFF"/>
                    </a:gs>
                    <a:gs pos="46000">
                      <a:srgbClr val="FFFFFF"/>
                    </a:gs>
                  </a:gsLst>
                  <a:lin ang="5400000" scaled="0"/>
                </a:gradFill>
              </a:endParaRPr>
            </a:p>
          </p:txBody>
        </p:sp>
        <p:sp>
          <p:nvSpPr>
            <p:cNvPr id="78" name="Rectangle 77"/>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1029" b="1" dirty="0">
                  <a:solidFill>
                    <a:srgbClr val="FFFF00"/>
                  </a:solidFill>
                  <a:ea typeface="Segoe UI" pitchFamily="34" charset="0"/>
                  <a:cs typeface="Segoe UI" pitchFamily="34" charset="0"/>
                </a:rPr>
                <a:t>Platform Services</a:t>
              </a:r>
            </a:p>
          </p:txBody>
        </p:sp>
        <p:sp>
          <p:nvSpPr>
            <p:cNvPr id="87" name="Rectangle 86"/>
            <p:cNvSpPr/>
            <p:nvPr/>
          </p:nvSpPr>
          <p:spPr bwMode="auto">
            <a:xfrm>
              <a:off x="-1" y="4557779"/>
              <a:ext cx="12436475" cy="2453056"/>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67222" rIns="131802" bIns="105442" numCol="1" spcCol="0" rtlCol="0" fromWordArt="0" anchor="t" anchorCtr="0" forceAA="0" compatLnSpc="1">
              <a:prstTxWarp prst="textNoShape">
                <a:avLst/>
              </a:prstTxWarp>
              <a:noAutofit/>
            </a:bodyPr>
            <a:lstStyle/>
            <a:p>
              <a:pPr algn="ctr" defTabSz="671882" fontAlgn="base">
                <a:lnSpc>
                  <a:spcPct val="90000"/>
                </a:lnSpc>
              </a:pPr>
              <a:r>
                <a:rPr lang="en-US" sz="1029" b="1"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6722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OS/Server Compute</a:t>
              </a:r>
            </a:p>
          </p:txBody>
        </p:sp>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6722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67222" rIns="131802" bIns="105442" numCol="1" spcCol="0" rtlCol="0" fromWordArt="0" anchor="t" anchorCtr="0" forceAA="0" compatLnSpc="1">
              <a:prstTxWarp prst="textNoShape">
                <a:avLst/>
              </a:prstTxWarp>
              <a:noAutofit/>
            </a:bodyPr>
            <a:lstStyle/>
            <a:p>
              <a:pPr algn="ctr" defTabSz="671882" fontAlgn="base">
                <a:lnSpc>
                  <a:spcPct val="90000"/>
                </a:lnSpc>
              </a:pPr>
              <a:r>
                <a:rPr lang="en-US" sz="1029" b="1" dirty="0">
                  <a:gradFill>
                    <a:gsLst>
                      <a:gs pos="0">
                        <a:srgbClr val="FFFFFF"/>
                      </a:gs>
                      <a:gs pos="100000">
                        <a:srgbClr val="FFFFFF"/>
                      </a:gs>
                    </a:gsLst>
                    <a:lin ang="5400000" scaled="0"/>
                  </a:gradFill>
                  <a:ea typeface="Segoe UI" pitchFamily="34" charset="0"/>
                  <a:cs typeface="Segoe UI" pitchFamily="34" charset="0"/>
                </a:rPr>
                <a:t>Datacenter Infrastructure (30 Regions, 22 Online)</a:t>
              </a:r>
            </a:p>
          </p:txBody>
        </p:sp>
        <p:grpSp>
          <p:nvGrpSpPr>
            <p:cNvPr id="5" name="Group 4"/>
            <p:cNvGrpSpPr/>
            <p:nvPr/>
          </p:nvGrpSpPr>
          <p:grpSpPr>
            <a:xfrm>
              <a:off x="-251368" y="6292884"/>
              <a:ext cx="12855263" cy="780290"/>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36559" y="541203"/>
              <a:ext cx="2378439" cy="237005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a:p>
                  <a:pPr defTabSz="685401" eaLnBrk="0" fontAlgn="base" hangingPunct="0">
                    <a:lnSpc>
                      <a:spcPts val="600"/>
                    </a:lnSpc>
                    <a:spcBef>
                      <a:spcPct val="0"/>
                    </a:spcBef>
                    <a:spcAft>
                      <a:spcPct val="0"/>
                    </a:spcAft>
                  </a:pP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2015082" y="3603662"/>
              <a:ext cx="2091038" cy="840484"/>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105442" rIns="6722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88"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588"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br>
                  <a:r>
                    <a:rPr lang="en-US" sz="588"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685401" eaLnBrk="0" fontAlgn="base" hangingPunct="0">
                    <a:lnSpc>
                      <a:spcPts val="600"/>
                    </a:lnSpc>
                    <a:spcBef>
                      <a:spcPct val="0"/>
                    </a:spcBef>
                    <a:spcAft>
                      <a:spcPct val="0"/>
                    </a:spcAft>
                  </a:pPr>
                  <a:r>
                    <a:rPr lang="en-US" sz="588"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97902" y="2112859"/>
              <a:ext cx="2188719" cy="1351020"/>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439349" y="541203"/>
              <a:ext cx="1569938" cy="410904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solidFill>
                    <a:schemeClr val="bg1"/>
                  </a:solidFill>
                  <a:ea typeface="Segoe UI" pitchFamily="34" charset="0"/>
                  <a:cs typeface="Segoe UI" pitchFamily="34" charset="0"/>
                </a:rPr>
                <a:t>Hybrid</a:t>
              </a:r>
            </a:p>
            <a:p>
              <a:pPr algn="ctr" defTabSz="671882" fontAlgn="base">
                <a:lnSpc>
                  <a:spcPct val="90000"/>
                </a:lnSpc>
              </a:pPr>
              <a:r>
                <a:rPr lang="en-US" sz="882" b="1" dirty="0">
                  <a:solidFill>
                    <a:schemeClr val="bg1"/>
                  </a:solidFill>
                  <a:ea typeface="Segoe UI" pitchFamily="34" charset="0"/>
                  <a:cs typeface="Segoe UI" pitchFamily="34" charset="0"/>
                </a:rPr>
                <a:t>Operations</a:t>
              </a:r>
              <a:endParaRPr lang="en-US" sz="955" b="1" dirty="0">
                <a:solidFill>
                  <a:schemeClr val="bg1"/>
                </a:solidFill>
                <a:ea typeface="Segoe UI" pitchFamily="34" charset="0"/>
                <a:cs typeface="Segoe UI" pitchFamily="34" charset="0"/>
              </a:endParaRPr>
            </a:p>
          </p:txBody>
        </p:sp>
        <p:grpSp>
          <p:nvGrpSpPr>
            <p:cNvPr id="338" name="Group 337"/>
            <p:cNvGrpSpPr/>
            <p:nvPr/>
          </p:nvGrpSpPr>
          <p:grpSpPr>
            <a:xfrm>
              <a:off x="10697439" y="2501233"/>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80232" y="4278043"/>
              <a:ext cx="1005745" cy="331029"/>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685401" eaLnBrk="0" fontAlgn="base" hangingPunct="0">
                  <a:lnSpc>
                    <a:spcPts val="600"/>
                  </a:lnSpc>
                  <a:spcBef>
                    <a:spcPct val="0"/>
                  </a:spcBef>
                  <a:spcAft>
                    <a:spcPct val="0"/>
                  </a:spcAft>
                </a:pP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85147" y="3870457"/>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99392" y="342612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6722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6742271" y="545953"/>
              <a:ext cx="3539738" cy="1755683"/>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685401" eaLnBrk="0" fontAlgn="base" hangingPunct="0">
                    <a:lnSpc>
                      <a:spcPts val="600"/>
                    </a:lnSpc>
                    <a:spcBef>
                      <a:spcPct val="0"/>
                    </a:spcBef>
                    <a:spcAft>
                      <a:spcPct val="0"/>
                    </a:spcAft>
                  </a:pP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229"/>
              <a:endParaRPr lang="en-US" sz="1324">
                <a:solidFill>
                  <a:sysClr val="windowText" lastClr="000000"/>
                </a:solidFill>
              </a:endParaRPr>
            </a:p>
          </p:txBody>
        </p:sp>
        <p:grpSp>
          <p:nvGrpSpPr>
            <p:cNvPr id="337" name="Group 336"/>
            <p:cNvGrpSpPr/>
            <p:nvPr/>
          </p:nvGrpSpPr>
          <p:grpSpPr>
            <a:xfrm>
              <a:off x="10717360" y="1154655"/>
              <a:ext cx="1011280" cy="334318"/>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70" y="5231313"/>
              <a:ext cx="843562" cy="346180"/>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535474" y="5217867"/>
              <a:ext cx="925510" cy="359540"/>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13444" rIns="0" bIns="6722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Express</a:t>
                </a:r>
              </a:p>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353" y="5231315"/>
              <a:ext cx="915430" cy="363427"/>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042" y="5231314"/>
              <a:ext cx="835223" cy="363427"/>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Azure</a:t>
                </a:r>
              </a:p>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592" y="5231313"/>
              <a:ext cx="836224" cy="363427"/>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Premium</a:t>
                </a:r>
              </a:p>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7259" y="5237334"/>
              <a:ext cx="808197" cy="356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798" y="1566998"/>
              <a:ext cx="972163" cy="344145"/>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495191" y="5230981"/>
              <a:ext cx="921643" cy="34642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2540" y="5230981"/>
              <a:ext cx="870398" cy="34642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26889"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App</a:t>
                </a:r>
              </a:p>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nvGrpSpPr>
            <p:cNvPr id="339" name="Group 338"/>
            <p:cNvGrpSpPr/>
            <p:nvPr/>
          </p:nvGrpSpPr>
          <p:grpSpPr>
            <a:xfrm>
              <a:off x="10686829" y="2930978"/>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198" y="532357"/>
              <a:ext cx="2108159" cy="143298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nvGrpSpPr>
            <p:cNvPr id="375" name="Group 374"/>
            <p:cNvGrpSpPr/>
            <p:nvPr/>
          </p:nvGrpSpPr>
          <p:grpSpPr>
            <a:xfrm>
              <a:off x="4231223" y="3019262"/>
              <a:ext cx="2355492" cy="143298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0563" rIns="0" bIns="0" rtlCol="0" anchor="t">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grpSp>
          <p:nvGrpSpPr>
            <p:cNvPr id="15" name="Group 14"/>
            <p:cNvGrpSpPr/>
            <p:nvPr/>
          </p:nvGrpSpPr>
          <p:grpSpPr>
            <a:xfrm>
              <a:off x="1525742" y="5237334"/>
              <a:ext cx="861746" cy="356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Container</a:t>
                </a:r>
              </a:p>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grpSp>
        <p:grpSp>
          <p:nvGrpSpPr>
            <p:cNvPr id="23" name="Group 22"/>
            <p:cNvGrpSpPr/>
            <p:nvPr/>
          </p:nvGrpSpPr>
          <p:grpSpPr>
            <a:xfrm>
              <a:off x="7811112" y="5230981"/>
              <a:ext cx="691304" cy="34642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8248" y="5230981"/>
              <a:ext cx="870398" cy="34642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9070" y="5231313"/>
              <a:ext cx="829620" cy="346180"/>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55" tIns="33611" rIns="0" bIns="105442" numCol="1" spcCol="0" rtlCol="0" fromWordArt="0" anchor="t" anchorCtr="0" forceAA="0" compatLnSpc="1">
                <a:prstTxWarp prst="textNoShape">
                  <a:avLst/>
                </a:prstTxWarp>
                <a:noAutofit/>
              </a:bodyPr>
              <a:lstStyle/>
              <a:p>
                <a:pPr defTabSz="671882" fontAlgn="base">
                  <a:lnSpc>
                    <a:spcPct val="90000"/>
                  </a:lnSpc>
                </a:pPr>
                <a:r>
                  <a:rPr lang="en-US" sz="588"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708345" y="2051336"/>
              <a:ext cx="1012582" cy="321430"/>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746387" y="2470108"/>
              <a:ext cx="3718371" cy="1982142"/>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882" b="1" dirty="0">
                    <a:gradFill>
                      <a:gsLst>
                        <a:gs pos="0">
                          <a:srgbClr val="FFFFFF"/>
                        </a:gs>
                        <a:gs pos="100000">
                          <a:srgbClr val="FFFFFF"/>
                        </a:gs>
                      </a:gsLst>
                      <a:lin ang="5400000" scaled="0"/>
                    </a:gradFill>
                    <a:ea typeface="Segoe UI" pitchFamily="34" charset="0"/>
                    <a:cs typeface="Segoe UI" pitchFamily="34" charset="0"/>
                  </a:rPr>
                  <a:t>Analytics &amp; </a:t>
                </a:r>
                <a:r>
                  <a:rPr lang="en-US" sz="882" b="1" dirty="0" err="1">
                    <a:gradFill>
                      <a:gsLst>
                        <a:gs pos="0">
                          <a:srgbClr val="FFFFFF"/>
                        </a:gs>
                        <a:gs pos="100000">
                          <a:srgbClr val="FFFFFF"/>
                        </a:gs>
                      </a:gsLst>
                      <a:lin ang="5400000" scaled="0"/>
                    </a:gradFill>
                    <a:ea typeface="Segoe UI" pitchFamily="34" charset="0"/>
                    <a:cs typeface="Segoe UI" pitchFamily="34" charset="0"/>
                  </a:rPr>
                  <a:t>IoT</a:t>
                </a:r>
                <a:endParaRPr lang="en-US" sz="882"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55123" y="532357"/>
              <a:ext cx="1547714" cy="41541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882" fontAlgn="base">
                <a:lnSpc>
                  <a:spcPct val="90000"/>
                </a:lnSpc>
              </a:pPr>
              <a:r>
                <a:rPr lang="en-US" sz="1029" b="1" dirty="0">
                  <a:solidFill>
                    <a:schemeClr val="bg1"/>
                  </a:solidFill>
                  <a:ea typeface="Segoe UI" pitchFamily="34" charset="0"/>
                  <a:cs typeface="Segoe UI" pitchFamily="34" charset="0"/>
                </a:rPr>
                <a:t>Security &amp; Management</a:t>
              </a:r>
            </a:p>
          </p:txBody>
        </p:sp>
        <p:grpSp>
          <p:nvGrpSpPr>
            <p:cNvPr id="334" name="Group 333"/>
            <p:cNvGrpSpPr/>
            <p:nvPr/>
          </p:nvGrpSpPr>
          <p:grpSpPr>
            <a:xfrm>
              <a:off x="559429" y="1513821"/>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9429" y="2343272"/>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9429" y="2732241"/>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9429" y="1128118"/>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9429" y="3509522"/>
              <a:ext cx="1006664" cy="360438"/>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59429" y="3887273"/>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356417"/>
              <a:ext cx="1008388" cy="309244"/>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59429" y="1904238"/>
              <a:ext cx="1012582" cy="321430"/>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32599" y="3107117"/>
              <a:ext cx="1025516" cy="333331"/>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0563" rIns="0" bIns="0" rtlCol="0">
                <a:noAutofit/>
              </a:bodyPr>
              <a:lstStyle/>
              <a:p>
                <a:pPr defTabSz="685401" eaLnBrk="0" fontAlgn="base" hangingPunct="0">
                  <a:lnSpc>
                    <a:spcPts val="600"/>
                  </a:lnSpc>
                  <a:spcBef>
                    <a:spcPct val="0"/>
                  </a:spcBef>
                  <a:spcAft>
                    <a:spcPct val="0"/>
                  </a:spcAft>
                </a:pPr>
                <a:r>
                  <a:rPr lang="en-US" sz="5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grpSp>
    </p:spTree>
    <p:extLst>
      <p:ext uri="{BB962C8B-B14F-4D97-AF65-F5344CB8AC3E}">
        <p14:creationId xmlns:p14="http://schemas.microsoft.com/office/powerpoint/2010/main" val="27785030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2000"/>
                                        <p:tgtEl>
                                          <p:spTgt spid="249"/>
                                        </p:tgtEl>
                                      </p:cBhvr>
                                    </p:animEffect>
                                    <p:anim calcmode="lin" valueType="num">
                                      <p:cBhvr>
                                        <p:cTn id="8" dur="2000" fill="hold"/>
                                        <p:tgtEl>
                                          <p:spTgt spid="249"/>
                                        </p:tgtEl>
                                        <p:attrNameLst>
                                          <p:attrName>ppt_x</p:attrName>
                                        </p:attrNameLst>
                                      </p:cBhvr>
                                      <p:tavLst>
                                        <p:tav tm="0">
                                          <p:val>
                                            <p:strVal val="#ppt_x"/>
                                          </p:val>
                                        </p:tav>
                                        <p:tav tm="100000">
                                          <p:val>
                                            <p:strVal val="#ppt_x"/>
                                          </p:val>
                                        </p:tav>
                                      </p:tavLst>
                                    </p:anim>
                                    <p:anim calcmode="lin" valueType="num">
                                      <p:cBhvr>
                                        <p:cTn id="9" dur="2000" fill="hold"/>
                                        <p:tgtEl>
                                          <p:spTgt spid="2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294514" y="1019954"/>
            <a:ext cx="3370076" cy="1907947"/>
            <a:chOff x="5766985" y="8445514"/>
            <a:chExt cx="1142540" cy="646842"/>
          </a:xfrm>
        </p:grpSpPr>
        <p:sp>
          <p:nvSpPr>
            <p:cNvPr id="3" name="Freeform 5"/>
            <p:cNvSpPr>
              <a:spLocks/>
            </p:cNvSpPr>
            <p:nvPr/>
          </p:nvSpPr>
          <p:spPr bwMode="auto">
            <a:xfrm>
              <a:off x="5766985" y="8445514"/>
              <a:ext cx="1142540" cy="646842"/>
            </a:xfrm>
            <a:custGeom>
              <a:avLst/>
              <a:gdLst>
                <a:gd name="T0" fmla="*/ 1117 w 1337"/>
                <a:gd name="T1" fmla="*/ 317 h 757"/>
                <a:gd name="T2" fmla="*/ 1095 w 1337"/>
                <a:gd name="T3" fmla="*/ 318 h 757"/>
                <a:gd name="T4" fmla="*/ 1117 w 1337"/>
                <a:gd name="T5" fmla="*/ 220 h 757"/>
                <a:gd name="T6" fmla="*/ 898 w 1337"/>
                <a:gd name="T7" fmla="*/ 0 h 757"/>
                <a:gd name="T8" fmla="*/ 679 w 1337"/>
                <a:gd name="T9" fmla="*/ 194 h 757"/>
                <a:gd name="T10" fmla="*/ 516 w 1337"/>
                <a:gd name="T11" fmla="*/ 122 h 757"/>
                <a:gd name="T12" fmla="*/ 296 w 1337"/>
                <a:gd name="T13" fmla="*/ 330 h 757"/>
                <a:gd name="T14" fmla="*/ 220 w 1337"/>
                <a:gd name="T15" fmla="*/ 317 h 757"/>
                <a:gd name="T16" fmla="*/ 0 w 1337"/>
                <a:gd name="T17" fmla="*/ 537 h 757"/>
                <a:gd name="T18" fmla="*/ 220 w 1337"/>
                <a:gd name="T19" fmla="*/ 757 h 757"/>
                <a:gd name="T20" fmla="*/ 1117 w 1337"/>
                <a:gd name="T21" fmla="*/ 757 h 757"/>
                <a:gd name="T22" fmla="*/ 1337 w 1337"/>
                <a:gd name="T23" fmla="*/ 537 h 757"/>
                <a:gd name="T24" fmla="*/ 1117 w 1337"/>
                <a:gd name="T25" fmla="*/ 31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7" h="757">
                  <a:moveTo>
                    <a:pt x="1117" y="317"/>
                  </a:moveTo>
                  <a:cubicBezTo>
                    <a:pt x="1110" y="317"/>
                    <a:pt x="1102" y="317"/>
                    <a:pt x="1095" y="318"/>
                  </a:cubicBezTo>
                  <a:cubicBezTo>
                    <a:pt x="1109" y="288"/>
                    <a:pt x="1117" y="255"/>
                    <a:pt x="1117" y="220"/>
                  </a:cubicBezTo>
                  <a:cubicBezTo>
                    <a:pt x="1117" y="99"/>
                    <a:pt x="1019" y="0"/>
                    <a:pt x="898" y="0"/>
                  </a:cubicBezTo>
                  <a:cubicBezTo>
                    <a:pt x="785" y="0"/>
                    <a:pt x="692" y="85"/>
                    <a:pt x="679" y="194"/>
                  </a:cubicBezTo>
                  <a:cubicBezTo>
                    <a:pt x="639" y="150"/>
                    <a:pt x="581" y="122"/>
                    <a:pt x="516" y="122"/>
                  </a:cubicBezTo>
                  <a:cubicBezTo>
                    <a:pt x="398" y="122"/>
                    <a:pt x="302" y="214"/>
                    <a:pt x="296" y="330"/>
                  </a:cubicBezTo>
                  <a:cubicBezTo>
                    <a:pt x="272" y="321"/>
                    <a:pt x="247" y="317"/>
                    <a:pt x="220" y="317"/>
                  </a:cubicBezTo>
                  <a:cubicBezTo>
                    <a:pt x="99" y="317"/>
                    <a:pt x="0" y="415"/>
                    <a:pt x="0" y="537"/>
                  </a:cubicBezTo>
                  <a:cubicBezTo>
                    <a:pt x="0" y="658"/>
                    <a:pt x="99" y="757"/>
                    <a:pt x="220" y="757"/>
                  </a:cubicBezTo>
                  <a:cubicBezTo>
                    <a:pt x="1117" y="757"/>
                    <a:pt x="1117" y="757"/>
                    <a:pt x="1117" y="757"/>
                  </a:cubicBezTo>
                  <a:cubicBezTo>
                    <a:pt x="1239" y="757"/>
                    <a:pt x="1337" y="658"/>
                    <a:pt x="1337" y="537"/>
                  </a:cubicBezTo>
                  <a:cubicBezTo>
                    <a:pt x="1337" y="415"/>
                    <a:pt x="1239" y="317"/>
                    <a:pt x="1117" y="317"/>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739"/>
              <a:endParaRPr lang="en-US" sz="1324">
                <a:solidFill>
                  <a:sysClr val="windowText" lastClr="000000"/>
                </a:solidFill>
                <a:effectLst>
                  <a:outerShdw blurRad="38100" dist="38100" dir="2700000" algn="tl">
                    <a:srgbClr val="000000">
                      <a:alpha val="43137"/>
                    </a:srgbClr>
                  </a:outerShdw>
                </a:effectLst>
              </a:endParaRPr>
            </a:p>
          </p:txBody>
        </p:sp>
        <p:sp>
          <p:nvSpPr>
            <p:cNvPr id="4" name="TextBox 3"/>
            <p:cNvSpPr txBox="1"/>
            <p:nvPr/>
          </p:nvSpPr>
          <p:spPr>
            <a:xfrm>
              <a:off x="5813620" y="8806357"/>
              <a:ext cx="1044176" cy="266949"/>
            </a:xfrm>
            <a:prstGeom prst="rect">
              <a:avLst/>
            </a:prstGeom>
            <a:noFill/>
          </p:spPr>
          <p:txBody>
            <a:bodyPr wrap="none" lIns="134425" tIns="107540" rIns="134425" bIns="107540" rtlCol="0">
              <a:spAutoFit/>
            </a:bodyPr>
            <a:lstStyle/>
            <a:p>
              <a:pPr defTabSz="684936" eaLnBrk="0" fontAlgn="base" hangingPunct="0">
                <a:lnSpc>
                  <a:spcPct val="90000"/>
                </a:lnSpc>
                <a:spcBef>
                  <a:spcPct val="0"/>
                </a:spcBef>
                <a:spcAft>
                  <a:spcPts val="441"/>
                </a:spcAft>
              </a:pPr>
              <a:r>
                <a:rPr lang="en-US" sz="4117" dirty="0">
                  <a:solidFill>
                    <a:srgbClr val="0078D7"/>
                  </a:solidFill>
                  <a:effectLst>
                    <a:outerShdw blurRad="38100" dist="38100" dir="2700000" algn="tl">
                      <a:srgbClr val="000000">
                        <a:alpha val="43137"/>
                      </a:srgbClr>
                    </a:outerShdw>
                  </a:effectLst>
                  <a:latin typeface="Segoe UI Semibold" panose="020B0702040204020203" pitchFamily="34" charset="0"/>
                  <a:ea typeface="MS PGothic" panose="020B0600070205080204" pitchFamily="34" charset="-128"/>
                  <a:cs typeface="Segoe UI Semibold" panose="020B0702040204020203" pitchFamily="34" charset="0"/>
                </a:rPr>
                <a:t>Azure Stack</a:t>
              </a:r>
            </a:p>
          </p:txBody>
        </p:sp>
      </p:grpSp>
      <p:sp>
        <p:nvSpPr>
          <p:cNvPr id="5" name="Title 1"/>
          <p:cNvSpPr txBox="1">
            <a:spLocks/>
          </p:cNvSpPr>
          <p:nvPr/>
        </p:nvSpPr>
        <p:spPr>
          <a:xfrm>
            <a:off x="4232684" y="1115247"/>
            <a:ext cx="4700385" cy="2536079"/>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94"/>
            <a:r>
              <a:rPr lang="en-US" sz="2941" spc="-76" dirty="0">
                <a:effectLst>
                  <a:outerShdw blurRad="38100" dist="38100" dir="2700000" algn="tl">
                    <a:srgbClr val="000000">
                      <a:alpha val="43137"/>
                    </a:srgbClr>
                  </a:outerShdw>
                </a:effectLst>
              </a:rPr>
              <a:t>Microsoft Azure Stack is a new hybrid cloud platform product that enables organizations to deliver Azure services from their own datacenter thereby helping them achieve more.</a:t>
            </a:r>
          </a:p>
        </p:txBody>
      </p:sp>
      <p:sp>
        <p:nvSpPr>
          <p:cNvPr id="6" name="Title 1"/>
          <p:cNvSpPr txBox="1">
            <a:spLocks/>
          </p:cNvSpPr>
          <p:nvPr/>
        </p:nvSpPr>
        <p:spPr>
          <a:xfrm>
            <a:off x="411533" y="3191361"/>
            <a:ext cx="3136037" cy="825226"/>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94"/>
            <a:r>
              <a:rPr lang="en-US" sz="2646" b="1" spc="-76" dirty="0">
                <a:solidFill>
                  <a:srgbClr val="FFFFFF"/>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rPr>
              <a:t>The Power of Azure in Your Datacenter </a:t>
            </a:r>
          </a:p>
        </p:txBody>
      </p:sp>
    </p:spTree>
    <p:extLst>
      <p:ext uri="{BB962C8B-B14F-4D97-AF65-F5344CB8AC3E}">
        <p14:creationId xmlns:p14="http://schemas.microsoft.com/office/powerpoint/2010/main" val="2228099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 does a hybrid cloud platform look like?</a:t>
            </a:r>
            <a:endParaRPr lang="en-US" dirty="0"/>
          </a:p>
        </p:txBody>
      </p:sp>
      <p:sp>
        <p:nvSpPr>
          <p:cNvPr id="17" name="TextBox 16"/>
          <p:cNvSpPr txBox="1"/>
          <p:nvPr/>
        </p:nvSpPr>
        <p:spPr>
          <a:xfrm>
            <a:off x="4155921" y="4238369"/>
            <a:ext cx="832161" cy="612117"/>
          </a:xfrm>
          <a:prstGeom prst="rect">
            <a:avLst/>
          </a:prstGeom>
          <a:noFill/>
          <a:ln w="10795" cap="flat" cmpd="sng" algn="ctr">
            <a:noFill/>
            <a:prstDash val="solid"/>
          </a:ln>
          <a:effectLst/>
        </p:spPr>
        <p:txBody>
          <a:bodyPr wrap="none" lIns="131745" tIns="105396" rIns="131745" bIns="105396" rtlCol="0" anchor="ctr">
            <a:no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71818">
              <a:defRPr/>
            </a:pPr>
            <a:r>
              <a:rPr lang="en-US" sz="1730" dirty="0">
                <a:gradFill>
                  <a:gsLst>
                    <a:gs pos="26667">
                      <a:srgbClr val="FFFFFF"/>
                    </a:gs>
                    <a:gs pos="84000">
                      <a:srgbClr val="FFFFFF"/>
                    </a:gs>
                  </a:gsLst>
                  <a:lin ang="5400000" scaled="1"/>
                </a:gradFill>
                <a:latin typeface="Segoe UI"/>
                <a:ea typeface="MS PGothic" panose="020B0600070205080204" pitchFamily="34" charset="-128"/>
              </a:rPr>
              <a:t>Private | Hosted | Public</a:t>
            </a:r>
          </a:p>
        </p:txBody>
      </p:sp>
      <p:sp>
        <p:nvSpPr>
          <p:cNvPr id="18" name="Rectangle 17"/>
          <p:cNvSpPr/>
          <p:nvPr/>
        </p:nvSpPr>
        <p:spPr bwMode="auto">
          <a:xfrm>
            <a:off x="420016" y="4066923"/>
            <a:ext cx="8303969" cy="76691"/>
          </a:xfrm>
          <a:prstGeom prst="rect">
            <a:avLst/>
          </a:prstGeom>
          <a:solidFill>
            <a:srgbClr val="FFFFFF">
              <a:lumMod val="9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1727" tIns="105381" rIns="131727" bIns="105381" numCol="1" spcCol="0" rtlCol="0" fromWordArt="0" anchor="t" anchorCtr="0" forceAA="0" compatLnSpc="1">
            <a:prstTxWarp prst="textNoShape">
              <a:avLst/>
            </a:prstTxWarp>
            <a:noAutofit/>
          </a:bodyPr>
          <a:lstStyle/>
          <a:p>
            <a:pPr algn="ctr" defTabSz="671494">
              <a:lnSpc>
                <a:spcPct val="90000"/>
              </a:lnSpc>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56"/>
          <p:cNvSpPr>
            <a:spLocks/>
          </p:cNvSpPr>
          <p:nvPr/>
        </p:nvSpPr>
        <p:spPr bwMode="auto">
          <a:xfrm>
            <a:off x="5066259" y="1675128"/>
            <a:ext cx="1596731" cy="906960"/>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65891" tIns="32945" rIns="65891" bIns="32945" numCol="1" anchor="t" anchorCtr="0" compatLnSpc="1">
            <a:prstTxWarp prst="textNoShape">
              <a:avLst/>
            </a:prstTxWarp>
          </a:bodyPr>
          <a:lstStyle/>
          <a:p>
            <a:pPr defTabSz="672076">
              <a:defRPr/>
            </a:pPr>
            <a:endParaRPr lang="en-US" sz="1297" dirty="0">
              <a:solidFill>
                <a:srgbClr val="505050"/>
              </a:solidFill>
              <a:latin typeface="Segoe UI"/>
            </a:endParaRPr>
          </a:p>
        </p:txBody>
      </p:sp>
      <p:sp>
        <p:nvSpPr>
          <p:cNvPr id="21" name="Freeform 5"/>
          <p:cNvSpPr>
            <a:spLocks/>
          </p:cNvSpPr>
          <p:nvPr/>
        </p:nvSpPr>
        <p:spPr bwMode="auto">
          <a:xfrm>
            <a:off x="2530561" y="2604296"/>
            <a:ext cx="1708504" cy="1460685"/>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22" name="Rectangle 38"/>
          <p:cNvSpPr>
            <a:spLocks noChangeArrowheads="1"/>
          </p:cNvSpPr>
          <p:nvPr/>
        </p:nvSpPr>
        <p:spPr bwMode="auto">
          <a:xfrm>
            <a:off x="3065305" y="3870171"/>
            <a:ext cx="51544" cy="194808"/>
          </a:xfrm>
          <a:prstGeom prst="rect">
            <a:avLst/>
          </a:prstGeom>
          <a:solidFill>
            <a:srgbClr val="FF8C00">
              <a:lumMod val="50000"/>
            </a:srgbClr>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27" name="Oval 40"/>
          <p:cNvSpPr>
            <a:spLocks noChangeArrowheads="1"/>
          </p:cNvSpPr>
          <p:nvPr/>
        </p:nvSpPr>
        <p:spPr bwMode="auto">
          <a:xfrm>
            <a:off x="2996180" y="3541008"/>
            <a:ext cx="188745" cy="188745"/>
          </a:xfrm>
          <a:prstGeom prst="ellipse">
            <a:avLst/>
          </a:prstGeom>
          <a:solidFill>
            <a:srgbClr val="00827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28" name="Rectangle 41"/>
          <p:cNvSpPr>
            <a:spLocks noChangeArrowheads="1"/>
          </p:cNvSpPr>
          <p:nvPr/>
        </p:nvSpPr>
        <p:spPr bwMode="auto">
          <a:xfrm>
            <a:off x="2749216" y="3870171"/>
            <a:ext cx="52302" cy="194808"/>
          </a:xfrm>
          <a:prstGeom prst="rect">
            <a:avLst/>
          </a:prstGeom>
          <a:solidFill>
            <a:srgbClr val="FF8C00">
              <a:lumMod val="50000"/>
            </a:srgbClr>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29" name="Oval 42"/>
          <p:cNvSpPr>
            <a:spLocks noChangeArrowheads="1"/>
          </p:cNvSpPr>
          <p:nvPr/>
        </p:nvSpPr>
        <p:spPr bwMode="auto">
          <a:xfrm>
            <a:off x="2645368" y="3701135"/>
            <a:ext cx="256966" cy="256966"/>
          </a:xfrm>
          <a:prstGeom prst="ellipse">
            <a:avLst/>
          </a:prstGeom>
          <a:solidFill>
            <a:srgbClr val="00827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30" name="Oval 43"/>
          <p:cNvSpPr>
            <a:spLocks noChangeArrowheads="1"/>
          </p:cNvSpPr>
          <p:nvPr/>
        </p:nvSpPr>
        <p:spPr bwMode="auto">
          <a:xfrm>
            <a:off x="2677961" y="3567726"/>
            <a:ext cx="188745" cy="188745"/>
          </a:xfrm>
          <a:prstGeom prst="ellipse">
            <a:avLst/>
          </a:prstGeom>
          <a:solidFill>
            <a:srgbClr val="00827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31" name="Oval 42"/>
          <p:cNvSpPr>
            <a:spLocks noChangeArrowheads="1"/>
          </p:cNvSpPr>
          <p:nvPr/>
        </p:nvSpPr>
        <p:spPr bwMode="auto">
          <a:xfrm>
            <a:off x="2962069" y="3668018"/>
            <a:ext cx="256966" cy="256966"/>
          </a:xfrm>
          <a:prstGeom prst="ellipse">
            <a:avLst/>
          </a:prstGeom>
          <a:solidFill>
            <a:srgbClr val="00827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33" name="Freeform 56"/>
          <p:cNvSpPr>
            <a:spLocks/>
          </p:cNvSpPr>
          <p:nvPr/>
        </p:nvSpPr>
        <p:spPr bwMode="auto">
          <a:xfrm>
            <a:off x="4357819" y="1294418"/>
            <a:ext cx="873531" cy="496174"/>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65891" tIns="32945" rIns="65891" bIns="32945" numCol="1" anchor="t" anchorCtr="0" compatLnSpc="1">
            <a:prstTxWarp prst="textNoShape">
              <a:avLst/>
            </a:prstTxWarp>
          </a:bodyPr>
          <a:lstStyle/>
          <a:p>
            <a:pPr defTabSz="672076">
              <a:defRPr/>
            </a:pPr>
            <a:endParaRPr lang="en-US" sz="1297" dirty="0">
              <a:solidFill>
                <a:srgbClr val="505050"/>
              </a:solidFill>
              <a:latin typeface="Segoe UI"/>
            </a:endParaRPr>
          </a:p>
        </p:txBody>
      </p:sp>
      <p:sp>
        <p:nvSpPr>
          <p:cNvPr id="34" name="Freeform 56"/>
          <p:cNvSpPr>
            <a:spLocks/>
          </p:cNvSpPr>
          <p:nvPr/>
        </p:nvSpPr>
        <p:spPr bwMode="auto">
          <a:xfrm>
            <a:off x="5864625" y="1198817"/>
            <a:ext cx="476885" cy="270877"/>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65891" tIns="32945" rIns="65891" bIns="32945" numCol="1" anchor="t" anchorCtr="0" compatLnSpc="1">
            <a:prstTxWarp prst="textNoShape">
              <a:avLst/>
            </a:prstTxWarp>
          </a:bodyPr>
          <a:lstStyle/>
          <a:p>
            <a:pPr defTabSz="672076">
              <a:defRPr/>
            </a:pPr>
            <a:endParaRPr lang="en-US" sz="1297" dirty="0">
              <a:solidFill>
                <a:srgbClr val="505050"/>
              </a:solidFill>
              <a:latin typeface="Segoe UI"/>
            </a:endParaRPr>
          </a:p>
        </p:txBody>
      </p:sp>
      <p:grpSp>
        <p:nvGrpSpPr>
          <p:cNvPr id="41" name="Group 40"/>
          <p:cNvGrpSpPr/>
          <p:nvPr/>
        </p:nvGrpSpPr>
        <p:grpSpPr>
          <a:xfrm>
            <a:off x="3449233" y="1583239"/>
            <a:ext cx="2245537" cy="2481742"/>
            <a:chOff x="1541835" y="2125663"/>
            <a:chExt cx="3115768" cy="3443513"/>
          </a:xfrm>
        </p:grpSpPr>
        <p:sp>
          <p:nvSpPr>
            <p:cNvPr id="42" name="Rectangle 23"/>
            <p:cNvSpPr>
              <a:spLocks noChangeArrowheads="1"/>
            </p:cNvSpPr>
            <p:nvPr/>
          </p:nvSpPr>
          <p:spPr bwMode="auto">
            <a:xfrm>
              <a:off x="1541835" y="2125663"/>
              <a:ext cx="3115768" cy="3443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43" name="Rectangle 42"/>
            <p:cNvSpPr/>
            <p:nvPr/>
          </p:nvSpPr>
          <p:spPr bwMode="auto">
            <a:xfrm>
              <a:off x="1664996" y="3867458"/>
              <a:ext cx="2869447" cy="75895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Infrastructure services</a:t>
              </a:r>
            </a:p>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Platform services</a:t>
              </a:r>
            </a:p>
          </p:txBody>
        </p:sp>
        <p:sp>
          <p:nvSpPr>
            <p:cNvPr id="44" name="Rectangle 43"/>
            <p:cNvSpPr/>
            <p:nvPr/>
          </p:nvSpPr>
          <p:spPr bwMode="auto">
            <a:xfrm>
              <a:off x="1664996" y="4666490"/>
              <a:ext cx="2869447" cy="75895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Cloud infrastructure</a:t>
              </a:r>
            </a:p>
          </p:txBody>
        </p:sp>
        <p:sp>
          <p:nvSpPr>
            <p:cNvPr id="45" name="Rectangle 44"/>
            <p:cNvSpPr/>
            <p:nvPr/>
          </p:nvSpPr>
          <p:spPr bwMode="auto">
            <a:xfrm>
              <a:off x="1664996" y="2269396"/>
              <a:ext cx="2869447" cy="75895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End-user experiences</a:t>
              </a:r>
            </a:p>
          </p:txBody>
        </p:sp>
        <p:sp>
          <p:nvSpPr>
            <p:cNvPr id="46" name="Rectangle 45"/>
            <p:cNvSpPr/>
            <p:nvPr/>
          </p:nvSpPr>
          <p:spPr bwMode="auto">
            <a:xfrm>
              <a:off x="1664996" y="3068427"/>
              <a:ext cx="2869447" cy="75895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Cloud application model</a:t>
              </a:r>
            </a:p>
          </p:txBody>
        </p:sp>
      </p:grpSp>
    </p:spTree>
    <p:extLst>
      <p:ext uri="{BB962C8B-B14F-4D97-AF65-F5344CB8AC3E}">
        <p14:creationId xmlns:p14="http://schemas.microsoft.com/office/powerpoint/2010/main" val="22933599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9469" y="78325"/>
            <a:ext cx="8740142" cy="917880"/>
          </a:xfrm>
        </p:spPr>
        <p:txBody>
          <a:bodyPr/>
          <a:lstStyle/>
          <a:p>
            <a:r>
              <a:rPr lang="en-US" dirty="0"/>
              <a:t>Our Open Source Strategy</a:t>
            </a:r>
          </a:p>
        </p:txBody>
      </p:sp>
      <p:sp>
        <p:nvSpPr>
          <p:cNvPr id="2" name="Text Placeholder 1"/>
          <p:cNvSpPr>
            <a:spLocks noGrp="1"/>
          </p:cNvSpPr>
          <p:nvPr>
            <p:ph type="body" sz="quarter" idx="4294967295"/>
          </p:nvPr>
        </p:nvSpPr>
        <p:spPr>
          <a:xfrm>
            <a:off x="412040" y="1025286"/>
            <a:ext cx="8170254" cy="3443956"/>
          </a:xfrm>
        </p:spPr>
        <p:txBody>
          <a:bodyPr/>
          <a:lstStyle/>
          <a:p>
            <a:pPr marL="546291" indent="-546291">
              <a:buFont typeface="+mj-lt"/>
              <a:buAutoNum type="arabicPeriod"/>
            </a:pPr>
            <a:r>
              <a:rPr lang="en-US" sz="2647" dirty="0">
                <a:effectLst>
                  <a:outerShdw blurRad="38100" dist="38100" dir="2700000" algn="tl">
                    <a:srgbClr val="000000">
                      <a:alpha val="43137"/>
                    </a:srgbClr>
                  </a:outerShdw>
                </a:effectLst>
              </a:rPr>
              <a:t>Meet where customers are</a:t>
            </a:r>
          </a:p>
          <a:p>
            <a:pPr marL="546291" indent="-546291">
              <a:buFont typeface="+mj-lt"/>
              <a:buAutoNum type="arabicPeriod"/>
            </a:pPr>
            <a:endParaRPr lang="en-US" sz="1324"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Deliver the most productive and trustworthy cloud services platform that enables developers using </a:t>
            </a:r>
            <a:r>
              <a:rPr lang="en-US" sz="2647" b="1" i="1" dirty="0">
                <a:effectLst>
                  <a:outerShdw blurRad="38100" dist="38100" dir="2700000" algn="tl">
                    <a:srgbClr val="000000">
                      <a:alpha val="43137"/>
                    </a:srgbClr>
                  </a:outerShdw>
                </a:effectLst>
              </a:rPr>
              <a:t>any framework </a:t>
            </a:r>
            <a:r>
              <a:rPr lang="en-US" sz="2647" dirty="0">
                <a:effectLst>
                  <a:outerShdw blurRad="38100" dist="38100" dir="2700000" algn="tl">
                    <a:srgbClr val="000000">
                      <a:alpha val="43137"/>
                    </a:srgbClr>
                  </a:outerShdw>
                </a:effectLst>
              </a:rPr>
              <a:t>on </a:t>
            </a:r>
            <a:r>
              <a:rPr lang="en-US" sz="2647" b="1" i="1" dirty="0">
                <a:effectLst>
                  <a:outerShdw blurRad="38100" dist="38100" dir="2700000" algn="tl">
                    <a:srgbClr val="000000">
                      <a:alpha val="43137"/>
                    </a:srgbClr>
                  </a:outerShdw>
                </a:effectLst>
              </a:rPr>
              <a:t>any device </a:t>
            </a:r>
            <a:r>
              <a:rPr lang="en-US" sz="2647" dirty="0">
                <a:effectLst>
                  <a:outerShdw blurRad="38100" dist="38100" dir="2700000" algn="tl">
                    <a:srgbClr val="000000">
                      <a:alpha val="43137"/>
                    </a:srgbClr>
                  </a:outerShdw>
                </a:effectLst>
              </a:rPr>
              <a:t>or </a:t>
            </a:r>
            <a:r>
              <a:rPr lang="en-US" sz="2647" b="1" i="1" dirty="0">
                <a:effectLst>
                  <a:outerShdw blurRad="38100" dist="38100" dir="2700000" algn="tl">
                    <a:srgbClr val="000000">
                      <a:alpha val="43137"/>
                    </a:srgbClr>
                  </a:outerShdw>
                </a:effectLst>
              </a:rPr>
              <a:t>OS </a:t>
            </a:r>
            <a:r>
              <a:rPr lang="en-US" sz="2647" dirty="0">
                <a:effectLst>
                  <a:outerShdw blurRad="38100" dist="38100" dir="2700000" algn="tl">
                    <a:srgbClr val="000000">
                      <a:alpha val="43137"/>
                    </a:srgbClr>
                  </a:outerShdw>
                </a:effectLst>
              </a:rPr>
              <a:t>to create and power the world's apps and services that run </a:t>
            </a:r>
            <a:r>
              <a:rPr lang="en-US" sz="2647" b="1" i="1" dirty="0">
                <a:effectLst>
                  <a:outerShdw blurRad="38100" dist="38100" dir="2700000" algn="tl">
                    <a:srgbClr val="000000">
                      <a:alpha val="43137"/>
                    </a:srgbClr>
                  </a:outerShdw>
                </a:effectLst>
              </a:rPr>
              <a:t>anywhere</a:t>
            </a:r>
          </a:p>
          <a:p>
            <a:pPr marL="546291" indent="-546291">
              <a:buFont typeface="+mj-lt"/>
              <a:buAutoNum type="arabicPeriod"/>
            </a:pPr>
            <a:endParaRPr lang="en-US" sz="1324" b="1" i="1"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Best cloud platform for partners to succeed</a:t>
            </a:r>
          </a:p>
          <a:p>
            <a:pPr marL="546291" indent="-546291">
              <a:buFont typeface="+mj-lt"/>
              <a:buAutoNum type="arabicPeriod"/>
            </a:pPr>
            <a:endParaRPr lang="en-US" sz="2647"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835592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56"/>
          <p:cNvSpPr>
            <a:spLocks/>
          </p:cNvSpPr>
          <p:nvPr/>
        </p:nvSpPr>
        <p:spPr bwMode="auto">
          <a:xfrm flipH="1">
            <a:off x="420018" y="1774625"/>
            <a:ext cx="1596731" cy="906960"/>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65891" tIns="32945" rIns="65891" bIns="32945" numCol="1" anchor="t" anchorCtr="0" compatLnSpc="1">
            <a:prstTxWarp prst="textNoShape">
              <a:avLst/>
            </a:prstTxWarp>
          </a:bodyPr>
          <a:lstStyle/>
          <a:p>
            <a:pPr defTabSz="672076">
              <a:defRPr/>
            </a:pPr>
            <a:endParaRPr lang="en-US" sz="1297" dirty="0">
              <a:solidFill>
                <a:srgbClr val="505050"/>
              </a:solidFill>
              <a:latin typeface="Segoe UI"/>
            </a:endParaRPr>
          </a:p>
        </p:txBody>
      </p:sp>
      <p:sp>
        <p:nvSpPr>
          <p:cNvPr id="109" name="Freeform 56"/>
          <p:cNvSpPr>
            <a:spLocks/>
          </p:cNvSpPr>
          <p:nvPr/>
        </p:nvSpPr>
        <p:spPr bwMode="auto">
          <a:xfrm flipH="1">
            <a:off x="1851658" y="1393916"/>
            <a:ext cx="873531" cy="496174"/>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65891" tIns="32945" rIns="65891" bIns="32945" numCol="1" anchor="t" anchorCtr="0" compatLnSpc="1">
            <a:prstTxWarp prst="textNoShape">
              <a:avLst/>
            </a:prstTxWarp>
          </a:bodyPr>
          <a:lstStyle/>
          <a:p>
            <a:pPr defTabSz="672076">
              <a:defRPr/>
            </a:pPr>
            <a:endParaRPr lang="en-US" sz="1297" dirty="0">
              <a:solidFill>
                <a:srgbClr val="505050"/>
              </a:solidFill>
              <a:latin typeface="Segoe UI"/>
            </a:endParaRPr>
          </a:p>
        </p:txBody>
      </p:sp>
      <p:grpSp>
        <p:nvGrpSpPr>
          <p:cNvPr id="51" name="Group 50"/>
          <p:cNvGrpSpPr/>
          <p:nvPr/>
        </p:nvGrpSpPr>
        <p:grpSpPr>
          <a:xfrm>
            <a:off x="3449233" y="1583239"/>
            <a:ext cx="2245537" cy="2481742"/>
            <a:chOff x="1541835" y="2125663"/>
            <a:chExt cx="3115768" cy="3443513"/>
          </a:xfrm>
        </p:grpSpPr>
        <p:sp>
          <p:nvSpPr>
            <p:cNvPr id="52" name="Rectangle 23"/>
            <p:cNvSpPr>
              <a:spLocks noChangeArrowheads="1"/>
            </p:cNvSpPr>
            <p:nvPr/>
          </p:nvSpPr>
          <p:spPr bwMode="auto">
            <a:xfrm>
              <a:off x="1541835" y="2125663"/>
              <a:ext cx="3115768" cy="3443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53" name="Rectangle 52"/>
            <p:cNvSpPr/>
            <p:nvPr/>
          </p:nvSpPr>
          <p:spPr bwMode="auto">
            <a:xfrm>
              <a:off x="1664996" y="3867458"/>
              <a:ext cx="2869447" cy="75895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Infrastructure services</a:t>
              </a:r>
            </a:p>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Platform services</a:t>
              </a:r>
            </a:p>
          </p:txBody>
        </p:sp>
        <p:sp>
          <p:nvSpPr>
            <p:cNvPr id="54" name="Rectangle 53"/>
            <p:cNvSpPr/>
            <p:nvPr/>
          </p:nvSpPr>
          <p:spPr bwMode="auto">
            <a:xfrm>
              <a:off x="1664996" y="4666490"/>
              <a:ext cx="2869447" cy="75895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Cloud infrastructure</a:t>
              </a:r>
            </a:p>
          </p:txBody>
        </p:sp>
        <p:sp>
          <p:nvSpPr>
            <p:cNvPr id="55" name="Rectangle 54"/>
            <p:cNvSpPr/>
            <p:nvPr/>
          </p:nvSpPr>
          <p:spPr bwMode="auto">
            <a:xfrm>
              <a:off x="1664996" y="2269396"/>
              <a:ext cx="2869447" cy="75895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End-user experiences</a:t>
              </a:r>
            </a:p>
          </p:txBody>
        </p:sp>
        <p:sp>
          <p:nvSpPr>
            <p:cNvPr id="56" name="Rectangle 55"/>
            <p:cNvSpPr/>
            <p:nvPr/>
          </p:nvSpPr>
          <p:spPr bwMode="auto">
            <a:xfrm>
              <a:off x="1664996" y="3068427"/>
              <a:ext cx="2869447" cy="75895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Cloud application model</a:t>
              </a:r>
            </a:p>
          </p:txBody>
        </p:sp>
      </p:grpSp>
      <p:sp>
        <p:nvSpPr>
          <p:cNvPr id="87" name="Freeform 5"/>
          <p:cNvSpPr>
            <a:spLocks/>
          </p:cNvSpPr>
          <p:nvPr/>
        </p:nvSpPr>
        <p:spPr bwMode="auto">
          <a:xfrm flipH="1">
            <a:off x="7078243" y="2604296"/>
            <a:ext cx="1708504" cy="1460685"/>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89" name="Rectangle 23"/>
          <p:cNvSpPr>
            <a:spLocks noChangeArrowheads="1"/>
          </p:cNvSpPr>
          <p:nvPr/>
        </p:nvSpPr>
        <p:spPr bwMode="auto">
          <a:xfrm>
            <a:off x="5701983" y="1583239"/>
            <a:ext cx="2245537" cy="24817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9" name="Title 8"/>
          <p:cNvSpPr>
            <a:spLocks noGrp="1"/>
          </p:cNvSpPr>
          <p:nvPr>
            <p:ph type="title"/>
          </p:nvPr>
        </p:nvSpPr>
        <p:spPr/>
        <p:txBody>
          <a:bodyPr/>
          <a:lstStyle/>
          <a:p>
            <a:r>
              <a:rPr lang="en-US" dirty="0"/>
              <a:t>Microsoft’s hybrid cloud platform</a:t>
            </a:r>
            <a:br>
              <a:rPr lang="en-US" dirty="0"/>
            </a:br>
            <a:r>
              <a:rPr lang="en-US" sz="2594" dirty="0"/>
              <a:t>Power of Azure in your datacenter</a:t>
            </a:r>
          </a:p>
        </p:txBody>
      </p:sp>
      <p:sp>
        <p:nvSpPr>
          <p:cNvPr id="81" name="Rectangle 80"/>
          <p:cNvSpPr/>
          <p:nvPr/>
        </p:nvSpPr>
        <p:spPr bwMode="auto">
          <a:xfrm>
            <a:off x="420016" y="4066923"/>
            <a:ext cx="8303969" cy="76691"/>
          </a:xfrm>
          <a:prstGeom prst="rect">
            <a:avLst/>
          </a:prstGeom>
          <a:solidFill>
            <a:srgbClr val="FFFFFF">
              <a:lumMod val="9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1727" tIns="105381" rIns="131727" bIns="105381" numCol="1" spcCol="0" rtlCol="0" fromWordArt="0" anchor="t" anchorCtr="0" forceAA="0" compatLnSpc="1">
            <a:prstTxWarp prst="textNoShape">
              <a:avLst/>
            </a:prstTxWarp>
            <a:noAutofit/>
          </a:bodyPr>
          <a:lstStyle/>
          <a:p>
            <a:pPr algn="ctr" defTabSz="671494">
              <a:lnSpc>
                <a:spcPct val="90000"/>
              </a:lnSpc>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TextBox 78"/>
          <p:cNvSpPr txBox="1"/>
          <p:nvPr/>
        </p:nvSpPr>
        <p:spPr>
          <a:xfrm>
            <a:off x="6377778" y="4013404"/>
            <a:ext cx="326977" cy="452468"/>
          </a:xfrm>
          <a:prstGeom prst="rect">
            <a:avLst/>
          </a:prstGeom>
          <a:noFill/>
          <a:ln w="10795" cap="flat" cmpd="sng" algn="ctr">
            <a:noFill/>
            <a:prstDash val="solid"/>
          </a:ln>
          <a:effectLst/>
        </p:spPr>
        <p:txBody>
          <a:bodyPr wrap="none" lIns="131745" tIns="105396" rIns="131745" bIns="105396"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71818">
              <a:spcBef>
                <a:spcPts val="441"/>
              </a:spcBef>
              <a:defRPr/>
            </a:pPr>
            <a:r>
              <a:rPr lang="en-US" sz="1730" dirty="0">
                <a:gradFill>
                  <a:gsLst>
                    <a:gs pos="0">
                      <a:srgbClr val="00188F"/>
                    </a:gs>
                    <a:gs pos="100000">
                      <a:srgbClr val="00188F"/>
                    </a:gs>
                  </a:gsLst>
                  <a:lin ang="5400000" scaled="0"/>
                </a:gradFill>
                <a:latin typeface="Segoe UI"/>
                <a:ea typeface="MS PGothic" panose="020B0600070205080204" pitchFamily="34" charset="-128"/>
              </a:rPr>
              <a:t> </a:t>
            </a:r>
          </a:p>
        </p:txBody>
      </p:sp>
      <p:sp>
        <p:nvSpPr>
          <p:cNvPr id="82" name="TextBox 81"/>
          <p:cNvSpPr txBox="1"/>
          <p:nvPr/>
        </p:nvSpPr>
        <p:spPr>
          <a:xfrm>
            <a:off x="6276248" y="4220041"/>
            <a:ext cx="1097009" cy="612117"/>
          </a:xfrm>
          <a:prstGeom prst="rect">
            <a:avLst/>
          </a:prstGeom>
          <a:noFill/>
          <a:ln w="10795" cap="flat" cmpd="sng" algn="ctr">
            <a:noFill/>
            <a:prstDash val="solid"/>
          </a:ln>
          <a:effectLst/>
        </p:spPr>
        <p:txBody>
          <a:bodyPr wrap="none" lIns="131745" tIns="105396" rIns="131745" bIns="105396" rtlCol="0" anchor="ctr">
            <a:no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71818">
              <a:defRPr/>
            </a:pPr>
            <a:r>
              <a:rPr lang="en-US" sz="1730" dirty="0">
                <a:gradFill>
                  <a:gsLst>
                    <a:gs pos="26667">
                      <a:srgbClr val="FFFFFF"/>
                    </a:gs>
                    <a:gs pos="84000">
                      <a:srgbClr val="FFFFFF"/>
                    </a:gs>
                  </a:gsLst>
                  <a:lin ang="5400000" scaled="1"/>
                </a:gradFill>
                <a:latin typeface="Segoe UI"/>
                <a:ea typeface="MS PGothic" panose="020B0600070205080204" pitchFamily="34" charset="-128"/>
              </a:rPr>
              <a:t>Microsoft Azure Stack</a:t>
            </a:r>
          </a:p>
          <a:p>
            <a:pPr defTabSz="671818">
              <a:defRPr/>
            </a:pPr>
            <a:r>
              <a:rPr lang="en-US" sz="1153" dirty="0">
                <a:gradFill>
                  <a:gsLst>
                    <a:gs pos="26667">
                      <a:srgbClr val="FFFFFF"/>
                    </a:gs>
                    <a:gs pos="84000">
                      <a:srgbClr val="FFFFFF"/>
                    </a:gs>
                  </a:gsLst>
                  <a:lin ang="5400000" scaled="1"/>
                </a:gradFill>
                <a:latin typeface="Segoe UI"/>
                <a:ea typeface="MS PGothic" panose="020B0600070205080204" pitchFamily="34" charset="-128"/>
              </a:rPr>
              <a:t>Private | Hosted</a:t>
            </a:r>
          </a:p>
        </p:txBody>
      </p:sp>
      <p:grpSp>
        <p:nvGrpSpPr>
          <p:cNvPr id="8" name="Group 7"/>
          <p:cNvGrpSpPr/>
          <p:nvPr/>
        </p:nvGrpSpPr>
        <p:grpSpPr>
          <a:xfrm>
            <a:off x="8414975" y="3567728"/>
            <a:ext cx="256966" cy="497253"/>
            <a:chOff x="11550511" y="4879217"/>
            <a:chExt cx="356549" cy="689958"/>
          </a:xfrm>
        </p:grpSpPr>
        <p:sp>
          <p:nvSpPr>
            <p:cNvPr id="92" name="Rectangle 41"/>
            <p:cNvSpPr>
              <a:spLocks noChangeArrowheads="1"/>
            </p:cNvSpPr>
            <p:nvPr/>
          </p:nvSpPr>
          <p:spPr bwMode="auto">
            <a:xfrm flipH="1">
              <a:off x="11690396" y="5298871"/>
              <a:ext cx="72572" cy="270304"/>
            </a:xfrm>
            <a:prstGeom prst="rect">
              <a:avLst/>
            </a:prstGeom>
            <a:solidFill>
              <a:srgbClr val="FF8C00">
                <a:lumMod val="50000"/>
              </a:srgbClr>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93" name="Oval 42"/>
            <p:cNvSpPr>
              <a:spLocks noChangeArrowheads="1"/>
            </p:cNvSpPr>
            <p:nvPr/>
          </p:nvSpPr>
          <p:spPr bwMode="auto">
            <a:xfrm flipH="1">
              <a:off x="11550511" y="5064327"/>
              <a:ext cx="356549" cy="356549"/>
            </a:xfrm>
            <a:prstGeom prst="ellipse">
              <a:avLst/>
            </a:prstGeom>
            <a:solidFill>
              <a:srgbClr val="00827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94" name="Oval 43"/>
            <p:cNvSpPr>
              <a:spLocks noChangeArrowheads="1"/>
            </p:cNvSpPr>
            <p:nvPr/>
          </p:nvSpPr>
          <p:spPr bwMode="auto">
            <a:xfrm flipH="1">
              <a:off x="11599944" y="4879217"/>
              <a:ext cx="261890" cy="261890"/>
            </a:xfrm>
            <a:prstGeom prst="ellipse">
              <a:avLst/>
            </a:prstGeom>
            <a:solidFill>
              <a:srgbClr val="00827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grpSp>
      <p:grpSp>
        <p:nvGrpSpPr>
          <p:cNvPr id="7" name="Group 6"/>
          <p:cNvGrpSpPr/>
          <p:nvPr/>
        </p:nvGrpSpPr>
        <p:grpSpPr>
          <a:xfrm>
            <a:off x="8098274" y="3541011"/>
            <a:ext cx="256966" cy="523970"/>
            <a:chOff x="11111076" y="4842146"/>
            <a:chExt cx="356549" cy="727029"/>
          </a:xfrm>
        </p:grpSpPr>
        <p:sp>
          <p:nvSpPr>
            <p:cNvPr id="90" name="Rectangle 38"/>
            <p:cNvSpPr>
              <a:spLocks noChangeArrowheads="1"/>
            </p:cNvSpPr>
            <p:nvPr/>
          </p:nvSpPr>
          <p:spPr bwMode="auto">
            <a:xfrm flipH="1">
              <a:off x="11252861" y="5298871"/>
              <a:ext cx="71520" cy="270304"/>
            </a:xfrm>
            <a:prstGeom prst="rect">
              <a:avLst/>
            </a:prstGeom>
            <a:solidFill>
              <a:srgbClr val="FF8C00">
                <a:lumMod val="50000"/>
              </a:srgbClr>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91" name="Oval 40"/>
            <p:cNvSpPr>
              <a:spLocks noChangeArrowheads="1"/>
            </p:cNvSpPr>
            <p:nvPr/>
          </p:nvSpPr>
          <p:spPr bwMode="auto">
            <a:xfrm flipH="1">
              <a:off x="11158404" y="4842146"/>
              <a:ext cx="261890" cy="261890"/>
            </a:xfrm>
            <a:prstGeom prst="ellipse">
              <a:avLst/>
            </a:prstGeom>
            <a:solidFill>
              <a:srgbClr val="00827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sp>
          <p:nvSpPr>
            <p:cNvPr id="99" name="Oval 42"/>
            <p:cNvSpPr>
              <a:spLocks noChangeArrowheads="1"/>
            </p:cNvSpPr>
            <p:nvPr/>
          </p:nvSpPr>
          <p:spPr bwMode="auto">
            <a:xfrm flipH="1">
              <a:off x="11111076" y="5018374"/>
              <a:ext cx="356549" cy="356549"/>
            </a:xfrm>
            <a:prstGeom prst="ellipse">
              <a:avLst/>
            </a:prstGeom>
            <a:solidFill>
              <a:srgbClr val="008272"/>
            </a:solidFill>
            <a:ln>
              <a:noFill/>
            </a:ln>
            <a:extLst/>
          </p:spPr>
          <p:txBody>
            <a:bodyPr vert="horz" wrap="square" lIns="65891" tIns="32945" rIns="65891" bIns="32945" numCol="1" anchor="t" anchorCtr="0" compatLnSpc="1">
              <a:prstTxWarp prst="textNoShape">
                <a:avLst/>
              </a:prstTxWarp>
            </a:bodyPr>
            <a:lstStyle/>
            <a:p>
              <a:pPr defTabSz="672076">
                <a:lnSpc>
                  <a:spcPct val="90000"/>
                </a:lnSpc>
                <a:defRPr/>
              </a:pPr>
              <a:endParaRPr lang="en-US" sz="1297">
                <a:solidFill>
                  <a:srgbClr val="505050"/>
                </a:solidFill>
                <a:latin typeface="Segoe UI"/>
              </a:endParaRPr>
            </a:p>
          </p:txBody>
        </p:sp>
      </p:grpSp>
      <p:sp>
        <p:nvSpPr>
          <p:cNvPr id="100" name="Rectangle 99"/>
          <p:cNvSpPr/>
          <p:nvPr/>
        </p:nvSpPr>
        <p:spPr bwMode="auto">
          <a:xfrm>
            <a:off x="5790745" y="2838552"/>
            <a:ext cx="2068013" cy="54697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endParaRPr lang="en-US" sz="1008" dirty="0">
              <a:gradFill>
                <a:gsLst>
                  <a:gs pos="0">
                    <a:srgbClr val="505050"/>
                  </a:gs>
                  <a:gs pos="100000">
                    <a:srgbClr val="505050"/>
                  </a:gs>
                </a:gsLst>
                <a:lin ang="5400000" scaled="0"/>
              </a:gradFill>
              <a:latin typeface="Segoe UI"/>
              <a:ea typeface="Segoe UI" pitchFamily="34" charset="0"/>
              <a:cs typeface="Segoe UI" pitchFamily="34" charset="0"/>
            </a:endParaRPr>
          </a:p>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Azure IaaS | Azure PaaS</a:t>
            </a:r>
          </a:p>
          <a:p>
            <a:pPr algn="ctr" defTabSz="671882">
              <a:lnSpc>
                <a:spcPct val="90000"/>
              </a:lnSpc>
              <a:spcAft>
                <a:spcPts val="216"/>
              </a:spcAft>
              <a:defRPr/>
            </a:pPr>
            <a:r>
              <a:rPr lang="en-US" sz="756" dirty="0">
                <a:gradFill>
                  <a:gsLst>
                    <a:gs pos="0">
                      <a:srgbClr val="505050"/>
                    </a:gs>
                    <a:gs pos="100000">
                      <a:srgbClr val="505050"/>
                    </a:gs>
                  </a:gsLst>
                  <a:lin ang="5400000" scaled="0"/>
                </a:gradFill>
                <a:latin typeface="Segoe UI"/>
                <a:ea typeface="Segoe UI" pitchFamily="34" charset="0"/>
                <a:cs typeface="Segoe UI" pitchFamily="34" charset="0"/>
              </a:rPr>
              <a:t>Compute | Networking | Storage</a:t>
            </a:r>
          </a:p>
          <a:p>
            <a:pPr algn="ctr" defTabSz="671882">
              <a:lnSpc>
                <a:spcPct val="90000"/>
              </a:lnSpc>
              <a:spcAft>
                <a:spcPts val="216"/>
              </a:spcAft>
              <a:defRPr/>
            </a:pPr>
            <a:r>
              <a:rPr lang="en-US" sz="756" dirty="0">
                <a:gradFill>
                  <a:gsLst>
                    <a:gs pos="0">
                      <a:srgbClr val="505050"/>
                    </a:gs>
                    <a:gs pos="100000">
                      <a:srgbClr val="505050"/>
                    </a:gs>
                  </a:gsLst>
                  <a:lin ang="5400000" scaled="0"/>
                </a:gradFill>
                <a:latin typeface="Segoe UI"/>
                <a:ea typeface="Segoe UI" pitchFamily="34" charset="0"/>
                <a:cs typeface="Segoe UI" pitchFamily="34" charset="0"/>
              </a:rPr>
              <a:t>App Service** | Service Fabric*</a:t>
            </a:r>
          </a:p>
          <a:p>
            <a:pPr algn="ctr" defTabSz="671882">
              <a:lnSpc>
                <a:spcPct val="90000"/>
              </a:lnSpc>
              <a:spcAft>
                <a:spcPts val="216"/>
              </a:spcAft>
              <a:defRPr/>
            </a:pPr>
            <a:endParaRPr lang="en-US" sz="756" dirty="0">
              <a:gradFill>
                <a:gsLst>
                  <a:gs pos="0">
                    <a:srgbClr val="505050"/>
                  </a:gs>
                  <a:gs pos="100000">
                    <a:srgbClr val="505050"/>
                  </a:gs>
                </a:gsLst>
                <a:lin ang="5400000" scaled="0"/>
              </a:gradFill>
              <a:latin typeface="Segoe UI"/>
              <a:ea typeface="Segoe UI" pitchFamily="34" charset="0"/>
              <a:cs typeface="Segoe UI" pitchFamily="34" charset="0"/>
            </a:endParaRPr>
          </a:p>
        </p:txBody>
      </p:sp>
      <p:sp>
        <p:nvSpPr>
          <p:cNvPr id="101" name="Rectangle 100"/>
          <p:cNvSpPr/>
          <p:nvPr/>
        </p:nvSpPr>
        <p:spPr bwMode="auto">
          <a:xfrm>
            <a:off x="5790745" y="3414415"/>
            <a:ext cx="2068013" cy="54697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Cloud-inspired infrastructure</a:t>
            </a:r>
          </a:p>
        </p:txBody>
      </p:sp>
      <p:sp>
        <p:nvSpPr>
          <p:cNvPr id="111" name="Rectangle 110"/>
          <p:cNvSpPr/>
          <p:nvPr/>
        </p:nvSpPr>
        <p:spPr bwMode="auto">
          <a:xfrm>
            <a:off x="5790745" y="1686827"/>
            <a:ext cx="2068013" cy="54697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Portal | PowerShell | Dev-ops tools </a:t>
            </a:r>
          </a:p>
        </p:txBody>
      </p:sp>
      <p:sp>
        <p:nvSpPr>
          <p:cNvPr id="112" name="Rectangle 111"/>
          <p:cNvSpPr/>
          <p:nvPr/>
        </p:nvSpPr>
        <p:spPr bwMode="auto">
          <a:xfrm>
            <a:off x="5790745" y="2262690"/>
            <a:ext cx="2068013" cy="54697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Azure Resource Manager</a:t>
            </a:r>
          </a:p>
        </p:txBody>
      </p:sp>
      <p:sp>
        <p:nvSpPr>
          <p:cNvPr id="80" name="TextBox 79"/>
          <p:cNvSpPr txBox="1"/>
          <p:nvPr/>
        </p:nvSpPr>
        <p:spPr>
          <a:xfrm>
            <a:off x="1873809" y="4238369"/>
            <a:ext cx="832161" cy="612117"/>
          </a:xfrm>
          <a:prstGeom prst="rect">
            <a:avLst/>
          </a:prstGeom>
          <a:noFill/>
          <a:ln w="10795" cap="flat" cmpd="sng" algn="ctr">
            <a:noFill/>
            <a:prstDash val="solid"/>
          </a:ln>
          <a:effectLst/>
        </p:spPr>
        <p:txBody>
          <a:bodyPr wrap="none" lIns="131745" tIns="105396" rIns="131745" bIns="105396" rtlCol="0" anchor="ctr">
            <a:no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71818">
              <a:defRPr/>
            </a:pPr>
            <a:r>
              <a:rPr lang="en-US" sz="1730" dirty="0">
                <a:gradFill>
                  <a:gsLst>
                    <a:gs pos="26667">
                      <a:srgbClr val="FFFFFF"/>
                    </a:gs>
                    <a:gs pos="84000">
                      <a:srgbClr val="FFFFFF"/>
                    </a:gs>
                  </a:gsLst>
                  <a:lin ang="5400000" scaled="1"/>
                </a:gradFill>
                <a:latin typeface="Segoe UI"/>
                <a:ea typeface="MS PGothic" panose="020B0600070205080204" pitchFamily="34" charset="-128"/>
              </a:rPr>
              <a:t>Microsoft Azure</a:t>
            </a:r>
          </a:p>
          <a:p>
            <a:pPr defTabSz="671818">
              <a:defRPr/>
            </a:pPr>
            <a:r>
              <a:rPr lang="en-US" sz="1153" dirty="0">
                <a:gradFill>
                  <a:gsLst>
                    <a:gs pos="26667">
                      <a:srgbClr val="FFFFFF"/>
                    </a:gs>
                    <a:gs pos="84000">
                      <a:srgbClr val="FFFFFF"/>
                    </a:gs>
                  </a:gsLst>
                  <a:lin ang="5400000" scaled="1"/>
                </a:gradFill>
                <a:latin typeface="Segoe UI"/>
                <a:ea typeface="MS PGothic" panose="020B0600070205080204" pitchFamily="34" charset="-128"/>
              </a:rPr>
              <a:t>Public</a:t>
            </a:r>
          </a:p>
        </p:txBody>
      </p:sp>
      <p:sp>
        <p:nvSpPr>
          <p:cNvPr id="110" name="Freeform 56"/>
          <p:cNvSpPr>
            <a:spLocks/>
          </p:cNvSpPr>
          <p:nvPr/>
        </p:nvSpPr>
        <p:spPr bwMode="auto">
          <a:xfrm flipH="1">
            <a:off x="741499" y="1298314"/>
            <a:ext cx="476885" cy="270877"/>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65891" tIns="32945" rIns="65891" bIns="32945" numCol="1" anchor="t" anchorCtr="0" compatLnSpc="1">
            <a:prstTxWarp prst="textNoShape">
              <a:avLst/>
            </a:prstTxWarp>
          </a:bodyPr>
          <a:lstStyle/>
          <a:p>
            <a:pPr defTabSz="672076">
              <a:defRPr/>
            </a:pPr>
            <a:endParaRPr lang="en-US" sz="1297" dirty="0">
              <a:solidFill>
                <a:srgbClr val="505050"/>
              </a:solidFill>
              <a:latin typeface="Segoe UI"/>
            </a:endParaRPr>
          </a:p>
        </p:txBody>
      </p:sp>
      <p:sp>
        <p:nvSpPr>
          <p:cNvPr id="115" name="Rectangle 114"/>
          <p:cNvSpPr/>
          <p:nvPr/>
        </p:nvSpPr>
        <p:spPr bwMode="auto">
          <a:xfrm>
            <a:off x="1255884" y="2838552"/>
            <a:ext cx="2068013" cy="54697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Azure IaaS | Azure PaaS</a:t>
            </a:r>
          </a:p>
        </p:txBody>
      </p:sp>
      <p:sp>
        <p:nvSpPr>
          <p:cNvPr id="116" name="Rectangle 115"/>
          <p:cNvSpPr/>
          <p:nvPr/>
        </p:nvSpPr>
        <p:spPr bwMode="auto">
          <a:xfrm>
            <a:off x="1255884" y="3414415"/>
            <a:ext cx="2068013" cy="54697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Cloud infrastructure</a:t>
            </a:r>
          </a:p>
        </p:txBody>
      </p:sp>
      <p:sp>
        <p:nvSpPr>
          <p:cNvPr id="117" name="Rectangle 116"/>
          <p:cNvSpPr/>
          <p:nvPr/>
        </p:nvSpPr>
        <p:spPr bwMode="auto">
          <a:xfrm>
            <a:off x="1255884" y="1686827"/>
            <a:ext cx="2068013" cy="54697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Portal | PowerShell | Dev-ops tools </a:t>
            </a:r>
          </a:p>
        </p:txBody>
      </p:sp>
      <p:sp>
        <p:nvSpPr>
          <p:cNvPr id="118" name="Rectangle 117"/>
          <p:cNvSpPr/>
          <p:nvPr/>
        </p:nvSpPr>
        <p:spPr bwMode="auto">
          <a:xfrm>
            <a:off x="1255884" y="2262690"/>
            <a:ext cx="2068013" cy="54697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05426" rIns="0" bIns="105426" numCol="1" spcCol="0" rtlCol="0" fromWordArt="0" anchor="ctr" anchorCtr="0" forceAA="0" compatLnSpc="1">
            <a:prstTxWarp prst="textNoShape">
              <a:avLst/>
            </a:prstTxWarp>
            <a:noAutofit/>
          </a:bodyPr>
          <a:lstStyle/>
          <a:p>
            <a:pPr algn="ctr" defTabSz="671882">
              <a:lnSpc>
                <a:spcPct val="90000"/>
              </a:lnSpc>
              <a:spcAft>
                <a:spcPts val="216"/>
              </a:spcAft>
              <a:defRPr/>
            </a:pPr>
            <a:r>
              <a:rPr lang="en-US" sz="1008" dirty="0">
                <a:gradFill>
                  <a:gsLst>
                    <a:gs pos="0">
                      <a:srgbClr val="505050"/>
                    </a:gs>
                    <a:gs pos="100000">
                      <a:srgbClr val="505050"/>
                    </a:gs>
                  </a:gsLst>
                  <a:lin ang="5400000" scaled="0"/>
                </a:gradFill>
                <a:latin typeface="Segoe UI"/>
                <a:ea typeface="Segoe UI" pitchFamily="34" charset="0"/>
                <a:cs typeface="Segoe UI" pitchFamily="34" charset="0"/>
              </a:rPr>
              <a:t>Azure Resource Manager</a:t>
            </a:r>
          </a:p>
        </p:txBody>
      </p:sp>
      <p:grpSp>
        <p:nvGrpSpPr>
          <p:cNvPr id="2" name="Group 1"/>
          <p:cNvGrpSpPr/>
          <p:nvPr/>
        </p:nvGrpSpPr>
        <p:grpSpPr>
          <a:xfrm>
            <a:off x="3418736" y="1391026"/>
            <a:ext cx="2141780" cy="2618056"/>
            <a:chOff x="4618037" y="1858962"/>
            <a:chExt cx="2971801" cy="3632654"/>
          </a:xfrm>
        </p:grpSpPr>
        <p:sp>
          <p:nvSpPr>
            <p:cNvPr id="38" name="Rectangle 37"/>
            <p:cNvSpPr/>
            <p:nvPr/>
          </p:nvSpPr>
          <p:spPr bwMode="auto">
            <a:xfrm>
              <a:off x="4898314" y="3954462"/>
              <a:ext cx="2691524" cy="1939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010" fontAlgn="base">
                <a:lnSpc>
                  <a:spcPct val="90000"/>
                </a:lnSpc>
                <a:spcBef>
                  <a:spcPct val="0"/>
                </a:spcBef>
                <a:spcAft>
                  <a:spcPct val="0"/>
                </a:spcAft>
                <a:defRPr/>
              </a:pPr>
              <a:r>
                <a:rPr lang="en-US" sz="1009" dirty="0">
                  <a:gradFill>
                    <a:gsLst>
                      <a:gs pos="1250">
                        <a:srgbClr val="FFFFFF"/>
                      </a:gs>
                      <a:gs pos="100000">
                        <a:srgbClr val="FFFFFF"/>
                      </a:gs>
                    </a:gsLst>
                    <a:lin ang="5400000" scaled="0"/>
                  </a:gradFill>
                  <a:latin typeface="Segoe UI"/>
                  <a:ea typeface="Segoe UI" pitchFamily="34" charset="0"/>
                  <a:cs typeface="Segoe UI" pitchFamily="34" charset="0"/>
                </a:rPr>
                <a:t>Azure services in your datacenter</a:t>
              </a:r>
            </a:p>
          </p:txBody>
        </p:sp>
        <p:sp>
          <p:nvSpPr>
            <p:cNvPr id="39" name="Rectangle 38"/>
            <p:cNvSpPr/>
            <p:nvPr/>
          </p:nvSpPr>
          <p:spPr bwMode="auto">
            <a:xfrm>
              <a:off x="5075238" y="3604108"/>
              <a:ext cx="2340330" cy="1939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010" fontAlgn="base">
                <a:lnSpc>
                  <a:spcPct val="90000"/>
                </a:lnSpc>
                <a:spcBef>
                  <a:spcPct val="0"/>
                </a:spcBef>
                <a:spcAft>
                  <a:spcPct val="0"/>
                </a:spcAft>
                <a:defRPr/>
              </a:pPr>
              <a:r>
                <a:rPr lang="en-US" sz="1009" dirty="0">
                  <a:gradFill>
                    <a:gsLst>
                      <a:gs pos="1250">
                        <a:srgbClr val="FFFFFF"/>
                      </a:gs>
                      <a:gs pos="100000">
                        <a:srgbClr val="FFFFFF"/>
                      </a:gs>
                    </a:gsLst>
                    <a:lin ang="5400000" scaled="0"/>
                  </a:gradFill>
                  <a:latin typeface="Segoe UI"/>
                  <a:ea typeface="Segoe UI" pitchFamily="34" charset="0"/>
                  <a:cs typeface="Segoe UI" pitchFamily="34" charset="0"/>
                </a:rPr>
                <a:t>Unified app development</a:t>
              </a:r>
            </a:p>
          </p:txBody>
        </p:sp>
        <p:sp>
          <p:nvSpPr>
            <p:cNvPr id="40" name="Rectangle 39"/>
            <p:cNvSpPr/>
            <p:nvPr/>
          </p:nvSpPr>
          <p:spPr bwMode="auto">
            <a:xfrm>
              <a:off x="5264012" y="3253755"/>
              <a:ext cx="1859424" cy="1939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010" fontAlgn="base">
                <a:lnSpc>
                  <a:spcPct val="90000"/>
                </a:lnSpc>
                <a:spcBef>
                  <a:spcPct val="0"/>
                </a:spcBef>
                <a:spcAft>
                  <a:spcPct val="0"/>
                </a:spcAft>
                <a:defRPr/>
              </a:pPr>
              <a:r>
                <a:rPr lang="en-US" sz="1009" dirty="0">
                  <a:gradFill>
                    <a:gsLst>
                      <a:gs pos="1250">
                        <a:srgbClr val="FFFFFF"/>
                      </a:gs>
                      <a:gs pos="100000">
                        <a:srgbClr val="FFFFFF"/>
                      </a:gs>
                    </a:gsLst>
                    <a:lin ang="5400000" scaled="0"/>
                  </a:gradFill>
                  <a:latin typeface="Segoe UI"/>
                  <a:ea typeface="Segoe UI" pitchFamily="34" charset="0"/>
                  <a:cs typeface="Segoe UI" pitchFamily="34" charset="0"/>
                </a:rPr>
                <a:t>One Azure ecosystem</a:t>
              </a:r>
            </a:p>
          </p:txBody>
        </p:sp>
        <p:sp>
          <p:nvSpPr>
            <p:cNvPr id="41" name="TextBox 54"/>
            <p:cNvSpPr txBox="1"/>
            <p:nvPr/>
          </p:nvSpPr>
          <p:spPr>
            <a:xfrm>
              <a:off x="4618037" y="1861007"/>
              <a:ext cx="1426556" cy="517001"/>
            </a:xfrm>
            <a:prstGeom prst="rect">
              <a:avLst/>
            </a:prstGeom>
            <a:noFill/>
          </p:spPr>
          <p:txBody>
            <a:bodyPr wrap="square" lIns="131802" tIns="105442" rIns="131802" bIns="1054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58986">
                <a:lnSpc>
                  <a:spcPct val="90000"/>
                </a:lnSpc>
                <a:spcAft>
                  <a:spcPts val="432"/>
                </a:spcAft>
                <a:defRPr/>
              </a:pPr>
              <a:r>
                <a:rPr lang="en-US" sz="1153" dirty="0">
                  <a:gradFill>
                    <a:gsLst>
                      <a:gs pos="1250">
                        <a:srgbClr val="FFFFFF"/>
                      </a:gs>
                      <a:gs pos="100000">
                        <a:srgbClr val="FFFFFF"/>
                      </a:gs>
                    </a:gsLst>
                    <a:lin ang="5400000" scaled="0"/>
                  </a:gradFill>
                  <a:latin typeface="Segoe UI"/>
                </a:rPr>
                <a:t>Developers</a:t>
              </a:r>
            </a:p>
          </p:txBody>
        </p:sp>
        <p:sp>
          <p:nvSpPr>
            <p:cNvPr id="42" name="TextBox 54"/>
            <p:cNvSpPr txBox="1"/>
            <p:nvPr/>
          </p:nvSpPr>
          <p:spPr>
            <a:xfrm>
              <a:off x="4618037" y="4972507"/>
              <a:ext cx="1426556" cy="517001"/>
            </a:xfrm>
            <a:prstGeom prst="rect">
              <a:avLst/>
            </a:prstGeom>
            <a:noFill/>
          </p:spPr>
          <p:txBody>
            <a:bodyPr wrap="square" lIns="131802" tIns="105442" rIns="131802" bIns="1054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58986">
                <a:lnSpc>
                  <a:spcPct val="90000"/>
                </a:lnSpc>
                <a:spcAft>
                  <a:spcPts val="432"/>
                </a:spcAft>
                <a:defRPr/>
              </a:pPr>
              <a:r>
                <a:rPr lang="en-US" sz="1153" dirty="0">
                  <a:gradFill>
                    <a:gsLst>
                      <a:gs pos="1250">
                        <a:srgbClr val="FFFFFF"/>
                      </a:gs>
                      <a:gs pos="100000">
                        <a:srgbClr val="FFFFFF"/>
                      </a:gs>
                    </a:gsLst>
                    <a:lin ang="5400000" scaled="0"/>
                  </a:gradFill>
                  <a:latin typeface="Segoe UI"/>
                </a:rPr>
                <a:t>IT</a:t>
              </a:r>
            </a:p>
          </p:txBody>
        </p:sp>
        <p:sp>
          <p:nvSpPr>
            <p:cNvPr id="43" name="Freeform 5"/>
            <p:cNvSpPr>
              <a:spLocks noEditPoints="1"/>
            </p:cNvSpPr>
            <p:nvPr/>
          </p:nvSpPr>
          <p:spPr bwMode="auto">
            <a:xfrm>
              <a:off x="5982787" y="4970462"/>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65900" tIns="32951" rIns="65900" bIns="32951" numCol="1" anchor="t" anchorCtr="0" compatLnSpc="1">
              <a:prstTxWarp prst="textNoShape">
                <a:avLst/>
              </a:prstTxWarp>
            </a:bodyPr>
            <a:lstStyle/>
            <a:p>
              <a:pPr defTabSz="672205">
                <a:defRPr/>
              </a:pPr>
              <a:endParaRPr lang="en-US" sz="1297">
                <a:solidFill>
                  <a:srgbClr val="FFFFFF"/>
                </a:solidFill>
                <a:latin typeface="Segoe UI"/>
              </a:endParaRPr>
            </a:p>
          </p:txBody>
        </p:sp>
        <p:sp>
          <p:nvSpPr>
            <p:cNvPr id="44" name="Freeform 5"/>
            <p:cNvSpPr>
              <a:spLocks noEditPoints="1"/>
            </p:cNvSpPr>
            <p:nvPr/>
          </p:nvSpPr>
          <p:spPr bwMode="auto">
            <a:xfrm>
              <a:off x="5982787" y="1858962"/>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65900" tIns="32951" rIns="65900" bIns="32951" numCol="1" anchor="t" anchorCtr="0" compatLnSpc="1">
              <a:prstTxWarp prst="textNoShape">
                <a:avLst/>
              </a:prstTxWarp>
            </a:bodyPr>
            <a:lstStyle/>
            <a:p>
              <a:pPr defTabSz="672205">
                <a:defRPr/>
              </a:pPr>
              <a:endParaRPr lang="en-US" sz="1297">
                <a:solidFill>
                  <a:srgbClr val="FFFFFF"/>
                </a:solidFill>
                <a:latin typeface="Segoe UI"/>
              </a:endParaRPr>
            </a:p>
          </p:txBody>
        </p:sp>
        <p:grpSp>
          <p:nvGrpSpPr>
            <p:cNvPr id="45" name="Group 44"/>
            <p:cNvGrpSpPr/>
            <p:nvPr/>
          </p:nvGrpSpPr>
          <p:grpSpPr>
            <a:xfrm>
              <a:off x="5455187" y="4245069"/>
              <a:ext cx="1526100" cy="661894"/>
              <a:chOff x="5553963" y="7688262"/>
              <a:chExt cx="1526100" cy="661894"/>
            </a:xfrm>
          </p:grpSpPr>
          <p:sp>
            <p:nvSpPr>
              <p:cNvPr id="46" name="Freeform 9"/>
              <p:cNvSpPr>
                <a:spLocks/>
              </p:cNvSpPr>
              <p:nvPr/>
            </p:nvSpPr>
            <p:spPr bwMode="auto">
              <a:xfrm flipH="1" flipV="1">
                <a:off x="5553963"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65891" tIns="32945" rIns="65891" bIns="32945" numCol="1" anchor="t" anchorCtr="0" compatLnSpc="1">
                <a:prstTxWarp prst="textNoShape">
                  <a:avLst/>
                </a:prstTxWarp>
              </a:bodyPr>
              <a:lstStyle/>
              <a:p>
                <a:pPr defTabSz="672037">
                  <a:lnSpc>
                    <a:spcPct val="90000"/>
                  </a:lnSpc>
                  <a:defRPr/>
                </a:pPr>
                <a:endParaRPr lang="en-US" sz="1350">
                  <a:solidFill>
                    <a:srgbClr val="FFFFFF"/>
                  </a:solidFill>
                  <a:latin typeface="Segoe UI"/>
                </a:endParaRPr>
              </a:p>
            </p:txBody>
          </p:sp>
          <p:sp>
            <p:nvSpPr>
              <p:cNvPr id="47" name="Freeform 9"/>
              <p:cNvSpPr>
                <a:spLocks/>
              </p:cNvSpPr>
              <p:nvPr/>
            </p:nvSpPr>
            <p:spPr bwMode="auto">
              <a:xfrm flipV="1">
                <a:off x="5751514"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65891" tIns="32945" rIns="65891" bIns="32945" numCol="1" anchor="t" anchorCtr="0" compatLnSpc="1">
                <a:prstTxWarp prst="textNoShape">
                  <a:avLst/>
                </a:prstTxWarp>
              </a:bodyPr>
              <a:lstStyle/>
              <a:p>
                <a:pPr defTabSz="672037">
                  <a:lnSpc>
                    <a:spcPct val="90000"/>
                  </a:lnSpc>
                  <a:defRPr/>
                </a:pPr>
                <a:endParaRPr lang="en-US" sz="1350">
                  <a:solidFill>
                    <a:srgbClr val="FFFFFF"/>
                  </a:solidFill>
                  <a:latin typeface="Segoe UI"/>
                </a:endParaRPr>
              </a:p>
            </p:txBody>
          </p:sp>
        </p:grpSp>
        <p:grpSp>
          <p:nvGrpSpPr>
            <p:cNvPr id="48" name="Group 47"/>
            <p:cNvGrpSpPr/>
            <p:nvPr/>
          </p:nvGrpSpPr>
          <p:grpSpPr>
            <a:xfrm rot="10800000">
              <a:off x="5455187" y="2442122"/>
              <a:ext cx="1526100" cy="661894"/>
              <a:chOff x="5553963" y="7688262"/>
              <a:chExt cx="1526100" cy="661894"/>
            </a:xfrm>
          </p:grpSpPr>
          <p:sp>
            <p:nvSpPr>
              <p:cNvPr id="49" name="Freeform 9"/>
              <p:cNvSpPr>
                <a:spLocks/>
              </p:cNvSpPr>
              <p:nvPr/>
            </p:nvSpPr>
            <p:spPr bwMode="auto">
              <a:xfrm flipH="1" flipV="1">
                <a:off x="5553963"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65891" tIns="32945" rIns="65891" bIns="32945" numCol="1" anchor="t" anchorCtr="0" compatLnSpc="1">
                <a:prstTxWarp prst="textNoShape">
                  <a:avLst/>
                </a:prstTxWarp>
              </a:bodyPr>
              <a:lstStyle/>
              <a:p>
                <a:pPr defTabSz="672037">
                  <a:lnSpc>
                    <a:spcPct val="90000"/>
                  </a:lnSpc>
                  <a:defRPr/>
                </a:pPr>
                <a:endParaRPr lang="en-US" sz="1350">
                  <a:solidFill>
                    <a:srgbClr val="FFFFFF"/>
                  </a:solidFill>
                  <a:latin typeface="Segoe UI"/>
                </a:endParaRPr>
              </a:p>
            </p:txBody>
          </p:sp>
          <p:sp>
            <p:nvSpPr>
              <p:cNvPr id="50" name="Freeform 9"/>
              <p:cNvSpPr>
                <a:spLocks/>
              </p:cNvSpPr>
              <p:nvPr/>
            </p:nvSpPr>
            <p:spPr bwMode="auto">
              <a:xfrm flipV="1">
                <a:off x="5751514"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65891" tIns="32945" rIns="65891" bIns="32945" numCol="1" anchor="t" anchorCtr="0" compatLnSpc="1">
                <a:prstTxWarp prst="textNoShape">
                  <a:avLst/>
                </a:prstTxWarp>
              </a:bodyPr>
              <a:lstStyle/>
              <a:p>
                <a:pPr defTabSz="672037">
                  <a:lnSpc>
                    <a:spcPct val="90000"/>
                  </a:lnSpc>
                  <a:defRPr/>
                </a:pPr>
                <a:endParaRPr lang="en-US" sz="1350">
                  <a:solidFill>
                    <a:srgbClr val="FFFFFF"/>
                  </a:solidFill>
                  <a:latin typeface="Segoe UI"/>
                </a:endParaRPr>
              </a:p>
            </p:txBody>
          </p:sp>
        </p:grpSp>
      </p:grpSp>
      <p:sp>
        <p:nvSpPr>
          <p:cNvPr id="57" name="TextBox 56"/>
          <p:cNvSpPr txBox="1"/>
          <p:nvPr/>
        </p:nvSpPr>
        <p:spPr>
          <a:xfrm>
            <a:off x="7116276" y="4729178"/>
            <a:ext cx="2091335" cy="493406"/>
          </a:xfrm>
          <a:prstGeom prst="rect">
            <a:avLst/>
          </a:prstGeom>
          <a:noFill/>
        </p:spPr>
        <p:txBody>
          <a:bodyPr wrap="square" lIns="137121" tIns="109697" rIns="137121" bIns="109697" rtlCol="0">
            <a:spAutoFit/>
          </a:bodyPr>
          <a:lstStyle/>
          <a:p>
            <a:pPr defTabSz="699359">
              <a:lnSpc>
                <a:spcPct val="90000"/>
              </a:lnSpc>
              <a:spcAft>
                <a:spcPts val="450"/>
              </a:spcAft>
              <a:defRPr/>
            </a:pPr>
            <a:r>
              <a:rPr lang="en-US" sz="750" dirty="0">
                <a:solidFill>
                  <a:srgbClr val="FFFFFF"/>
                </a:solidFill>
                <a:latin typeface="Segoe UI"/>
                <a:ea typeface="Segoe UI" pitchFamily="34" charset="0"/>
                <a:cs typeface="Segoe UI" pitchFamily="34" charset="0"/>
              </a:rPr>
              <a:t>TP1 = Technical Preview 1</a:t>
            </a:r>
          </a:p>
          <a:p>
            <a:pPr defTabSz="699359">
              <a:lnSpc>
                <a:spcPct val="90000"/>
              </a:lnSpc>
              <a:spcAft>
                <a:spcPts val="450"/>
              </a:spcAft>
              <a:defRPr/>
            </a:pPr>
            <a:r>
              <a:rPr lang="en-US" sz="750" dirty="0">
                <a:solidFill>
                  <a:srgbClr val="FFFFFF"/>
                </a:solidFill>
                <a:latin typeface="Segoe UI"/>
                <a:ea typeface="Segoe UI" pitchFamily="34" charset="0"/>
                <a:cs typeface="Segoe UI" pitchFamily="34" charset="0"/>
              </a:rPr>
              <a:t>** - Only Web Apps is in TP1, * - not in TP1 </a:t>
            </a:r>
            <a:endParaRPr lang="en-US" sz="750" dirty="0">
              <a:solidFill>
                <a:srgbClr val="FFFFFF"/>
              </a:solidFill>
              <a:latin typeface="Segoe UI"/>
            </a:endParaRPr>
          </a:p>
        </p:txBody>
      </p:sp>
    </p:spTree>
    <p:extLst>
      <p:ext uri="{BB962C8B-B14F-4D97-AF65-F5344CB8AC3E}">
        <p14:creationId xmlns:p14="http://schemas.microsoft.com/office/powerpoint/2010/main" val="951719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 -4.0581E-6 L -0.24955 4.37585E-6 " pathEditMode="relative" rAng="0" ptsTypes="AA">
                                      <p:cBhvr>
                                        <p:cTn id="6" dur="500" fill="hold"/>
                                        <p:tgtEl>
                                          <p:spTgt spid="51"/>
                                        </p:tgtEl>
                                        <p:attrNameLst>
                                          <p:attrName>ppt_x</p:attrName>
                                          <p:attrName>ppt_y</p:attrName>
                                        </p:attrNameLst>
                                      </p:cBhvr>
                                      <p:rCtr x="-12867" y="431"/>
                                    </p:animMotion>
                                  </p:childTnLst>
                                </p:cTn>
                              </p:par>
                              <p:par>
                                <p:cTn id="7" presetID="10" presetClass="entr" presetSubtype="0" fill="hold" grpId="0" nodeType="withEffect">
                                  <p:stCondLst>
                                    <p:cond delay="100"/>
                                  </p:stCondLst>
                                  <p:childTnLst>
                                    <p:set>
                                      <p:cBhvr>
                                        <p:cTn id="8" dur="1" fill="hold">
                                          <p:stCondLst>
                                            <p:cond delay="0"/>
                                          </p:stCondLst>
                                        </p:cTn>
                                        <p:tgtEl>
                                          <p:spTgt spid="84"/>
                                        </p:tgtEl>
                                        <p:attrNameLst>
                                          <p:attrName>style.visibility</p:attrName>
                                        </p:attrNameLst>
                                      </p:cBhvr>
                                      <p:to>
                                        <p:strVal val="visible"/>
                                      </p:to>
                                    </p:set>
                                    <p:animEffect transition="in" filter="fade">
                                      <p:cBhvr>
                                        <p:cTn id="9" dur="500"/>
                                        <p:tgtEl>
                                          <p:spTgt spid="84"/>
                                        </p:tgtEl>
                                      </p:cBhvr>
                                    </p:animEffect>
                                  </p:childTnLst>
                                </p:cTn>
                              </p:par>
                              <p:par>
                                <p:cTn id="10" presetID="10" presetClass="entr" presetSubtype="0" fill="hold" grpId="0" nodeType="withEffect">
                                  <p:stCondLst>
                                    <p:cond delay="20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117"/>
                                        </p:tgtEl>
                                        <p:attrNameLst>
                                          <p:attrName>style.visibility</p:attrName>
                                        </p:attrNameLst>
                                      </p:cBhvr>
                                      <p:to>
                                        <p:strVal val="visible"/>
                                      </p:to>
                                    </p:set>
                                    <p:animEffect transition="in" filter="fade">
                                      <p:cBhvr>
                                        <p:cTn id="18" dur="500"/>
                                        <p:tgtEl>
                                          <p:spTgt spid="117"/>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par>
                                <p:cTn id="22" presetID="10" presetClass="entr" presetSubtype="0" fill="hold" grpId="0" nodeType="withEffect">
                                  <p:stCondLst>
                                    <p:cond delay="600"/>
                                  </p:stCondLst>
                                  <p:childTnLst>
                                    <p:set>
                                      <p:cBhvr>
                                        <p:cTn id="23" dur="1" fill="hold">
                                          <p:stCondLst>
                                            <p:cond delay="0"/>
                                          </p:stCondLst>
                                        </p:cTn>
                                        <p:tgtEl>
                                          <p:spTgt spid="115"/>
                                        </p:tgtEl>
                                        <p:attrNameLst>
                                          <p:attrName>style.visibility</p:attrName>
                                        </p:attrNameLst>
                                      </p:cBhvr>
                                      <p:to>
                                        <p:strVal val="visible"/>
                                      </p:to>
                                    </p:set>
                                    <p:animEffect transition="in" filter="fade">
                                      <p:cBhvr>
                                        <p:cTn id="24" dur="500"/>
                                        <p:tgtEl>
                                          <p:spTgt spid="115"/>
                                        </p:tgtEl>
                                      </p:cBhvr>
                                    </p:animEffect>
                                  </p:childTnLst>
                                </p:cTn>
                              </p:par>
                              <p:par>
                                <p:cTn id="25" presetID="10" presetClass="entr" presetSubtype="0" fill="hold" grpId="0" nodeType="withEffect">
                                  <p:stCondLst>
                                    <p:cond delay="70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fade">
                                      <p:cBhvr>
                                        <p:cTn id="35" dur="500"/>
                                        <p:tgtEl>
                                          <p:spTgt spid="89"/>
                                        </p:tgtEl>
                                      </p:cBhvr>
                                    </p:animEffect>
                                  </p:childTnLst>
                                </p:cTn>
                              </p:par>
                              <p:par>
                                <p:cTn id="36" presetID="35" presetClass="path" presetSubtype="0" decel="100000" fill="hold" grpId="0" nodeType="withEffect">
                                  <p:stCondLst>
                                    <p:cond delay="0"/>
                                  </p:stCondLst>
                                  <p:childTnLst>
                                    <p:animMotion origin="layout" path="M -3.11463E-7 -1.91103E-6 L -0.50255 -1.91103E-6 " pathEditMode="relative" rAng="0" ptsTypes="AA">
                                      <p:cBhvr>
                                        <p:cTn id="37" dur="1500" spd="-100000" fill="hold"/>
                                        <p:tgtEl>
                                          <p:spTgt spid="89"/>
                                        </p:tgtEl>
                                        <p:attrNameLst>
                                          <p:attrName>ppt_x</p:attrName>
                                          <p:attrName>ppt_y</p:attrName>
                                        </p:attrNameLst>
                                      </p:cBhvr>
                                      <p:rCtr x="-25134" y="0"/>
                                    </p:animMotion>
                                  </p:childTnLst>
                                </p:cTn>
                              </p:par>
                              <p:par>
                                <p:cTn id="38" presetID="10" presetClass="entr" presetSubtype="0" fill="hold" grpId="0" nodeType="withEffect">
                                  <p:stCondLst>
                                    <p:cond delay="1400"/>
                                  </p:stCondLst>
                                  <p:childTnLst>
                                    <p:set>
                                      <p:cBhvr>
                                        <p:cTn id="39" dur="1" fill="hold">
                                          <p:stCondLst>
                                            <p:cond delay="0"/>
                                          </p:stCondLst>
                                        </p:cTn>
                                        <p:tgtEl>
                                          <p:spTgt spid="111"/>
                                        </p:tgtEl>
                                        <p:attrNameLst>
                                          <p:attrName>style.visibility</p:attrName>
                                        </p:attrNameLst>
                                      </p:cBhvr>
                                      <p:to>
                                        <p:strVal val="visible"/>
                                      </p:to>
                                    </p:set>
                                    <p:animEffect transition="in" filter="fade">
                                      <p:cBhvr>
                                        <p:cTn id="40" dur="500"/>
                                        <p:tgtEl>
                                          <p:spTgt spid="111"/>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par>
                                <p:cTn id="44" presetID="10" presetClass="entr" presetSubtype="0" fill="hold" grpId="0" nodeType="withEffect">
                                  <p:stCondLst>
                                    <p:cond delay="160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500"/>
                                        <p:tgtEl>
                                          <p:spTgt spid="100"/>
                                        </p:tgtEl>
                                      </p:cBhvr>
                                    </p:animEffect>
                                  </p:childTnLst>
                                </p:cTn>
                              </p:par>
                              <p:par>
                                <p:cTn id="47" presetID="10" presetClass="entr" presetSubtype="0" fill="hold" grpId="0" nodeType="withEffect">
                                  <p:stCondLst>
                                    <p:cond delay="170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180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500"/>
                                        <p:tgtEl>
                                          <p:spTgt spid="87"/>
                                        </p:tgtEl>
                                      </p:cBhvr>
                                    </p:animEffect>
                                  </p:childTnLst>
                                </p:cTn>
                              </p:par>
                              <p:par>
                                <p:cTn id="53" presetID="10" presetClass="entr" presetSubtype="0" fill="hold" nodeType="withEffect">
                                  <p:stCondLst>
                                    <p:cond delay="190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200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2100"/>
                                  </p:stCondLst>
                                  <p:childTnLst>
                                    <p:set>
                                      <p:cBhvr>
                                        <p:cTn id="60" dur="1" fill="hold">
                                          <p:stCondLst>
                                            <p:cond delay="0"/>
                                          </p:stCondLst>
                                        </p:cTn>
                                        <p:tgtEl>
                                          <p:spTgt spid="82"/>
                                        </p:tgtEl>
                                        <p:attrNameLst>
                                          <p:attrName>style.visibility</p:attrName>
                                        </p:attrNameLst>
                                      </p:cBhvr>
                                      <p:to>
                                        <p:strVal val="visible"/>
                                      </p:to>
                                    </p:set>
                                    <p:animEffect transition="in" filter="fade">
                                      <p:cBhvr>
                                        <p:cTn id="61" dur="500"/>
                                        <p:tgtEl>
                                          <p:spTgt spid="82"/>
                                        </p:tgtEl>
                                      </p:cBhvr>
                                    </p:animEffect>
                                  </p:childTnLst>
                                </p:cTn>
                              </p:par>
                            </p:childTnLst>
                          </p:cTn>
                        </p:par>
                        <p:par>
                          <p:cTn id="62" fill="hold">
                            <p:stCondLst>
                              <p:cond delay="2600"/>
                            </p:stCondLst>
                            <p:childTnLst>
                              <p:par>
                                <p:cTn id="63" presetID="1" presetClass="entr" presetSubtype="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109" grpId="0" animBg="1"/>
      <p:bldP spid="87" grpId="0" animBg="1"/>
      <p:bldP spid="89" grpId="0" animBg="1"/>
      <p:bldP spid="89" grpId="1" animBg="1"/>
      <p:bldP spid="82" grpId="0"/>
      <p:bldP spid="100" grpId="0" animBg="1"/>
      <p:bldP spid="101" grpId="0" animBg="1"/>
      <p:bldP spid="111" grpId="0" animBg="1"/>
      <p:bldP spid="112" grpId="0" animBg="1"/>
      <p:bldP spid="80" grpId="0"/>
      <p:bldP spid="110" grpId="0" animBg="1"/>
      <p:bldP spid="115" grpId="0" animBg="1"/>
      <p:bldP spid="116" grpId="0" animBg="1"/>
      <p:bldP spid="117" grpId="0" animBg="1"/>
      <p:bldP spid="118" grpId="0" animBg="1"/>
      <p:bldP spid="5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649" y="731"/>
            <a:ext cx="3563017" cy="5142041"/>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2551" y="217802"/>
            <a:ext cx="8740640" cy="674557"/>
          </a:xfrm>
        </p:spPr>
        <p:txBody>
          <a:bodyPr/>
          <a:lstStyle/>
          <a:p>
            <a:r>
              <a:rPr lang="en-US" dirty="0"/>
              <a:t>Azure services in </a:t>
            </a:r>
            <a:br>
              <a:rPr lang="en-US" dirty="0"/>
            </a:br>
            <a:r>
              <a:rPr lang="en-US" dirty="0"/>
              <a:t>your datacenter</a:t>
            </a:r>
          </a:p>
        </p:txBody>
      </p:sp>
      <p:sp>
        <p:nvSpPr>
          <p:cNvPr id="24" name="Text Placeholder 4"/>
          <p:cNvSpPr txBox="1">
            <a:spLocks/>
          </p:cNvSpPr>
          <p:nvPr/>
        </p:nvSpPr>
        <p:spPr>
          <a:xfrm>
            <a:off x="202551" y="1389253"/>
            <a:ext cx="3249077" cy="2634271"/>
          </a:xfrm>
          <a:prstGeom prst="rect">
            <a:avLst/>
          </a:prstGeom>
        </p:spPr>
        <p:txBody>
          <a:bodyPr vert="horz" wrap="square" lIns="109697" tIns="68560" rIns="109697" bIns="6856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324"/>
              </a:spcBef>
              <a:buClrTx/>
              <a:defRPr/>
            </a:pPr>
            <a:r>
              <a:rPr lang="en-US" sz="2059" dirty="0">
                <a:gradFill>
                  <a:gsLst>
                    <a:gs pos="1250">
                      <a:srgbClr val="FFFFFF"/>
                    </a:gs>
                    <a:gs pos="100000">
                      <a:srgbClr val="FFFFFF"/>
                    </a:gs>
                  </a:gsLst>
                  <a:lin ang="5400000" scaled="0"/>
                </a:gradFill>
                <a:latin typeface="Segoe UI"/>
              </a:rPr>
              <a:t>Transform datacenter resources into cloud services </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Self-service IaaS—Virtual Machines,</a:t>
            </a:r>
            <a:br>
              <a:rPr lang="en-US" sz="1176" dirty="0">
                <a:gradFill>
                  <a:gsLst>
                    <a:gs pos="1250">
                      <a:srgbClr val="FFFFFF"/>
                    </a:gs>
                    <a:gs pos="100000">
                      <a:srgbClr val="FFFFFF"/>
                    </a:gs>
                  </a:gsLst>
                  <a:lin ang="5400000" scaled="0"/>
                </a:gradFill>
                <a:latin typeface="Segoe UI"/>
              </a:rPr>
            </a:br>
            <a:r>
              <a:rPr lang="en-US" sz="1176" dirty="0">
                <a:gradFill>
                  <a:gsLst>
                    <a:gs pos="1250">
                      <a:srgbClr val="FFFFFF"/>
                    </a:gs>
                    <a:gs pos="100000">
                      <a:srgbClr val="FFFFFF"/>
                    </a:gs>
                  </a:gsLst>
                  <a:lin ang="5400000" scaled="0"/>
                </a:gradFill>
                <a:latin typeface="Segoe UI"/>
              </a:rPr>
              <a:t>Virtual Network, Storage, Docker-enabled containers </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Self-service PaaS— App Service**, Service Fabric*  </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Flexible service delivery with Azure-based management and automation tools</a:t>
            </a:r>
          </a:p>
        </p:txBody>
      </p:sp>
      <p:sp>
        <p:nvSpPr>
          <p:cNvPr id="15" name="Up Arrow 14"/>
          <p:cNvSpPr/>
          <p:nvPr/>
        </p:nvSpPr>
        <p:spPr bwMode="auto">
          <a:xfrm>
            <a:off x="6036601" y="3367894"/>
            <a:ext cx="455495" cy="408155"/>
          </a:xfrm>
          <a:prstGeom prs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61" fontAlgn="base">
              <a:spcBef>
                <a:spcPct val="0"/>
              </a:spcBef>
              <a:spcAft>
                <a:spcPct val="0"/>
              </a:spcAft>
              <a:defRPr/>
            </a:pPr>
            <a:endParaRPr lang="en-US" sz="1471" dirty="0">
              <a:gradFill>
                <a:gsLst>
                  <a:gs pos="1250">
                    <a:srgbClr val="FFFFFF"/>
                  </a:gs>
                  <a:gs pos="100000">
                    <a:srgbClr val="FFFFFF"/>
                  </a:gs>
                </a:gsLst>
                <a:lin ang="5400000" scaled="0"/>
              </a:gradFill>
              <a:latin typeface="Segoe UI"/>
            </a:endParaRPr>
          </a:p>
        </p:txBody>
      </p:sp>
      <p:sp>
        <p:nvSpPr>
          <p:cNvPr id="16" name="Down Arrow 15"/>
          <p:cNvSpPr/>
          <p:nvPr/>
        </p:nvSpPr>
        <p:spPr bwMode="auto">
          <a:xfrm>
            <a:off x="6080527" y="1442149"/>
            <a:ext cx="367642" cy="310328"/>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61" fontAlgn="base">
              <a:spcBef>
                <a:spcPct val="0"/>
              </a:spcBef>
              <a:spcAft>
                <a:spcPct val="0"/>
              </a:spcAft>
              <a:defRPr/>
            </a:pPr>
            <a:endParaRPr lang="en-US" sz="1471" dirty="0">
              <a:gradFill>
                <a:gsLst>
                  <a:gs pos="1250">
                    <a:srgbClr val="FFFFFF"/>
                  </a:gs>
                  <a:gs pos="100000">
                    <a:srgbClr val="FFFFFF"/>
                  </a:gs>
                </a:gsLst>
                <a:lin ang="5400000" scaled="0"/>
              </a:gradFill>
              <a:latin typeface="Segoe UI"/>
            </a:endParaRPr>
          </a:p>
        </p:txBody>
      </p:sp>
      <p:sp>
        <p:nvSpPr>
          <p:cNvPr id="19" name="TextBox 54"/>
          <p:cNvSpPr txBox="1"/>
          <p:nvPr/>
        </p:nvSpPr>
        <p:spPr>
          <a:xfrm>
            <a:off x="4263898" y="2861621"/>
            <a:ext cx="606982" cy="380078"/>
          </a:xfrm>
          <a:prstGeom prst="rect">
            <a:avLst/>
          </a:prstGeom>
          <a:noFill/>
        </p:spPr>
        <p:txBody>
          <a:bodyPr wrap="square" lIns="134445" tIns="107556" rIns="134445" bIns="10755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229">
              <a:lnSpc>
                <a:spcPct val="90000"/>
              </a:lnSpc>
              <a:spcAft>
                <a:spcPts val="441"/>
              </a:spcAft>
              <a:defRPr/>
            </a:pPr>
            <a:r>
              <a:rPr lang="en-US" sz="1176" dirty="0">
                <a:gradFill>
                  <a:gsLst>
                    <a:gs pos="1250">
                      <a:srgbClr val="FFFFFF"/>
                    </a:gs>
                    <a:gs pos="100000">
                      <a:srgbClr val="FFFFFF"/>
                    </a:gs>
                  </a:gsLst>
                  <a:lin ang="5400000" scaled="0"/>
                </a:gradFill>
                <a:latin typeface="Segoe UI"/>
              </a:rPr>
              <a:t>IaaS</a:t>
            </a:r>
          </a:p>
        </p:txBody>
      </p:sp>
      <p:sp>
        <p:nvSpPr>
          <p:cNvPr id="20" name="TextBox 13"/>
          <p:cNvSpPr txBox="1"/>
          <p:nvPr/>
        </p:nvSpPr>
        <p:spPr>
          <a:xfrm>
            <a:off x="6638856" y="714127"/>
            <a:ext cx="1383258" cy="542943"/>
          </a:xfrm>
          <a:prstGeom prst="rect">
            <a:avLst/>
          </a:prstGeom>
          <a:noFill/>
        </p:spPr>
        <p:txBody>
          <a:bodyPr wrap="square" lIns="134445" tIns="107556" rIns="134445" bIns="10755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229">
              <a:lnSpc>
                <a:spcPct val="90000"/>
              </a:lnSpc>
              <a:defRPr/>
            </a:pPr>
            <a:r>
              <a:rPr lang="en-US" sz="1176" dirty="0">
                <a:gradFill>
                  <a:gsLst>
                    <a:gs pos="1250">
                      <a:srgbClr val="FFFFFF"/>
                    </a:gs>
                    <a:gs pos="100000">
                      <a:srgbClr val="FFFFFF"/>
                    </a:gs>
                  </a:gsLst>
                  <a:lin ang="5400000" scaled="0"/>
                </a:gradFill>
                <a:latin typeface="Segoe UI"/>
              </a:rPr>
              <a:t>Self-service</a:t>
            </a:r>
          </a:p>
          <a:p>
            <a:pPr defTabSz="672229">
              <a:lnSpc>
                <a:spcPct val="90000"/>
              </a:lnSpc>
              <a:defRPr/>
            </a:pPr>
            <a:r>
              <a:rPr lang="en-US" sz="1176" dirty="0">
                <a:gradFill>
                  <a:gsLst>
                    <a:gs pos="1250">
                      <a:srgbClr val="FFFFFF"/>
                    </a:gs>
                    <a:gs pos="100000">
                      <a:srgbClr val="FFFFFF"/>
                    </a:gs>
                  </a:gsLst>
                  <a:lin ang="5400000" scaled="0"/>
                </a:gradFill>
                <a:latin typeface="Segoe UI"/>
              </a:rPr>
              <a:t>consumption</a:t>
            </a:r>
          </a:p>
        </p:txBody>
      </p:sp>
      <p:sp>
        <p:nvSpPr>
          <p:cNvPr id="21" name="TextBox 56"/>
          <p:cNvSpPr txBox="1"/>
          <p:nvPr/>
        </p:nvSpPr>
        <p:spPr>
          <a:xfrm>
            <a:off x="6672817" y="3954110"/>
            <a:ext cx="1315339" cy="542943"/>
          </a:xfrm>
          <a:prstGeom prst="rect">
            <a:avLst/>
          </a:prstGeom>
          <a:noFill/>
        </p:spPr>
        <p:txBody>
          <a:bodyPr wrap="square" lIns="134445" tIns="107556" rIns="134445" bIns="10755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229">
              <a:lnSpc>
                <a:spcPct val="90000"/>
              </a:lnSpc>
              <a:spcAft>
                <a:spcPts val="441"/>
              </a:spcAft>
              <a:defRPr/>
            </a:pPr>
            <a:r>
              <a:rPr lang="en-US" sz="1176" dirty="0">
                <a:gradFill>
                  <a:gsLst>
                    <a:gs pos="1250">
                      <a:srgbClr val="FFFFFF"/>
                    </a:gs>
                    <a:gs pos="100000">
                      <a:srgbClr val="FFFFFF"/>
                    </a:gs>
                  </a:gsLst>
                  <a:lin ang="5400000" scaled="0"/>
                </a:gradFill>
                <a:latin typeface="Segoe UI"/>
              </a:rPr>
              <a:t>Flexible service delivery</a:t>
            </a:r>
          </a:p>
        </p:txBody>
      </p:sp>
      <p:pic>
        <p:nvPicPr>
          <p:cNvPr id="9" name="Picture 8"/>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885289" y="2777190"/>
            <a:ext cx="758119" cy="49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stretch>
            <a:fillRect/>
          </a:stretch>
        </p:blipFill>
        <p:spPr>
          <a:xfrm>
            <a:off x="5971909" y="1848665"/>
            <a:ext cx="584877" cy="523759"/>
          </a:xfrm>
          <a:prstGeom prst="rect">
            <a:avLst/>
          </a:prstGeom>
        </p:spPr>
      </p:pic>
      <p:pic>
        <p:nvPicPr>
          <p:cNvPr id="8" name="Picture 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911922" y="2740788"/>
            <a:ext cx="679181" cy="62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5006887" y="1824228"/>
            <a:ext cx="489253" cy="488789"/>
            <a:chOff x="6793542" y="2480435"/>
            <a:chExt cx="665513" cy="664881"/>
          </a:xfrm>
        </p:grpSpPr>
        <p:sp>
          <p:nvSpPr>
            <p:cNvPr id="41" name="Freeform 10"/>
            <p:cNvSpPr>
              <a:spLocks/>
            </p:cNvSpPr>
            <p:nvPr/>
          </p:nvSpPr>
          <p:spPr bwMode="auto">
            <a:xfrm>
              <a:off x="6793542" y="2480435"/>
              <a:ext cx="310657" cy="311920"/>
            </a:xfrm>
            <a:custGeom>
              <a:avLst/>
              <a:gdLst>
                <a:gd name="T0" fmla="*/ 98 w 207"/>
                <a:gd name="T1" fmla="*/ 188 h 208"/>
                <a:gd name="T2" fmla="*/ 97 w 207"/>
                <a:gd name="T3" fmla="*/ 177 h 208"/>
                <a:gd name="T4" fmla="*/ 153 w 207"/>
                <a:gd name="T5" fmla="*/ 122 h 208"/>
                <a:gd name="T6" fmla="*/ 182 w 207"/>
                <a:gd name="T7" fmla="*/ 130 h 208"/>
                <a:gd name="T8" fmla="*/ 207 w 207"/>
                <a:gd name="T9" fmla="*/ 107 h 208"/>
                <a:gd name="T10" fmla="*/ 207 w 207"/>
                <a:gd name="T11" fmla="*/ 21 h 208"/>
                <a:gd name="T12" fmla="*/ 207 w 207"/>
                <a:gd name="T13" fmla="*/ 19 h 208"/>
                <a:gd name="T14" fmla="*/ 187 w 207"/>
                <a:gd name="T15" fmla="*/ 0 h 208"/>
                <a:gd name="T16" fmla="*/ 20 w 207"/>
                <a:gd name="T17" fmla="*/ 0 h 208"/>
                <a:gd name="T18" fmla="*/ 0 w 207"/>
                <a:gd name="T19" fmla="*/ 21 h 208"/>
                <a:gd name="T20" fmla="*/ 0 w 207"/>
                <a:gd name="T21" fmla="*/ 188 h 208"/>
                <a:gd name="T22" fmla="*/ 8 w 207"/>
                <a:gd name="T23" fmla="*/ 205 h 208"/>
                <a:gd name="T24" fmla="*/ 20 w 207"/>
                <a:gd name="T25" fmla="*/ 208 h 208"/>
                <a:gd name="T26" fmla="*/ 60 w 207"/>
                <a:gd name="T27" fmla="*/ 208 h 208"/>
                <a:gd name="T28" fmla="*/ 98 w 207"/>
                <a:gd name="T29"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08">
                  <a:moveTo>
                    <a:pt x="98" y="188"/>
                  </a:moveTo>
                  <a:cubicBezTo>
                    <a:pt x="98" y="185"/>
                    <a:pt x="97" y="181"/>
                    <a:pt x="97" y="177"/>
                  </a:cubicBezTo>
                  <a:cubicBezTo>
                    <a:pt x="97" y="147"/>
                    <a:pt x="122" y="122"/>
                    <a:pt x="153" y="122"/>
                  </a:cubicBezTo>
                  <a:cubicBezTo>
                    <a:pt x="164" y="122"/>
                    <a:pt x="174" y="125"/>
                    <a:pt x="182" y="130"/>
                  </a:cubicBezTo>
                  <a:cubicBezTo>
                    <a:pt x="189" y="121"/>
                    <a:pt x="198" y="113"/>
                    <a:pt x="207" y="107"/>
                  </a:cubicBezTo>
                  <a:cubicBezTo>
                    <a:pt x="207" y="21"/>
                    <a:pt x="207" y="21"/>
                    <a:pt x="207" y="21"/>
                  </a:cubicBezTo>
                  <a:cubicBezTo>
                    <a:pt x="207" y="20"/>
                    <a:pt x="207" y="20"/>
                    <a:pt x="207" y="19"/>
                  </a:cubicBezTo>
                  <a:cubicBezTo>
                    <a:pt x="206" y="9"/>
                    <a:pt x="198" y="0"/>
                    <a:pt x="187" y="0"/>
                  </a:cubicBezTo>
                  <a:cubicBezTo>
                    <a:pt x="20" y="0"/>
                    <a:pt x="20" y="0"/>
                    <a:pt x="20" y="0"/>
                  </a:cubicBezTo>
                  <a:cubicBezTo>
                    <a:pt x="9" y="0"/>
                    <a:pt x="0" y="10"/>
                    <a:pt x="0" y="21"/>
                  </a:cubicBezTo>
                  <a:cubicBezTo>
                    <a:pt x="0" y="188"/>
                    <a:pt x="0" y="188"/>
                    <a:pt x="0" y="188"/>
                  </a:cubicBezTo>
                  <a:cubicBezTo>
                    <a:pt x="0" y="195"/>
                    <a:pt x="3" y="201"/>
                    <a:pt x="8" y="205"/>
                  </a:cubicBezTo>
                  <a:cubicBezTo>
                    <a:pt x="12" y="207"/>
                    <a:pt x="16" y="208"/>
                    <a:pt x="20" y="208"/>
                  </a:cubicBezTo>
                  <a:cubicBezTo>
                    <a:pt x="60" y="208"/>
                    <a:pt x="60" y="208"/>
                    <a:pt x="60" y="208"/>
                  </a:cubicBezTo>
                  <a:cubicBezTo>
                    <a:pt x="70" y="198"/>
                    <a:pt x="83" y="190"/>
                    <a:pt x="98"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85714">
                <a:defRPr/>
              </a:pPr>
              <a:endParaRPr lang="en-US" sz="1324">
                <a:gradFill>
                  <a:gsLst>
                    <a:gs pos="1250">
                      <a:srgbClr val="FFFFFF"/>
                    </a:gs>
                    <a:gs pos="100000">
                      <a:srgbClr val="FFFFFF"/>
                    </a:gs>
                  </a:gsLst>
                  <a:lin ang="5400000" scaled="0"/>
                </a:gradFill>
                <a:latin typeface="Segoe UI"/>
              </a:endParaRPr>
            </a:p>
          </p:txBody>
        </p:sp>
        <p:sp>
          <p:nvSpPr>
            <p:cNvPr id="42" name="Freeform 11"/>
            <p:cNvSpPr>
              <a:spLocks/>
            </p:cNvSpPr>
            <p:nvPr/>
          </p:nvSpPr>
          <p:spPr bwMode="auto">
            <a:xfrm>
              <a:off x="7146504" y="2480435"/>
              <a:ext cx="312551" cy="311920"/>
            </a:xfrm>
            <a:custGeom>
              <a:avLst/>
              <a:gdLst>
                <a:gd name="T0" fmla="*/ 113 w 208"/>
                <a:gd name="T1" fmla="*/ 185 h 208"/>
                <a:gd name="T2" fmla="*/ 113 w 208"/>
                <a:gd name="T3" fmla="*/ 189 h 208"/>
                <a:gd name="T4" fmla="*/ 147 w 208"/>
                <a:gd name="T5" fmla="*/ 208 h 208"/>
                <a:gd name="T6" fmla="*/ 187 w 208"/>
                <a:gd name="T7" fmla="*/ 208 h 208"/>
                <a:gd name="T8" fmla="*/ 208 w 208"/>
                <a:gd name="T9" fmla="*/ 188 h 208"/>
                <a:gd name="T10" fmla="*/ 208 w 208"/>
                <a:gd name="T11" fmla="*/ 21 h 208"/>
                <a:gd name="T12" fmla="*/ 208 w 208"/>
                <a:gd name="T13" fmla="*/ 19 h 208"/>
                <a:gd name="T14" fmla="*/ 187 w 208"/>
                <a:gd name="T15" fmla="*/ 0 h 208"/>
                <a:gd name="T16" fmla="*/ 20 w 208"/>
                <a:gd name="T17" fmla="*/ 0 h 208"/>
                <a:gd name="T18" fmla="*/ 0 w 208"/>
                <a:gd name="T19" fmla="*/ 21 h 208"/>
                <a:gd name="T20" fmla="*/ 0 w 208"/>
                <a:gd name="T21" fmla="*/ 96 h 208"/>
                <a:gd name="T22" fmla="*/ 21 w 208"/>
                <a:gd name="T23" fmla="*/ 93 h 208"/>
                <a:gd name="T24" fmla="*/ 113 w 208"/>
                <a:gd name="T25" fmla="*/ 18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113" y="185"/>
                  </a:moveTo>
                  <a:cubicBezTo>
                    <a:pt x="113" y="187"/>
                    <a:pt x="113" y="188"/>
                    <a:pt x="113" y="189"/>
                  </a:cubicBezTo>
                  <a:cubicBezTo>
                    <a:pt x="126" y="192"/>
                    <a:pt x="138" y="199"/>
                    <a:pt x="147" y="208"/>
                  </a:cubicBezTo>
                  <a:cubicBezTo>
                    <a:pt x="187" y="208"/>
                    <a:pt x="187" y="208"/>
                    <a:pt x="187" y="208"/>
                  </a:cubicBezTo>
                  <a:cubicBezTo>
                    <a:pt x="198" y="208"/>
                    <a:pt x="208" y="199"/>
                    <a:pt x="208" y="188"/>
                  </a:cubicBezTo>
                  <a:cubicBezTo>
                    <a:pt x="208" y="21"/>
                    <a:pt x="208" y="21"/>
                    <a:pt x="208" y="21"/>
                  </a:cubicBezTo>
                  <a:cubicBezTo>
                    <a:pt x="208" y="20"/>
                    <a:pt x="208" y="20"/>
                    <a:pt x="208" y="19"/>
                  </a:cubicBezTo>
                  <a:cubicBezTo>
                    <a:pt x="207" y="9"/>
                    <a:pt x="198" y="0"/>
                    <a:pt x="187" y="0"/>
                  </a:cubicBezTo>
                  <a:cubicBezTo>
                    <a:pt x="20" y="0"/>
                    <a:pt x="20" y="0"/>
                    <a:pt x="20" y="0"/>
                  </a:cubicBezTo>
                  <a:cubicBezTo>
                    <a:pt x="9" y="0"/>
                    <a:pt x="0" y="10"/>
                    <a:pt x="0" y="21"/>
                  </a:cubicBezTo>
                  <a:cubicBezTo>
                    <a:pt x="0" y="96"/>
                    <a:pt x="0" y="96"/>
                    <a:pt x="0" y="96"/>
                  </a:cubicBezTo>
                  <a:cubicBezTo>
                    <a:pt x="7" y="94"/>
                    <a:pt x="14" y="93"/>
                    <a:pt x="21" y="93"/>
                  </a:cubicBezTo>
                  <a:cubicBezTo>
                    <a:pt x="72" y="93"/>
                    <a:pt x="113" y="135"/>
                    <a:pt x="113" y="1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85714">
                <a:defRPr/>
              </a:pPr>
              <a:endParaRPr lang="en-US" sz="1324">
                <a:gradFill>
                  <a:gsLst>
                    <a:gs pos="1250">
                      <a:srgbClr val="FFFFFF"/>
                    </a:gs>
                    <a:gs pos="100000">
                      <a:srgbClr val="FFFFFF"/>
                    </a:gs>
                  </a:gsLst>
                  <a:lin ang="5400000" scaled="0"/>
                </a:gradFill>
                <a:latin typeface="Segoe UI"/>
              </a:endParaRPr>
            </a:p>
          </p:txBody>
        </p:sp>
        <p:sp>
          <p:nvSpPr>
            <p:cNvPr id="43" name="Freeform 12"/>
            <p:cNvSpPr>
              <a:spLocks/>
            </p:cNvSpPr>
            <p:nvPr/>
          </p:nvSpPr>
          <p:spPr bwMode="auto">
            <a:xfrm>
              <a:off x="6793542" y="2833396"/>
              <a:ext cx="310657" cy="311920"/>
            </a:xfrm>
            <a:custGeom>
              <a:avLst/>
              <a:gdLst>
                <a:gd name="T0" fmla="*/ 41 w 207"/>
                <a:gd name="T1" fmla="*/ 20 h 208"/>
                <a:gd name="T2" fmla="*/ 44 w 207"/>
                <a:gd name="T3" fmla="*/ 0 h 208"/>
                <a:gd name="T4" fmla="*/ 20 w 207"/>
                <a:gd name="T5" fmla="*/ 0 h 208"/>
                <a:gd name="T6" fmla="*/ 0 w 207"/>
                <a:gd name="T7" fmla="*/ 20 h 208"/>
                <a:gd name="T8" fmla="*/ 0 w 207"/>
                <a:gd name="T9" fmla="*/ 187 h 208"/>
                <a:gd name="T10" fmla="*/ 8 w 207"/>
                <a:gd name="T11" fmla="*/ 204 h 208"/>
                <a:gd name="T12" fmla="*/ 20 w 207"/>
                <a:gd name="T13" fmla="*/ 208 h 208"/>
                <a:gd name="T14" fmla="*/ 187 w 207"/>
                <a:gd name="T15" fmla="*/ 208 h 208"/>
                <a:gd name="T16" fmla="*/ 207 w 207"/>
                <a:gd name="T17" fmla="*/ 187 h 208"/>
                <a:gd name="T18" fmla="*/ 207 w 207"/>
                <a:gd name="T19" fmla="*/ 89 h 208"/>
                <a:gd name="T20" fmla="*/ 110 w 207"/>
                <a:gd name="T21" fmla="*/ 89 h 208"/>
                <a:gd name="T22" fmla="*/ 41 w 207"/>
                <a:gd name="T23" fmla="*/ 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8">
                  <a:moveTo>
                    <a:pt x="41" y="20"/>
                  </a:moveTo>
                  <a:cubicBezTo>
                    <a:pt x="41" y="13"/>
                    <a:pt x="42" y="6"/>
                    <a:pt x="44" y="0"/>
                  </a:cubicBezTo>
                  <a:cubicBezTo>
                    <a:pt x="20" y="0"/>
                    <a:pt x="20" y="0"/>
                    <a:pt x="20" y="0"/>
                  </a:cubicBezTo>
                  <a:cubicBezTo>
                    <a:pt x="9" y="0"/>
                    <a:pt x="0" y="9"/>
                    <a:pt x="0" y="20"/>
                  </a:cubicBezTo>
                  <a:cubicBezTo>
                    <a:pt x="0" y="187"/>
                    <a:pt x="0" y="187"/>
                    <a:pt x="0" y="187"/>
                  </a:cubicBezTo>
                  <a:cubicBezTo>
                    <a:pt x="0" y="194"/>
                    <a:pt x="3" y="200"/>
                    <a:pt x="8" y="204"/>
                  </a:cubicBezTo>
                  <a:cubicBezTo>
                    <a:pt x="12" y="206"/>
                    <a:pt x="16" y="208"/>
                    <a:pt x="20" y="208"/>
                  </a:cubicBezTo>
                  <a:cubicBezTo>
                    <a:pt x="187" y="208"/>
                    <a:pt x="187" y="208"/>
                    <a:pt x="187" y="208"/>
                  </a:cubicBezTo>
                  <a:cubicBezTo>
                    <a:pt x="198" y="208"/>
                    <a:pt x="207" y="198"/>
                    <a:pt x="207" y="187"/>
                  </a:cubicBezTo>
                  <a:cubicBezTo>
                    <a:pt x="207" y="89"/>
                    <a:pt x="207" y="89"/>
                    <a:pt x="207" y="89"/>
                  </a:cubicBezTo>
                  <a:cubicBezTo>
                    <a:pt x="110" y="89"/>
                    <a:pt x="110" y="89"/>
                    <a:pt x="110" y="89"/>
                  </a:cubicBezTo>
                  <a:cubicBezTo>
                    <a:pt x="72" y="89"/>
                    <a:pt x="41" y="58"/>
                    <a:pt x="4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85714">
                <a:defRPr/>
              </a:pPr>
              <a:endParaRPr lang="en-US" sz="1324">
                <a:gradFill>
                  <a:gsLst>
                    <a:gs pos="1250">
                      <a:srgbClr val="FFFFFF"/>
                    </a:gs>
                    <a:gs pos="100000">
                      <a:srgbClr val="FFFFFF"/>
                    </a:gs>
                  </a:gsLst>
                  <a:lin ang="5400000" scaled="0"/>
                </a:gradFill>
                <a:latin typeface="Segoe UI"/>
              </a:endParaRPr>
            </a:p>
          </p:txBody>
        </p:sp>
        <p:sp>
          <p:nvSpPr>
            <p:cNvPr id="44" name="Freeform 13"/>
            <p:cNvSpPr>
              <a:spLocks/>
            </p:cNvSpPr>
            <p:nvPr/>
          </p:nvSpPr>
          <p:spPr bwMode="auto">
            <a:xfrm>
              <a:off x="7146504" y="2833396"/>
              <a:ext cx="312551" cy="311920"/>
            </a:xfrm>
            <a:custGeom>
              <a:avLst/>
              <a:gdLst>
                <a:gd name="T0" fmla="*/ 98 w 208"/>
                <a:gd name="T1" fmla="*/ 89 h 208"/>
                <a:gd name="T2" fmla="*/ 0 w 208"/>
                <a:gd name="T3" fmla="*/ 89 h 208"/>
                <a:gd name="T4" fmla="*/ 0 w 208"/>
                <a:gd name="T5" fmla="*/ 187 h 208"/>
                <a:gd name="T6" fmla="*/ 9 w 208"/>
                <a:gd name="T7" fmla="*/ 204 h 208"/>
                <a:gd name="T8" fmla="*/ 20 w 208"/>
                <a:gd name="T9" fmla="*/ 208 h 208"/>
                <a:gd name="T10" fmla="*/ 187 w 208"/>
                <a:gd name="T11" fmla="*/ 208 h 208"/>
                <a:gd name="T12" fmla="*/ 208 w 208"/>
                <a:gd name="T13" fmla="*/ 187 h 208"/>
                <a:gd name="T14" fmla="*/ 208 w 208"/>
                <a:gd name="T15" fmla="*/ 20 h 208"/>
                <a:gd name="T16" fmla="*/ 208 w 208"/>
                <a:gd name="T17" fmla="*/ 19 h 208"/>
                <a:gd name="T18" fmla="*/ 187 w 208"/>
                <a:gd name="T19" fmla="*/ 0 h 208"/>
                <a:gd name="T20" fmla="*/ 163 w 208"/>
                <a:gd name="T21" fmla="*/ 0 h 208"/>
                <a:gd name="T22" fmla="*/ 166 w 208"/>
                <a:gd name="T23" fmla="*/ 20 h 208"/>
                <a:gd name="T24" fmla="*/ 98 w 208"/>
                <a:gd name="T25" fmla="*/ 8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98" y="89"/>
                  </a:moveTo>
                  <a:cubicBezTo>
                    <a:pt x="0" y="89"/>
                    <a:pt x="0" y="89"/>
                    <a:pt x="0" y="89"/>
                  </a:cubicBezTo>
                  <a:cubicBezTo>
                    <a:pt x="0" y="187"/>
                    <a:pt x="0" y="187"/>
                    <a:pt x="0" y="187"/>
                  </a:cubicBezTo>
                  <a:cubicBezTo>
                    <a:pt x="0" y="194"/>
                    <a:pt x="3" y="200"/>
                    <a:pt x="9" y="204"/>
                  </a:cubicBezTo>
                  <a:cubicBezTo>
                    <a:pt x="12" y="206"/>
                    <a:pt x="16" y="208"/>
                    <a:pt x="20" y="208"/>
                  </a:cubicBezTo>
                  <a:cubicBezTo>
                    <a:pt x="187" y="208"/>
                    <a:pt x="187" y="208"/>
                    <a:pt x="187" y="208"/>
                  </a:cubicBezTo>
                  <a:cubicBezTo>
                    <a:pt x="198" y="208"/>
                    <a:pt x="208" y="198"/>
                    <a:pt x="208" y="187"/>
                  </a:cubicBezTo>
                  <a:cubicBezTo>
                    <a:pt x="208" y="20"/>
                    <a:pt x="208" y="20"/>
                    <a:pt x="208" y="20"/>
                  </a:cubicBezTo>
                  <a:cubicBezTo>
                    <a:pt x="208" y="20"/>
                    <a:pt x="208" y="19"/>
                    <a:pt x="208" y="19"/>
                  </a:cubicBezTo>
                  <a:cubicBezTo>
                    <a:pt x="207" y="8"/>
                    <a:pt x="198" y="0"/>
                    <a:pt x="187" y="0"/>
                  </a:cubicBezTo>
                  <a:cubicBezTo>
                    <a:pt x="163" y="0"/>
                    <a:pt x="163" y="0"/>
                    <a:pt x="163" y="0"/>
                  </a:cubicBezTo>
                  <a:cubicBezTo>
                    <a:pt x="165" y="6"/>
                    <a:pt x="166" y="13"/>
                    <a:pt x="166" y="20"/>
                  </a:cubicBezTo>
                  <a:cubicBezTo>
                    <a:pt x="166" y="58"/>
                    <a:pt x="135" y="89"/>
                    <a:pt x="98"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85714">
                <a:defRPr/>
              </a:pPr>
              <a:endParaRPr lang="en-US" sz="1324">
                <a:gradFill>
                  <a:gsLst>
                    <a:gs pos="1250">
                      <a:srgbClr val="FFFFFF"/>
                    </a:gs>
                    <a:gs pos="100000">
                      <a:srgbClr val="FFFFFF"/>
                    </a:gs>
                  </a:gsLst>
                  <a:lin ang="5400000" scaled="0"/>
                </a:gradFill>
                <a:latin typeface="Segoe UI"/>
              </a:endParaRPr>
            </a:p>
          </p:txBody>
        </p:sp>
      </p:grpSp>
      <p:sp>
        <p:nvSpPr>
          <p:cNvPr id="11" name="Freeform 10"/>
          <p:cNvSpPr>
            <a:spLocks noEditPoints="1"/>
          </p:cNvSpPr>
          <p:nvPr/>
        </p:nvSpPr>
        <p:spPr bwMode="auto">
          <a:xfrm>
            <a:off x="7062200" y="2828450"/>
            <a:ext cx="468765" cy="446461"/>
          </a:xfrm>
          <a:custGeom>
            <a:avLst/>
            <a:gdLst>
              <a:gd name="T0" fmla="*/ 0 w 358"/>
              <a:gd name="T1" fmla="*/ 319 h 319"/>
              <a:gd name="T2" fmla="*/ 358 w 358"/>
              <a:gd name="T3" fmla="*/ 0 h 319"/>
              <a:gd name="T4" fmla="*/ 89 w 358"/>
              <a:gd name="T5" fmla="*/ 302 h 319"/>
              <a:gd name="T6" fmla="*/ 14 w 358"/>
              <a:gd name="T7" fmla="*/ 256 h 319"/>
              <a:gd name="T8" fmla="*/ 89 w 358"/>
              <a:gd name="T9" fmla="*/ 302 h 319"/>
              <a:gd name="T10" fmla="*/ 14 w 358"/>
              <a:gd name="T11" fmla="*/ 246 h 319"/>
              <a:gd name="T12" fmla="*/ 89 w 358"/>
              <a:gd name="T13" fmla="*/ 198 h 319"/>
              <a:gd name="T14" fmla="*/ 89 w 358"/>
              <a:gd name="T15" fmla="*/ 191 h 319"/>
              <a:gd name="T16" fmla="*/ 14 w 358"/>
              <a:gd name="T17" fmla="*/ 142 h 319"/>
              <a:gd name="T18" fmla="*/ 89 w 358"/>
              <a:gd name="T19" fmla="*/ 191 h 319"/>
              <a:gd name="T20" fmla="*/ 14 w 358"/>
              <a:gd name="T21" fmla="*/ 133 h 319"/>
              <a:gd name="T22" fmla="*/ 89 w 358"/>
              <a:gd name="T23" fmla="*/ 87 h 319"/>
              <a:gd name="T24" fmla="*/ 173 w 358"/>
              <a:gd name="T25" fmla="*/ 302 h 319"/>
              <a:gd name="T26" fmla="*/ 98 w 358"/>
              <a:gd name="T27" fmla="*/ 256 h 319"/>
              <a:gd name="T28" fmla="*/ 173 w 358"/>
              <a:gd name="T29" fmla="*/ 302 h 319"/>
              <a:gd name="T30" fmla="*/ 98 w 358"/>
              <a:gd name="T31" fmla="*/ 246 h 319"/>
              <a:gd name="T32" fmla="*/ 173 w 358"/>
              <a:gd name="T33" fmla="*/ 198 h 319"/>
              <a:gd name="T34" fmla="*/ 173 w 358"/>
              <a:gd name="T35" fmla="*/ 191 h 319"/>
              <a:gd name="T36" fmla="*/ 98 w 358"/>
              <a:gd name="T37" fmla="*/ 142 h 319"/>
              <a:gd name="T38" fmla="*/ 173 w 358"/>
              <a:gd name="T39" fmla="*/ 191 h 319"/>
              <a:gd name="T40" fmla="*/ 98 w 358"/>
              <a:gd name="T41" fmla="*/ 133 h 319"/>
              <a:gd name="T42" fmla="*/ 173 w 358"/>
              <a:gd name="T43" fmla="*/ 87 h 319"/>
              <a:gd name="T44" fmla="*/ 257 w 358"/>
              <a:gd name="T45" fmla="*/ 302 h 319"/>
              <a:gd name="T46" fmla="*/ 183 w 358"/>
              <a:gd name="T47" fmla="*/ 256 h 319"/>
              <a:gd name="T48" fmla="*/ 257 w 358"/>
              <a:gd name="T49" fmla="*/ 302 h 319"/>
              <a:gd name="T50" fmla="*/ 183 w 358"/>
              <a:gd name="T51" fmla="*/ 246 h 319"/>
              <a:gd name="T52" fmla="*/ 257 w 358"/>
              <a:gd name="T53" fmla="*/ 198 h 319"/>
              <a:gd name="T54" fmla="*/ 257 w 358"/>
              <a:gd name="T55" fmla="*/ 191 h 319"/>
              <a:gd name="T56" fmla="*/ 183 w 358"/>
              <a:gd name="T57" fmla="*/ 142 h 319"/>
              <a:gd name="T58" fmla="*/ 257 w 358"/>
              <a:gd name="T59" fmla="*/ 191 h 319"/>
              <a:gd name="T60" fmla="*/ 183 w 358"/>
              <a:gd name="T61" fmla="*/ 133 h 319"/>
              <a:gd name="T62" fmla="*/ 257 w 358"/>
              <a:gd name="T63" fmla="*/ 87 h 319"/>
              <a:gd name="T64" fmla="*/ 339 w 358"/>
              <a:gd name="T65" fmla="*/ 302 h 319"/>
              <a:gd name="T66" fmla="*/ 265 w 358"/>
              <a:gd name="T67" fmla="*/ 256 h 319"/>
              <a:gd name="T68" fmla="*/ 339 w 358"/>
              <a:gd name="T69" fmla="*/ 302 h 319"/>
              <a:gd name="T70" fmla="*/ 265 w 358"/>
              <a:gd name="T71" fmla="*/ 246 h 319"/>
              <a:gd name="T72" fmla="*/ 339 w 358"/>
              <a:gd name="T73" fmla="*/ 198 h 319"/>
              <a:gd name="T74" fmla="*/ 339 w 358"/>
              <a:gd name="T75" fmla="*/ 191 h 319"/>
              <a:gd name="T76" fmla="*/ 265 w 358"/>
              <a:gd name="T77" fmla="*/ 142 h 319"/>
              <a:gd name="T78" fmla="*/ 339 w 358"/>
              <a:gd name="T79" fmla="*/ 191 h 319"/>
              <a:gd name="T80" fmla="*/ 265 w 358"/>
              <a:gd name="T81" fmla="*/ 133 h 319"/>
              <a:gd name="T82" fmla="*/ 339 w 358"/>
              <a:gd name="T83" fmla="*/ 8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319">
                <a:moveTo>
                  <a:pt x="0" y="0"/>
                </a:moveTo>
                <a:lnTo>
                  <a:pt x="0" y="319"/>
                </a:lnTo>
                <a:lnTo>
                  <a:pt x="358" y="319"/>
                </a:lnTo>
                <a:lnTo>
                  <a:pt x="358" y="0"/>
                </a:lnTo>
                <a:lnTo>
                  <a:pt x="0" y="0"/>
                </a:lnTo>
                <a:close/>
                <a:moveTo>
                  <a:pt x="89" y="302"/>
                </a:moveTo>
                <a:lnTo>
                  <a:pt x="14" y="302"/>
                </a:lnTo>
                <a:lnTo>
                  <a:pt x="14" y="256"/>
                </a:lnTo>
                <a:lnTo>
                  <a:pt x="89" y="256"/>
                </a:lnTo>
                <a:lnTo>
                  <a:pt x="89" y="302"/>
                </a:lnTo>
                <a:close/>
                <a:moveTo>
                  <a:pt x="89" y="246"/>
                </a:moveTo>
                <a:lnTo>
                  <a:pt x="14" y="246"/>
                </a:lnTo>
                <a:lnTo>
                  <a:pt x="14" y="198"/>
                </a:lnTo>
                <a:lnTo>
                  <a:pt x="89" y="198"/>
                </a:lnTo>
                <a:lnTo>
                  <a:pt x="89" y="246"/>
                </a:lnTo>
                <a:close/>
                <a:moveTo>
                  <a:pt x="89" y="191"/>
                </a:moveTo>
                <a:lnTo>
                  <a:pt x="14" y="191"/>
                </a:lnTo>
                <a:lnTo>
                  <a:pt x="14" y="142"/>
                </a:lnTo>
                <a:lnTo>
                  <a:pt x="89" y="142"/>
                </a:lnTo>
                <a:lnTo>
                  <a:pt x="89" y="191"/>
                </a:lnTo>
                <a:close/>
                <a:moveTo>
                  <a:pt x="89" y="133"/>
                </a:moveTo>
                <a:lnTo>
                  <a:pt x="14" y="133"/>
                </a:lnTo>
                <a:lnTo>
                  <a:pt x="14" y="87"/>
                </a:lnTo>
                <a:lnTo>
                  <a:pt x="89" y="87"/>
                </a:lnTo>
                <a:lnTo>
                  <a:pt x="89" y="133"/>
                </a:lnTo>
                <a:close/>
                <a:moveTo>
                  <a:pt x="173" y="302"/>
                </a:moveTo>
                <a:lnTo>
                  <a:pt x="98" y="302"/>
                </a:lnTo>
                <a:lnTo>
                  <a:pt x="98" y="256"/>
                </a:lnTo>
                <a:lnTo>
                  <a:pt x="173" y="256"/>
                </a:lnTo>
                <a:lnTo>
                  <a:pt x="173" y="302"/>
                </a:lnTo>
                <a:close/>
                <a:moveTo>
                  <a:pt x="173" y="246"/>
                </a:moveTo>
                <a:lnTo>
                  <a:pt x="98" y="246"/>
                </a:lnTo>
                <a:lnTo>
                  <a:pt x="98" y="198"/>
                </a:lnTo>
                <a:lnTo>
                  <a:pt x="173" y="198"/>
                </a:lnTo>
                <a:lnTo>
                  <a:pt x="173" y="246"/>
                </a:lnTo>
                <a:close/>
                <a:moveTo>
                  <a:pt x="173" y="191"/>
                </a:moveTo>
                <a:lnTo>
                  <a:pt x="98" y="191"/>
                </a:lnTo>
                <a:lnTo>
                  <a:pt x="98" y="142"/>
                </a:lnTo>
                <a:lnTo>
                  <a:pt x="173" y="142"/>
                </a:lnTo>
                <a:lnTo>
                  <a:pt x="173" y="191"/>
                </a:lnTo>
                <a:close/>
                <a:moveTo>
                  <a:pt x="173" y="133"/>
                </a:moveTo>
                <a:lnTo>
                  <a:pt x="98" y="133"/>
                </a:lnTo>
                <a:lnTo>
                  <a:pt x="98" y="87"/>
                </a:lnTo>
                <a:lnTo>
                  <a:pt x="173" y="87"/>
                </a:lnTo>
                <a:lnTo>
                  <a:pt x="173" y="133"/>
                </a:lnTo>
                <a:close/>
                <a:moveTo>
                  <a:pt x="257" y="302"/>
                </a:moveTo>
                <a:lnTo>
                  <a:pt x="183" y="302"/>
                </a:lnTo>
                <a:lnTo>
                  <a:pt x="183" y="256"/>
                </a:lnTo>
                <a:lnTo>
                  <a:pt x="257" y="256"/>
                </a:lnTo>
                <a:lnTo>
                  <a:pt x="257" y="302"/>
                </a:lnTo>
                <a:close/>
                <a:moveTo>
                  <a:pt x="257" y="246"/>
                </a:moveTo>
                <a:lnTo>
                  <a:pt x="183" y="246"/>
                </a:lnTo>
                <a:lnTo>
                  <a:pt x="183" y="198"/>
                </a:lnTo>
                <a:lnTo>
                  <a:pt x="257" y="198"/>
                </a:lnTo>
                <a:lnTo>
                  <a:pt x="257" y="246"/>
                </a:lnTo>
                <a:close/>
                <a:moveTo>
                  <a:pt x="257" y="191"/>
                </a:moveTo>
                <a:lnTo>
                  <a:pt x="183" y="191"/>
                </a:lnTo>
                <a:lnTo>
                  <a:pt x="183" y="142"/>
                </a:lnTo>
                <a:lnTo>
                  <a:pt x="257" y="142"/>
                </a:lnTo>
                <a:lnTo>
                  <a:pt x="257" y="191"/>
                </a:lnTo>
                <a:close/>
                <a:moveTo>
                  <a:pt x="257" y="133"/>
                </a:moveTo>
                <a:lnTo>
                  <a:pt x="183" y="133"/>
                </a:lnTo>
                <a:lnTo>
                  <a:pt x="183" y="87"/>
                </a:lnTo>
                <a:lnTo>
                  <a:pt x="257" y="87"/>
                </a:lnTo>
                <a:lnTo>
                  <a:pt x="257" y="133"/>
                </a:lnTo>
                <a:close/>
                <a:moveTo>
                  <a:pt x="339" y="302"/>
                </a:moveTo>
                <a:lnTo>
                  <a:pt x="265" y="302"/>
                </a:lnTo>
                <a:lnTo>
                  <a:pt x="265" y="256"/>
                </a:lnTo>
                <a:lnTo>
                  <a:pt x="339" y="256"/>
                </a:lnTo>
                <a:lnTo>
                  <a:pt x="339" y="302"/>
                </a:lnTo>
                <a:close/>
                <a:moveTo>
                  <a:pt x="339" y="246"/>
                </a:moveTo>
                <a:lnTo>
                  <a:pt x="265" y="246"/>
                </a:lnTo>
                <a:lnTo>
                  <a:pt x="265" y="198"/>
                </a:lnTo>
                <a:lnTo>
                  <a:pt x="339" y="198"/>
                </a:lnTo>
                <a:lnTo>
                  <a:pt x="339" y="246"/>
                </a:lnTo>
                <a:close/>
                <a:moveTo>
                  <a:pt x="339" y="191"/>
                </a:moveTo>
                <a:lnTo>
                  <a:pt x="265" y="191"/>
                </a:lnTo>
                <a:lnTo>
                  <a:pt x="265" y="142"/>
                </a:lnTo>
                <a:lnTo>
                  <a:pt x="339" y="142"/>
                </a:lnTo>
                <a:lnTo>
                  <a:pt x="339" y="191"/>
                </a:lnTo>
                <a:close/>
                <a:moveTo>
                  <a:pt x="339" y="133"/>
                </a:moveTo>
                <a:lnTo>
                  <a:pt x="265" y="133"/>
                </a:lnTo>
                <a:lnTo>
                  <a:pt x="265" y="87"/>
                </a:lnTo>
                <a:lnTo>
                  <a:pt x="339" y="87"/>
                </a:lnTo>
                <a:lnTo>
                  <a:pt x="339" y="133"/>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72101">
              <a:defRPr/>
            </a:pPr>
            <a:endParaRPr lang="en-US" sz="1324">
              <a:gradFill>
                <a:gsLst>
                  <a:gs pos="1250">
                    <a:srgbClr val="FFFFFF"/>
                  </a:gs>
                  <a:gs pos="100000">
                    <a:srgbClr val="FFFFFF"/>
                  </a:gs>
                </a:gsLst>
                <a:lin ang="5400000" scaled="0"/>
              </a:gradFill>
              <a:latin typeface="Segoe UI"/>
            </a:endParaRPr>
          </a:p>
        </p:txBody>
      </p:sp>
      <p:pic>
        <p:nvPicPr>
          <p:cNvPr id="46" name="Picture 45"/>
          <p:cNvPicPr>
            <a:picLocks noChangeAspect="1"/>
          </p:cNvPicPr>
          <p:nvPr/>
        </p:nvPicPr>
        <p:blipFill>
          <a:blip r:embed="rId6"/>
          <a:stretch>
            <a:fillRect/>
          </a:stretch>
        </p:blipFill>
        <p:spPr>
          <a:xfrm>
            <a:off x="7021208" y="1812954"/>
            <a:ext cx="550751" cy="525508"/>
          </a:xfrm>
          <a:prstGeom prst="rect">
            <a:avLst/>
          </a:prstGeom>
        </p:spPr>
      </p:pic>
      <p:sp>
        <p:nvSpPr>
          <p:cNvPr id="50" name="TextBox 54"/>
          <p:cNvSpPr txBox="1"/>
          <p:nvPr/>
        </p:nvSpPr>
        <p:spPr>
          <a:xfrm>
            <a:off x="4263898" y="1878561"/>
            <a:ext cx="606982" cy="380078"/>
          </a:xfrm>
          <a:prstGeom prst="rect">
            <a:avLst/>
          </a:prstGeom>
          <a:noFill/>
        </p:spPr>
        <p:txBody>
          <a:bodyPr wrap="square" lIns="134445" tIns="107556" rIns="134445" bIns="10755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229">
              <a:lnSpc>
                <a:spcPct val="90000"/>
              </a:lnSpc>
              <a:spcAft>
                <a:spcPts val="441"/>
              </a:spcAft>
              <a:defRPr/>
            </a:pPr>
            <a:r>
              <a:rPr lang="en-US" sz="1176" dirty="0">
                <a:gradFill>
                  <a:gsLst>
                    <a:gs pos="1250">
                      <a:srgbClr val="FFFFFF"/>
                    </a:gs>
                    <a:gs pos="100000">
                      <a:srgbClr val="FFFFFF"/>
                    </a:gs>
                  </a:gsLst>
                  <a:lin ang="5400000" scaled="0"/>
                </a:gradFill>
                <a:latin typeface="Segoe UI"/>
              </a:rPr>
              <a:t>PaaS</a:t>
            </a:r>
          </a:p>
        </p:txBody>
      </p:sp>
      <p:sp>
        <p:nvSpPr>
          <p:cNvPr id="51" name="TextBox 54"/>
          <p:cNvSpPr txBox="1"/>
          <p:nvPr/>
        </p:nvSpPr>
        <p:spPr>
          <a:xfrm>
            <a:off x="4777853" y="778981"/>
            <a:ext cx="1104755" cy="380078"/>
          </a:xfrm>
          <a:prstGeom prst="rect">
            <a:avLst/>
          </a:prstGeom>
          <a:noFill/>
        </p:spPr>
        <p:txBody>
          <a:bodyPr wrap="square" lIns="134445" tIns="107556" rIns="134445" bIns="10755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72229">
              <a:lnSpc>
                <a:spcPct val="90000"/>
              </a:lnSpc>
              <a:spcAft>
                <a:spcPts val="441"/>
              </a:spcAft>
              <a:defRPr/>
            </a:pPr>
            <a:r>
              <a:rPr lang="en-US" sz="1176" dirty="0">
                <a:gradFill>
                  <a:gsLst>
                    <a:gs pos="1250">
                      <a:srgbClr val="FFFFFF"/>
                    </a:gs>
                    <a:gs pos="100000">
                      <a:srgbClr val="FFFFFF"/>
                    </a:gs>
                  </a:gsLst>
                  <a:lin ang="5400000" scaled="0"/>
                </a:gradFill>
                <a:latin typeface="Segoe UI"/>
              </a:rPr>
              <a:t>Developers</a:t>
            </a:r>
          </a:p>
        </p:txBody>
      </p:sp>
      <p:sp>
        <p:nvSpPr>
          <p:cNvPr id="52" name="TextBox 54"/>
          <p:cNvSpPr txBox="1"/>
          <p:nvPr/>
        </p:nvSpPr>
        <p:spPr>
          <a:xfrm>
            <a:off x="4777853" y="4052983"/>
            <a:ext cx="1104755" cy="380078"/>
          </a:xfrm>
          <a:prstGeom prst="rect">
            <a:avLst/>
          </a:prstGeom>
          <a:noFill/>
        </p:spPr>
        <p:txBody>
          <a:bodyPr wrap="square" lIns="134445" tIns="107556" rIns="134445" bIns="10755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72229">
              <a:lnSpc>
                <a:spcPct val="90000"/>
              </a:lnSpc>
              <a:spcAft>
                <a:spcPts val="441"/>
              </a:spcAft>
              <a:defRPr/>
            </a:pPr>
            <a:r>
              <a:rPr lang="en-US" sz="1176" dirty="0">
                <a:gradFill>
                  <a:gsLst>
                    <a:gs pos="1250">
                      <a:srgbClr val="FFFFFF"/>
                    </a:gs>
                    <a:gs pos="100000">
                      <a:srgbClr val="FFFFFF"/>
                    </a:gs>
                  </a:gsLst>
                  <a:lin ang="5400000" scaled="0"/>
                </a:gradFill>
                <a:latin typeface="Segoe UI"/>
              </a:rPr>
              <a:t>IT Ops</a:t>
            </a:r>
          </a:p>
        </p:txBody>
      </p:sp>
      <p:cxnSp>
        <p:nvCxnSpPr>
          <p:cNvPr id="58" name="Straight Connector 57"/>
          <p:cNvCxnSpPr/>
          <p:nvPr/>
        </p:nvCxnSpPr>
        <p:spPr>
          <a:xfrm>
            <a:off x="4574499" y="1441209"/>
            <a:ext cx="337969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574499" y="3774131"/>
            <a:ext cx="337969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4"/>
          <p:cNvSpPr txBox="1"/>
          <p:nvPr/>
        </p:nvSpPr>
        <p:spPr>
          <a:xfrm>
            <a:off x="7669829" y="2861621"/>
            <a:ext cx="606982" cy="380078"/>
          </a:xfrm>
          <a:prstGeom prst="rect">
            <a:avLst/>
          </a:prstGeom>
          <a:noFill/>
        </p:spPr>
        <p:txBody>
          <a:bodyPr wrap="square" lIns="134445" tIns="107556" rIns="134445" bIns="10755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229">
              <a:lnSpc>
                <a:spcPct val="90000"/>
              </a:lnSpc>
              <a:spcAft>
                <a:spcPts val="441"/>
              </a:spcAft>
              <a:defRPr/>
            </a:pPr>
            <a:r>
              <a:rPr lang="en-US" sz="1176" dirty="0">
                <a:gradFill>
                  <a:gsLst>
                    <a:gs pos="1250">
                      <a:srgbClr val="FFFFFF"/>
                    </a:gs>
                    <a:gs pos="100000">
                      <a:srgbClr val="FFFFFF"/>
                    </a:gs>
                  </a:gsLst>
                  <a:lin ang="5400000" scaled="0"/>
                </a:gradFill>
                <a:latin typeface="Segoe UI"/>
              </a:rPr>
              <a:t>IaaS</a:t>
            </a:r>
          </a:p>
        </p:txBody>
      </p:sp>
      <p:sp>
        <p:nvSpPr>
          <p:cNvPr id="61" name="TextBox 54"/>
          <p:cNvSpPr txBox="1"/>
          <p:nvPr/>
        </p:nvSpPr>
        <p:spPr>
          <a:xfrm>
            <a:off x="7669829" y="1878561"/>
            <a:ext cx="606982" cy="380078"/>
          </a:xfrm>
          <a:prstGeom prst="rect">
            <a:avLst/>
          </a:prstGeom>
          <a:noFill/>
        </p:spPr>
        <p:txBody>
          <a:bodyPr wrap="square" lIns="134445" tIns="107556" rIns="134445" bIns="10755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229">
              <a:lnSpc>
                <a:spcPct val="90000"/>
              </a:lnSpc>
              <a:spcAft>
                <a:spcPts val="441"/>
              </a:spcAft>
              <a:defRPr/>
            </a:pPr>
            <a:r>
              <a:rPr lang="en-US" sz="1176" dirty="0">
                <a:gradFill>
                  <a:gsLst>
                    <a:gs pos="1250">
                      <a:srgbClr val="FFFFFF"/>
                    </a:gs>
                    <a:gs pos="100000">
                      <a:srgbClr val="FFFFFF"/>
                    </a:gs>
                  </a:gsLst>
                  <a:lin ang="5400000" scaled="0"/>
                </a:gradFill>
                <a:latin typeface="Segoe UI"/>
              </a:rPr>
              <a:t>PaaS</a:t>
            </a:r>
          </a:p>
        </p:txBody>
      </p:sp>
      <p:sp>
        <p:nvSpPr>
          <p:cNvPr id="26" name="Freeform 5"/>
          <p:cNvSpPr>
            <a:spLocks noEditPoints="1"/>
          </p:cNvSpPr>
          <p:nvPr/>
        </p:nvSpPr>
        <p:spPr bwMode="auto">
          <a:xfrm>
            <a:off x="5978234" y="3948709"/>
            <a:ext cx="548651" cy="607201"/>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ndParaRPr>
          </a:p>
        </p:txBody>
      </p:sp>
      <p:sp>
        <p:nvSpPr>
          <p:cNvPr id="55" name="Freeform 5"/>
          <p:cNvSpPr>
            <a:spLocks noEditPoints="1"/>
          </p:cNvSpPr>
          <p:nvPr/>
        </p:nvSpPr>
        <p:spPr bwMode="auto">
          <a:xfrm>
            <a:off x="5978234" y="667118"/>
            <a:ext cx="548651" cy="607201"/>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ndParaRPr>
          </a:p>
        </p:txBody>
      </p:sp>
      <p:sp>
        <p:nvSpPr>
          <p:cNvPr id="29" name="TextBox 28"/>
          <p:cNvSpPr txBox="1"/>
          <p:nvPr/>
        </p:nvSpPr>
        <p:spPr>
          <a:xfrm>
            <a:off x="243459" y="4846625"/>
            <a:ext cx="2050514" cy="319035"/>
          </a:xfrm>
          <a:prstGeom prst="rect">
            <a:avLst/>
          </a:prstGeom>
          <a:noFill/>
        </p:spPr>
        <p:txBody>
          <a:bodyPr wrap="square" lIns="134445" tIns="107556" rIns="134445" bIns="107556" rtlCol="0">
            <a:spAutoFit/>
          </a:bodyPr>
          <a:lstStyle/>
          <a:p>
            <a:pPr defTabSz="685714">
              <a:lnSpc>
                <a:spcPct val="90000"/>
              </a:lnSpc>
              <a:spcAft>
                <a:spcPts val="441"/>
              </a:spcAft>
              <a:defRPr/>
            </a:pPr>
            <a:r>
              <a:rPr lang="en-US" sz="735" dirty="0">
                <a:solidFill>
                  <a:srgbClr val="FFFFFF"/>
                </a:solidFill>
                <a:latin typeface="Segoe UI"/>
                <a:ea typeface="Segoe UI" pitchFamily="34" charset="0"/>
                <a:cs typeface="Segoe UI" pitchFamily="34" charset="0"/>
              </a:rPr>
              <a:t>** - Only Web Apps is in TP1, * - not in TP1 </a:t>
            </a:r>
            <a:endParaRPr lang="en-US" sz="735" dirty="0">
              <a:solidFill>
                <a:srgbClr val="FFFFFF"/>
              </a:solidFill>
              <a:latin typeface="Segoe UI"/>
            </a:endParaRPr>
          </a:p>
        </p:txBody>
      </p:sp>
    </p:spTree>
    <p:extLst>
      <p:ext uri="{BB962C8B-B14F-4D97-AF65-F5344CB8AC3E}">
        <p14:creationId xmlns:p14="http://schemas.microsoft.com/office/powerpoint/2010/main" val="6917422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649" y="731"/>
            <a:ext cx="3563017" cy="5142041"/>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0" fontAlgn="base" hangingPunct="0">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2551" y="217802"/>
            <a:ext cx="3361115" cy="674557"/>
          </a:xfrm>
        </p:spPr>
        <p:txBody>
          <a:bodyPr/>
          <a:lstStyle/>
          <a:p>
            <a:r>
              <a:rPr lang="en-US" dirty="0"/>
              <a:t>Unified app development</a:t>
            </a:r>
          </a:p>
        </p:txBody>
      </p:sp>
      <p:sp>
        <p:nvSpPr>
          <p:cNvPr id="11" name="Rectangle 10"/>
          <p:cNvSpPr/>
          <p:nvPr/>
        </p:nvSpPr>
        <p:spPr bwMode="auto">
          <a:xfrm>
            <a:off x="5380631" y="1078320"/>
            <a:ext cx="1754680" cy="2703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41" tIns="68560" rIns="137121" bIns="68560" numCol="1" rtlCol="0" anchor="t" anchorCtr="0" compatLnSpc="1">
            <a:prstTxWarp prst="textNoShape">
              <a:avLst/>
            </a:prstTxWarp>
          </a:bodyPr>
          <a:lstStyle/>
          <a:p>
            <a:pPr algn="ctr" defTabSz="685607">
              <a:defRPr/>
            </a:pPr>
            <a:r>
              <a:rPr lang="en-US" sz="1200" dirty="0">
                <a:solidFill>
                  <a:srgbClr val="FFFFFF"/>
                </a:solidFill>
                <a:latin typeface="Segoe UI Semilight" panose="020B0402040204020203" pitchFamily="34" charset="0"/>
                <a:cs typeface="Segoe UI Semilight" panose="020B0402040204020203" pitchFamily="34" charset="0"/>
              </a:rPr>
              <a:t>Gallery</a:t>
            </a:r>
          </a:p>
        </p:txBody>
      </p:sp>
      <p:grpSp>
        <p:nvGrpSpPr>
          <p:cNvPr id="92" name="Group 91"/>
          <p:cNvGrpSpPr/>
          <p:nvPr/>
        </p:nvGrpSpPr>
        <p:grpSpPr>
          <a:xfrm>
            <a:off x="4517268" y="3377482"/>
            <a:ext cx="575307" cy="767421"/>
            <a:chOff x="14859000" y="2317750"/>
            <a:chExt cx="3532188" cy="4711701"/>
          </a:xfrm>
          <a:solidFill>
            <a:schemeClr val="tx1">
              <a:lumMod val="95000"/>
            </a:schemeClr>
          </a:solidFill>
        </p:grpSpPr>
        <p:sp>
          <p:nvSpPr>
            <p:cNvPr id="93" name="Freeform 5"/>
            <p:cNvSpPr>
              <a:spLocks noEditPoints="1"/>
            </p:cNvSpPr>
            <p:nvPr/>
          </p:nvSpPr>
          <p:spPr bwMode="auto">
            <a:xfrm>
              <a:off x="14859000" y="4306888"/>
              <a:ext cx="2214563" cy="272256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sp>
          <p:nvSpPr>
            <p:cNvPr id="94" name="Freeform 6"/>
            <p:cNvSpPr>
              <a:spLocks noEditPoints="1"/>
            </p:cNvSpPr>
            <p:nvPr/>
          </p:nvSpPr>
          <p:spPr bwMode="auto">
            <a:xfrm>
              <a:off x="16179800" y="2317750"/>
              <a:ext cx="2211388" cy="4711700"/>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grpSp>
      <p:sp>
        <p:nvSpPr>
          <p:cNvPr id="98" name="Freeform 10"/>
          <p:cNvSpPr>
            <a:spLocks/>
          </p:cNvSpPr>
          <p:nvPr/>
        </p:nvSpPr>
        <p:spPr bwMode="auto">
          <a:xfrm>
            <a:off x="7169860" y="3464665"/>
            <a:ext cx="901000" cy="593052"/>
          </a:xfrm>
          <a:custGeom>
            <a:avLst/>
            <a:gdLst>
              <a:gd name="T0" fmla="*/ 1471 w 1751"/>
              <a:gd name="T1" fmla="*/ 505 h 1151"/>
              <a:gd name="T2" fmla="*/ 1471 w 1751"/>
              <a:gd name="T3" fmla="*/ 482 h 1151"/>
              <a:gd name="T4" fmla="*/ 988 w 1751"/>
              <a:gd name="T5" fmla="*/ 0 h 1151"/>
              <a:gd name="T6" fmla="*/ 585 w 1751"/>
              <a:gd name="T7" fmla="*/ 215 h 1151"/>
              <a:gd name="T8" fmla="*/ 453 w 1751"/>
              <a:gd name="T9" fmla="*/ 180 h 1151"/>
              <a:gd name="T10" fmla="*/ 298 w 1751"/>
              <a:gd name="T11" fmla="*/ 227 h 1151"/>
              <a:gd name="T12" fmla="*/ 173 w 1751"/>
              <a:gd name="T13" fmla="*/ 453 h 1151"/>
              <a:gd name="T14" fmla="*/ 0 w 1751"/>
              <a:gd name="T15" fmla="*/ 772 h 1151"/>
              <a:gd name="T16" fmla="*/ 338 w 1751"/>
              <a:gd name="T17" fmla="*/ 1151 h 1151"/>
              <a:gd name="T18" fmla="*/ 379 w 1751"/>
              <a:gd name="T19" fmla="*/ 1151 h 1151"/>
              <a:gd name="T20" fmla="*/ 418 w 1751"/>
              <a:gd name="T21" fmla="*/ 1151 h 1151"/>
              <a:gd name="T22" fmla="*/ 1207 w 1751"/>
              <a:gd name="T23" fmla="*/ 1151 h 1151"/>
              <a:gd name="T24" fmla="*/ 1222 w 1751"/>
              <a:gd name="T25" fmla="*/ 1151 h 1151"/>
              <a:gd name="T26" fmla="*/ 1242 w 1751"/>
              <a:gd name="T27" fmla="*/ 1151 h 1151"/>
              <a:gd name="T28" fmla="*/ 1300 w 1751"/>
              <a:gd name="T29" fmla="*/ 1151 h 1151"/>
              <a:gd name="T30" fmla="*/ 1426 w 1751"/>
              <a:gd name="T31" fmla="*/ 1151 h 1151"/>
              <a:gd name="T32" fmla="*/ 1751 w 1751"/>
              <a:gd name="T33" fmla="*/ 826 h 1151"/>
              <a:gd name="T34" fmla="*/ 1471 w 1751"/>
              <a:gd name="T35" fmla="*/ 505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1">
                <a:moveTo>
                  <a:pt x="1471" y="505"/>
                </a:moveTo>
                <a:cubicBezTo>
                  <a:pt x="1471" y="498"/>
                  <a:pt x="1471" y="489"/>
                  <a:pt x="1471" y="482"/>
                </a:cubicBezTo>
                <a:cubicBezTo>
                  <a:pt x="1471" y="215"/>
                  <a:pt x="1255" y="0"/>
                  <a:pt x="988" y="0"/>
                </a:cubicBezTo>
                <a:cubicBezTo>
                  <a:pt x="820" y="0"/>
                  <a:pt x="672" y="86"/>
                  <a:pt x="585" y="215"/>
                </a:cubicBezTo>
                <a:cubicBezTo>
                  <a:pt x="547" y="193"/>
                  <a:pt x="502" y="180"/>
                  <a:pt x="453" y="180"/>
                </a:cubicBezTo>
                <a:cubicBezTo>
                  <a:pt x="395" y="180"/>
                  <a:pt x="342" y="197"/>
                  <a:pt x="298" y="227"/>
                </a:cubicBezTo>
                <a:cubicBezTo>
                  <a:pt x="224" y="276"/>
                  <a:pt x="175" y="359"/>
                  <a:pt x="173" y="453"/>
                </a:cubicBezTo>
                <a:cubicBezTo>
                  <a:pt x="70" y="521"/>
                  <a:pt x="0" y="640"/>
                  <a:pt x="0" y="772"/>
                </a:cubicBezTo>
                <a:cubicBezTo>
                  <a:pt x="0" y="968"/>
                  <a:pt x="148" y="1129"/>
                  <a:pt x="338" y="1151"/>
                </a:cubicBezTo>
                <a:cubicBezTo>
                  <a:pt x="350" y="1151"/>
                  <a:pt x="367" y="1151"/>
                  <a:pt x="379" y="1151"/>
                </a:cubicBezTo>
                <a:cubicBezTo>
                  <a:pt x="392" y="1151"/>
                  <a:pt x="405" y="1151"/>
                  <a:pt x="418" y="1151"/>
                </a:cubicBezTo>
                <a:cubicBezTo>
                  <a:pt x="595" y="1151"/>
                  <a:pt x="1010" y="1151"/>
                  <a:pt x="1207" y="1151"/>
                </a:cubicBezTo>
                <a:cubicBezTo>
                  <a:pt x="1213" y="1151"/>
                  <a:pt x="1218" y="1151"/>
                  <a:pt x="1222" y="1151"/>
                </a:cubicBezTo>
                <a:cubicBezTo>
                  <a:pt x="1242" y="1151"/>
                  <a:pt x="1242" y="1151"/>
                  <a:pt x="1242" y="1151"/>
                </a:cubicBezTo>
                <a:cubicBezTo>
                  <a:pt x="1252" y="1151"/>
                  <a:pt x="1281" y="1151"/>
                  <a:pt x="1300" y="1151"/>
                </a:cubicBezTo>
                <a:cubicBezTo>
                  <a:pt x="1426" y="1151"/>
                  <a:pt x="1426" y="1151"/>
                  <a:pt x="1426" y="1151"/>
                </a:cubicBezTo>
                <a:cubicBezTo>
                  <a:pt x="1606" y="1148"/>
                  <a:pt x="1751" y="1003"/>
                  <a:pt x="1751" y="826"/>
                </a:cubicBezTo>
                <a:cubicBezTo>
                  <a:pt x="1751" y="662"/>
                  <a:pt x="1628" y="527"/>
                  <a:pt x="1471" y="505"/>
                </a:cubicBezTo>
                <a:close/>
              </a:path>
            </a:pathLst>
          </a:custGeom>
          <a:solidFill>
            <a:schemeClr val="tx1">
              <a:lumMod val="95000"/>
            </a:schemeClr>
          </a:solidFill>
          <a:ln>
            <a:noFill/>
          </a:ln>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grpSp>
        <p:nvGrpSpPr>
          <p:cNvPr id="5" name="Group 4"/>
          <p:cNvGrpSpPr/>
          <p:nvPr/>
        </p:nvGrpSpPr>
        <p:grpSpPr>
          <a:xfrm>
            <a:off x="4343790" y="2290329"/>
            <a:ext cx="1243930" cy="538029"/>
            <a:chOff x="6052079" y="3053664"/>
            <a:chExt cx="1659042" cy="717576"/>
          </a:xfrm>
          <a:solidFill>
            <a:schemeClr val="tx1">
              <a:lumMod val="95000"/>
            </a:schemeClr>
          </a:solidFill>
        </p:grpSpPr>
        <p:sp>
          <p:nvSpPr>
            <p:cNvPr id="102" name="Freeform 14"/>
            <p:cNvSpPr>
              <a:spLocks/>
            </p:cNvSpPr>
            <p:nvPr/>
          </p:nvSpPr>
          <p:spPr bwMode="auto">
            <a:xfrm>
              <a:off x="6300793"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grpFill/>
            <a:ln>
              <a:noFill/>
            </a:ln>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sp>
          <p:nvSpPr>
            <p:cNvPr id="104" name="TextBox 103"/>
            <p:cNvSpPr txBox="1"/>
            <p:nvPr/>
          </p:nvSpPr>
          <p:spPr>
            <a:xfrm>
              <a:off x="6052079" y="3053664"/>
              <a:ext cx="1659042" cy="152393"/>
            </a:xfrm>
            <a:prstGeom prst="rect">
              <a:avLst/>
            </a:prstGeom>
            <a:noFill/>
          </p:spPr>
          <p:txBody>
            <a:bodyPr wrap="none" lIns="0" tIns="0" rIns="0" bIns="0" rtlCol="0">
              <a:spAutoFit/>
            </a:bodyPr>
            <a:lstStyle/>
            <a:p>
              <a:pPr defTabSz="685607">
                <a:lnSpc>
                  <a:spcPct val="90000"/>
                </a:lnSpc>
                <a:spcAft>
                  <a:spcPts val="450"/>
                </a:spcAft>
                <a:defRPr/>
              </a:pPr>
              <a:r>
                <a:rPr lang="en-US" sz="825" b="1" dirty="0">
                  <a:solidFill>
                    <a:srgbClr val="FFFFFF"/>
                  </a:solidFill>
                  <a:latin typeface="Segoe UI"/>
                </a:rPr>
                <a:t>Azure Resource Manager</a:t>
              </a:r>
            </a:p>
          </p:txBody>
        </p:sp>
      </p:grpSp>
      <p:grpSp>
        <p:nvGrpSpPr>
          <p:cNvPr id="6" name="Group 5"/>
          <p:cNvGrpSpPr/>
          <p:nvPr/>
        </p:nvGrpSpPr>
        <p:grpSpPr>
          <a:xfrm>
            <a:off x="6968763" y="2290329"/>
            <a:ext cx="1243930" cy="538029"/>
            <a:chOff x="9553043" y="3053664"/>
            <a:chExt cx="1659044" cy="717576"/>
          </a:xfrm>
          <a:solidFill>
            <a:schemeClr val="tx1">
              <a:lumMod val="95000"/>
            </a:schemeClr>
          </a:solidFill>
        </p:grpSpPr>
        <p:sp>
          <p:nvSpPr>
            <p:cNvPr id="106" name="Freeform 14"/>
            <p:cNvSpPr>
              <a:spLocks/>
            </p:cNvSpPr>
            <p:nvPr/>
          </p:nvSpPr>
          <p:spPr bwMode="auto">
            <a:xfrm>
              <a:off x="9801757"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grpFill/>
            <a:ln>
              <a:noFill/>
            </a:ln>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sp>
          <p:nvSpPr>
            <p:cNvPr id="107" name="TextBox 106"/>
            <p:cNvSpPr txBox="1"/>
            <p:nvPr/>
          </p:nvSpPr>
          <p:spPr>
            <a:xfrm>
              <a:off x="9553043" y="3053664"/>
              <a:ext cx="1659044" cy="152393"/>
            </a:xfrm>
            <a:prstGeom prst="rect">
              <a:avLst/>
            </a:prstGeom>
            <a:noFill/>
          </p:spPr>
          <p:txBody>
            <a:bodyPr wrap="none" lIns="0" tIns="0" rIns="0" bIns="0" rtlCol="0">
              <a:spAutoFit/>
            </a:bodyPr>
            <a:lstStyle/>
            <a:p>
              <a:pPr defTabSz="685607">
                <a:lnSpc>
                  <a:spcPct val="90000"/>
                </a:lnSpc>
                <a:spcAft>
                  <a:spcPts val="450"/>
                </a:spcAft>
                <a:defRPr/>
              </a:pPr>
              <a:r>
                <a:rPr lang="en-US" sz="825" b="1" dirty="0">
                  <a:solidFill>
                    <a:srgbClr val="FFFFFF"/>
                  </a:solidFill>
                  <a:latin typeface="Segoe UI"/>
                </a:rPr>
                <a:t>Azure Resource Manager</a:t>
              </a:r>
            </a:p>
          </p:txBody>
        </p:sp>
      </p:grpSp>
      <p:grpSp>
        <p:nvGrpSpPr>
          <p:cNvPr id="116" name="Group 115"/>
          <p:cNvGrpSpPr/>
          <p:nvPr/>
        </p:nvGrpSpPr>
        <p:grpSpPr>
          <a:xfrm>
            <a:off x="5856424" y="1524297"/>
            <a:ext cx="803094" cy="694762"/>
            <a:chOff x="7516813" y="3165475"/>
            <a:chExt cx="1423988" cy="1231900"/>
          </a:xfrm>
          <a:solidFill>
            <a:schemeClr val="tx1">
              <a:lumMod val="95000"/>
            </a:schemeClr>
          </a:solidFill>
        </p:grpSpPr>
        <p:sp>
          <p:nvSpPr>
            <p:cNvPr id="111" name="Freeform 18"/>
            <p:cNvSpPr>
              <a:spLocks noEditPoints="1"/>
            </p:cNvSpPr>
            <p:nvPr/>
          </p:nvSpPr>
          <p:spPr bwMode="auto">
            <a:xfrm>
              <a:off x="7516813" y="3165475"/>
              <a:ext cx="1423988" cy="1231900"/>
            </a:xfrm>
            <a:custGeom>
              <a:avLst/>
              <a:gdLst>
                <a:gd name="T0" fmla="*/ 322 w 377"/>
                <a:gd name="T1" fmla="*/ 108 h 325"/>
                <a:gd name="T2" fmla="*/ 304 w 377"/>
                <a:gd name="T3" fmla="*/ 55 h 325"/>
                <a:gd name="T4" fmla="*/ 270 w 377"/>
                <a:gd name="T5" fmla="*/ 18 h 325"/>
                <a:gd name="T6" fmla="*/ 18 w 377"/>
                <a:gd name="T7" fmla="*/ 0 h 325"/>
                <a:gd name="T8" fmla="*/ 0 w 377"/>
                <a:gd name="T9" fmla="*/ 199 h 325"/>
                <a:gd name="T10" fmla="*/ 51 w 377"/>
                <a:gd name="T11" fmla="*/ 217 h 325"/>
                <a:gd name="T12" fmla="*/ 69 w 377"/>
                <a:gd name="T13" fmla="*/ 272 h 325"/>
                <a:gd name="T14" fmla="*/ 107 w 377"/>
                <a:gd name="T15" fmla="*/ 307 h 325"/>
                <a:gd name="T16" fmla="*/ 359 w 377"/>
                <a:gd name="T17" fmla="*/ 325 h 325"/>
                <a:gd name="T18" fmla="*/ 377 w 377"/>
                <a:gd name="T19" fmla="*/ 126 h 325"/>
                <a:gd name="T20" fmla="*/ 50 w 377"/>
                <a:gd name="T21" fmla="*/ 9 h 325"/>
                <a:gd name="T22" fmla="*/ 50 w 377"/>
                <a:gd name="T23" fmla="*/ 24 h 325"/>
                <a:gd name="T24" fmla="*/ 50 w 377"/>
                <a:gd name="T25" fmla="*/ 9 h 325"/>
                <a:gd name="T26" fmla="*/ 34 w 377"/>
                <a:gd name="T27" fmla="*/ 17 h 325"/>
                <a:gd name="T28" fmla="*/ 18 w 377"/>
                <a:gd name="T29" fmla="*/ 17 h 325"/>
                <a:gd name="T30" fmla="*/ 18 w 377"/>
                <a:gd name="T31" fmla="*/ 199 h 325"/>
                <a:gd name="T32" fmla="*/ 252 w 377"/>
                <a:gd name="T33" fmla="*/ 31 h 325"/>
                <a:gd name="T34" fmla="*/ 69 w 377"/>
                <a:gd name="T35" fmla="*/ 55 h 325"/>
                <a:gd name="T36" fmla="*/ 51 w 377"/>
                <a:gd name="T37" fmla="*/ 199 h 325"/>
                <a:gd name="T38" fmla="*/ 109 w 377"/>
                <a:gd name="T39" fmla="*/ 72 h 325"/>
                <a:gd name="T40" fmla="*/ 94 w 377"/>
                <a:gd name="T41" fmla="*/ 72 h 325"/>
                <a:gd name="T42" fmla="*/ 109 w 377"/>
                <a:gd name="T43" fmla="*/ 72 h 325"/>
                <a:gd name="T44" fmla="*/ 78 w 377"/>
                <a:gd name="T45" fmla="*/ 80 h 325"/>
                <a:gd name="T46" fmla="*/ 78 w 377"/>
                <a:gd name="T47" fmla="*/ 64 h 325"/>
                <a:gd name="T48" fmla="*/ 70 w 377"/>
                <a:gd name="T49" fmla="*/ 254 h 325"/>
                <a:gd name="T50" fmla="*/ 70 w 377"/>
                <a:gd name="T51" fmla="*/ 199 h 325"/>
                <a:gd name="T52" fmla="*/ 252 w 377"/>
                <a:gd name="T53" fmla="*/ 87 h 325"/>
                <a:gd name="T54" fmla="*/ 304 w 377"/>
                <a:gd name="T55" fmla="*/ 87 h 325"/>
                <a:gd name="T56" fmla="*/ 270 w 377"/>
                <a:gd name="T57" fmla="*/ 108 h 325"/>
                <a:gd name="T58" fmla="*/ 124 w 377"/>
                <a:gd name="T59" fmla="*/ 108 h 325"/>
                <a:gd name="T60" fmla="*/ 107 w 377"/>
                <a:gd name="T61" fmla="*/ 199 h 325"/>
                <a:gd name="T62" fmla="*/ 107 w 377"/>
                <a:gd name="T63" fmla="*/ 254 h 325"/>
                <a:gd name="T64" fmla="*/ 164 w 377"/>
                <a:gd name="T65" fmla="*/ 125 h 325"/>
                <a:gd name="T66" fmla="*/ 149 w 377"/>
                <a:gd name="T67" fmla="*/ 125 h 325"/>
                <a:gd name="T68" fmla="*/ 164 w 377"/>
                <a:gd name="T69" fmla="*/ 125 h 325"/>
                <a:gd name="T70" fmla="*/ 133 w 377"/>
                <a:gd name="T71" fmla="*/ 133 h 325"/>
                <a:gd name="T72" fmla="*/ 133 w 377"/>
                <a:gd name="T73" fmla="*/ 118 h 325"/>
                <a:gd name="T74" fmla="*/ 359 w 377"/>
                <a:gd name="T75" fmla="*/ 307 h 325"/>
                <a:gd name="T76" fmla="*/ 125 w 377"/>
                <a:gd name="T77" fmla="*/ 272 h 325"/>
                <a:gd name="T78" fmla="*/ 125 w 377"/>
                <a:gd name="T79" fmla="*/ 217 h 325"/>
                <a:gd name="T80" fmla="*/ 125 w 377"/>
                <a:gd name="T81" fmla="*/ 140 h 325"/>
                <a:gd name="T82" fmla="*/ 270 w 377"/>
                <a:gd name="T83" fmla="*/ 140 h 325"/>
                <a:gd name="T84" fmla="*/ 322 w 377"/>
                <a:gd name="T85" fmla="*/ 140 h 325"/>
                <a:gd name="T86" fmla="*/ 359 w 377"/>
                <a:gd name="T8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 h="325">
                  <a:moveTo>
                    <a:pt x="359" y="108"/>
                  </a:moveTo>
                  <a:cubicBezTo>
                    <a:pt x="322" y="108"/>
                    <a:pt x="322" y="108"/>
                    <a:pt x="322" y="108"/>
                  </a:cubicBezTo>
                  <a:cubicBezTo>
                    <a:pt x="322" y="73"/>
                    <a:pt x="322" y="73"/>
                    <a:pt x="322" y="73"/>
                  </a:cubicBezTo>
                  <a:cubicBezTo>
                    <a:pt x="322" y="63"/>
                    <a:pt x="314" y="55"/>
                    <a:pt x="304" y="55"/>
                  </a:cubicBezTo>
                  <a:cubicBezTo>
                    <a:pt x="270" y="55"/>
                    <a:pt x="270" y="55"/>
                    <a:pt x="270" y="55"/>
                  </a:cubicBezTo>
                  <a:cubicBezTo>
                    <a:pt x="270" y="18"/>
                    <a:pt x="270" y="18"/>
                    <a:pt x="270" y="18"/>
                  </a:cubicBezTo>
                  <a:cubicBezTo>
                    <a:pt x="270" y="8"/>
                    <a:pt x="262" y="0"/>
                    <a:pt x="252" y="0"/>
                  </a:cubicBezTo>
                  <a:cubicBezTo>
                    <a:pt x="18" y="0"/>
                    <a:pt x="18" y="0"/>
                    <a:pt x="18" y="0"/>
                  </a:cubicBezTo>
                  <a:cubicBezTo>
                    <a:pt x="8" y="0"/>
                    <a:pt x="0" y="8"/>
                    <a:pt x="0" y="18"/>
                  </a:cubicBezTo>
                  <a:cubicBezTo>
                    <a:pt x="0" y="199"/>
                    <a:pt x="0" y="199"/>
                    <a:pt x="0" y="199"/>
                  </a:cubicBezTo>
                  <a:cubicBezTo>
                    <a:pt x="0" y="209"/>
                    <a:pt x="8" y="217"/>
                    <a:pt x="18" y="217"/>
                  </a:cubicBezTo>
                  <a:cubicBezTo>
                    <a:pt x="51" y="217"/>
                    <a:pt x="51" y="217"/>
                    <a:pt x="51" y="217"/>
                  </a:cubicBezTo>
                  <a:cubicBezTo>
                    <a:pt x="51" y="254"/>
                    <a:pt x="51" y="254"/>
                    <a:pt x="51" y="254"/>
                  </a:cubicBezTo>
                  <a:cubicBezTo>
                    <a:pt x="51" y="264"/>
                    <a:pt x="59" y="272"/>
                    <a:pt x="69" y="272"/>
                  </a:cubicBezTo>
                  <a:cubicBezTo>
                    <a:pt x="107" y="272"/>
                    <a:pt x="107" y="272"/>
                    <a:pt x="107" y="272"/>
                  </a:cubicBezTo>
                  <a:cubicBezTo>
                    <a:pt x="107" y="307"/>
                    <a:pt x="107" y="307"/>
                    <a:pt x="107" y="307"/>
                  </a:cubicBezTo>
                  <a:cubicBezTo>
                    <a:pt x="107" y="317"/>
                    <a:pt x="114" y="325"/>
                    <a:pt x="124" y="325"/>
                  </a:cubicBezTo>
                  <a:cubicBezTo>
                    <a:pt x="359" y="325"/>
                    <a:pt x="359" y="325"/>
                    <a:pt x="359" y="325"/>
                  </a:cubicBezTo>
                  <a:cubicBezTo>
                    <a:pt x="369" y="325"/>
                    <a:pt x="377" y="317"/>
                    <a:pt x="377" y="307"/>
                  </a:cubicBezTo>
                  <a:cubicBezTo>
                    <a:pt x="377" y="126"/>
                    <a:pt x="377" y="126"/>
                    <a:pt x="377" y="126"/>
                  </a:cubicBezTo>
                  <a:cubicBezTo>
                    <a:pt x="377" y="116"/>
                    <a:pt x="369" y="108"/>
                    <a:pt x="359" y="108"/>
                  </a:cubicBezTo>
                  <a:close/>
                  <a:moveTo>
                    <a:pt x="50" y="9"/>
                  </a:moveTo>
                  <a:cubicBezTo>
                    <a:pt x="54" y="9"/>
                    <a:pt x="57" y="13"/>
                    <a:pt x="57" y="17"/>
                  </a:cubicBezTo>
                  <a:cubicBezTo>
                    <a:pt x="57" y="21"/>
                    <a:pt x="54" y="24"/>
                    <a:pt x="50" y="24"/>
                  </a:cubicBezTo>
                  <a:cubicBezTo>
                    <a:pt x="46" y="24"/>
                    <a:pt x="42" y="21"/>
                    <a:pt x="42" y="17"/>
                  </a:cubicBezTo>
                  <a:cubicBezTo>
                    <a:pt x="42" y="13"/>
                    <a:pt x="46" y="9"/>
                    <a:pt x="50" y="9"/>
                  </a:cubicBezTo>
                  <a:close/>
                  <a:moveTo>
                    <a:pt x="26" y="9"/>
                  </a:moveTo>
                  <a:cubicBezTo>
                    <a:pt x="30" y="9"/>
                    <a:pt x="34" y="13"/>
                    <a:pt x="34" y="17"/>
                  </a:cubicBezTo>
                  <a:cubicBezTo>
                    <a:pt x="34" y="21"/>
                    <a:pt x="30" y="24"/>
                    <a:pt x="26" y="24"/>
                  </a:cubicBezTo>
                  <a:cubicBezTo>
                    <a:pt x="22" y="24"/>
                    <a:pt x="18" y="21"/>
                    <a:pt x="18" y="17"/>
                  </a:cubicBezTo>
                  <a:cubicBezTo>
                    <a:pt x="18" y="13"/>
                    <a:pt x="22" y="9"/>
                    <a:pt x="26" y="9"/>
                  </a:cubicBezTo>
                  <a:close/>
                  <a:moveTo>
                    <a:pt x="18" y="199"/>
                  </a:moveTo>
                  <a:cubicBezTo>
                    <a:pt x="18" y="31"/>
                    <a:pt x="18" y="31"/>
                    <a:pt x="18" y="31"/>
                  </a:cubicBezTo>
                  <a:cubicBezTo>
                    <a:pt x="252" y="31"/>
                    <a:pt x="252" y="31"/>
                    <a:pt x="252" y="31"/>
                  </a:cubicBezTo>
                  <a:cubicBezTo>
                    <a:pt x="252" y="55"/>
                    <a:pt x="252" y="55"/>
                    <a:pt x="252" y="55"/>
                  </a:cubicBezTo>
                  <a:cubicBezTo>
                    <a:pt x="69" y="55"/>
                    <a:pt x="69" y="55"/>
                    <a:pt x="69" y="55"/>
                  </a:cubicBezTo>
                  <a:cubicBezTo>
                    <a:pt x="59" y="55"/>
                    <a:pt x="51" y="63"/>
                    <a:pt x="51" y="73"/>
                  </a:cubicBezTo>
                  <a:cubicBezTo>
                    <a:pt x="51" y="199"/>
                    <a:pt x="51" y="199"/>
                    <a:pt x="51" y="199"/>
                  </a:cubicBezTo>
                  <a:lnTo>
                    <a:pt x="18" y="199"/>
                  </a:lnTo>
                  <a:close/>
                  <a:moveTo>
                    <a:pt x="109" y="72"/>
                  </a:moveTo>
                  <a:cubicBezTo>
                    <a:pt x="109" y="76"/>
                    <a:pt x="106" y="80"/>
                    <a:pt x="101" y="80"/>
                  </a:cubicBezTo>
                  <a:cubicBezTo>
                    <a:pt x="97" y="80"/>
                    <a:pt x="94" y="76"/>
                    <a:pt x="94" y="72"/>
                  </a:cubicBezTo>
                  <a:cubicBezTo>
                    <a:pt x="94" y="68"/>
                    <a:pt x="97" y="64"/>
                    <a:pt x="101" y="64"/>
                  </a:cubicBezTo>
                  <a:cubicBezTo>
                    <a:pt x="106" y="64"/>
                    <a:pt x="109" y="68"/>
                    <a:pt x="109" y="72"/>
                  </a:cubicBezTo>
                  <a:close/>
                  <a:moveTo>
                    <a:pt x="85" y="72"/>
                  </a:moveTo>
                  <a:cubicBezTo>
                    <a:pt x="85" y="76"/>
                    <a:pt x="82" y="80"/>
                    <a:pt x="78" y="80"/>
                  </a:cubicBezTo>
                  <a:cubicBezTo>
                    <a:pt x="73" y="80"/>
                    <a:pt x="70" y="76"/>
                    <a:pt x="70" y="72"/>
                  </a:cubicBezTo>
                  <a:cubicBezTo>
                    <a:pt x="70" y="68"/>
                    <a:pt x="73" y="64"/>
                    <a:pt x="78" y="64"/>
                  </a:cubicBezTo>
                  <a:cubicBezTo>
                    <a:pt x="82" y="64"/>
                    <a:pt x="85" y="68"/>
                    <a:pt x="85" y="72"/>
                  </a:cubicBezTo>
                  <a:close/>
                  <a:moveTo>
                    <a:pt x="70" y="254"/>
                  </a:moveTo>
                  <a:cubicBezTo>
                    <a:pt x="70" y="217"/>
                    <a:pt x="70" y="217"/>
                    <a:pt x="70" y="217"/>
                  </a:cubicBezTo>
                  <a:cubicBezTo>
                    <a:pt x="70" y="199"/>
                    <a:pt x="70" y="199"/>
                    <a:pt x="70" y="199"/>
                  </a:cubicBezTo>
                  <a:cubicBezTo>
                    <a:pt x="70" y="87"/>
                    <a:pt x="70" y="87"/>
                    <a:pt x="70" y="87"/>
                  </a:cubicBezTo>
                  <a:cubicBezTo>
                    <a:pt x="252" y="87"/>
                    <a:pt x="252" y="87"/>
                    <a:pt x="252" y="87"/>
                  </a:cubicBezTo>
                  <a:cubicBezTo>
                    <a:pt x="270" y="87"/>
                    <a:pt x="270" y="87"/>
                    <a:pt x="270" y="87"/>
                  </a:cubicBezTo>
                  <a:cubicBezTo>
                    <a:pt x="304" y="87"/>
                    <a:pt x="304" y="87"/>
                    <a:pt x="304" y="87"/>
                  </a:cubicBezTo>
                  <a:cubicBezTo>
                    <a:pt x="304" y="108"/>
                    <a:pt x="304" y="108"/>
                    <a:pt x="304" y="108"/>
                  </a:cubicBezTo>
                  <a:cubicBezTo>
                    <a:pt x="270" y="108"/>
                    <a:pt x="270" y="108"/>
                    <a:pt x="270" y="108"/>
                  </a:cubicBezTo>
                  <a:cubicBezTo>
                    <a:pt x="252" y="108"/>
                    <a:pt x="252" y="108"/>
                    <a:pt x="252" y="108"/>
                  </a:cubicBezTo>
                  <a:cubicBezTo>
                    <a:pt x="124" y="108"/>
                    <a:pt x="124" y="108"/>
                    <a:pt x="124" y="108"/>
                  </a:cubicBezTo>
                  <a:cubicBezTo>
                    <a:pt x="114" y="108"/>
                    <a:pt x="107" y="116"/>
                    <a:pt x="107" y="126"/>
                  </a:cubicBezTo>
                  <a:cubicBezTo>
                    <a:pt x="107" y="199"/>
                    <a:pt x="107" y="199"/>
                    <a:pt x="107" y="199"/>
                  </a:cubicBezTo>
                  <a:cubicBezTo>
                    <a:pt x="107" y="217"/>
                    <a:pt x="107" y="217"/>
                    <a:pt x="107" y="217"/>
                  </a:cubicBezTo>
                  <a:cubicBezTo>
                    <a:pt x="107" y="254"/>
                    <a:pt x="107" y="254"/>
                    <a:pt x="107" y="254"/>
                  </a:cubicBezTo>
                  <a:lnTo>
                    <a:pt x="70" y="254"/>
                  </a:lnTo>
                  <a:close/>
                  <a:moveTo>
                    <a:pt x="164" y="125"/>
                  </a:moveTo>
                  <a:cubicBezTo>
                    <a:pt x="164" y="129"/>
                    <a:pt x="161" y="133"/>
                    <a:pt x="156" y="133"/>
                  </a:cubicBezTo>
                  <a:cubicBezTo>
                    <a:pt x="152" y="133"/>
                    <a:pt x="149" y="129"/>
                    <a:pt x="149" y="125"/>
                  </a:cubicBezTo>
                  <a:cubicBezTo>
                    <a:pt x="149" y="121"/>
                    <a:pt x="152" y="118"/>
                    <a:pt x="156" y="118"/>
                  </a:cubicBezTo>
                  <a:cubicBezTo>
                    <a:pt x="161" y="118"/>
                    <a:pt x="164" y="121"/>
                    <a:pt x="164" y="125"/>
                  </a:cubicBezTo>
                  <a:close/>
                  <a:moveTo>
                    <a:pt x="140" y="125"/>
                  </a:moveTo>
                  <a:cubicBezTo>
                    <a:pt x="140" y="129"/>
                    <a:pt x="137" y="133"/>
                    <a:pt x="133" y="133"/>
                  </a:cubicBezTo>
                  <a:cubicBezTo>
                    <a:pt x="129" y="133"/>
                    <a:pt x="125" y="129"/>
                    <a:pt x="125" y="125"/>
                  </a:cubicBezTo>
                  <a:cubicBezTo>
                    <a:pt x="125" y="121"/>
                    <a:pt x="129" y="118"/>
                    <a:pt x="133" y="118"/>
                  </a:cubicBezTo>
                  <a:cubicBezTo>
                    <a:pt x="137" y="118"/>
                    <a:pt x="140" y="121"/>
                    <a:pt x="140" y="125"/>
                  </a:cubicBezTo>
                  <a:close/>
                  <a:moveTo>
                    <a:pt x="359" y="307"/>
                  </a:moveTo>
                  <a:cubicBezTo>
                    <a:pt x="125" y="307"/>
                    <a:pt x="125" y="307"/>
                    <a:pt x="125" y="307"/>
                  </a:cubicBezTo>
                  <a:cubicBezTo>
                    <a:pt x="125" y="272"/>
                    <a:pt x="125" y="272"/>
                    <a:pt x="125" y="272"/>
                  </a:cubicBezTo>
                  <a:cubicBezTo>
                    <a:pt x="125" y="254"/>
                    <a:pt x="125" y="254"/>
                    <a:pt x="125" y="254"/>
                  </a:cubicBezTo>
                  <a:cubicBezTo>
                    <a:pt x="125" y="217"/>
                    <a:pt x="125" y="217"/>
                    <a:pt x="125" y="217"/>
                  </a:cubicBezTo>
                  <a:cubicBezTo>
                    <a:pt x="125" y="199"/>
                    <a:pt x="125" y="199"/>
                    <a:pt x="125" y="199"/>
                  </a:cubicBezTo>
                  <a:cubicBezTo>
                    <a:pt x="125" y="140"/>
                    <a:pt x="125" y="140"/>
                    <a:pt x="125" y="140"/>
                  </a:cubicBezTo>
                  <a:cubicBezTo>
                    <a:pt x="252" y="140"/>
                    <a:pt x="252" y="140"/>
                    <a:pt x="252" y="140"/>
                  </a:cubicBezTo>
                  <a:cubicBezTo>
                    <a:pt x="270" y="140"/>
                    <a:pt x="270" y="140"/>
                    <a:pt x="270" y="140"/>
                  </a:cubicBezTo>
                  <a:cubicBezTo>
                    <a:pt x="304" y="140"/>
                    <a:pt x="304" y="140"/>
                    <a:pt x="304" y="140"/>
                  </a:cubicBezTo>
                  <a:cubicBezTo>
                    <a:pt x="322" y="140"/>
                    <a:pt x="322" y="140"/>
                    <a:pt x="322" y="140"/>
                  </a:cubicBezTo>
                  <a:cubicBezTo>
                    <a:pt x="359" y="140"/>
                    <a:pt x="359" y="140"/>
                    <a:pt x="359" y="140"/>
                  </a:cubicBezTo>
                  <a:lnTo>
                    <a:pt x="359"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sp>
          <p:nvSpPr>
            <p:cNvPr id="112" name="Rectangle 19"/>
            <p:cNvSpPr>
              <a:spLocks noChangeArrowheads="1"/>
            </p:cNvSpPr>
            <p:nvPr/>
          </p:nvSpPr>
          <p:spPr bwMode="auto">
            <a:xfrm>
              <a:off x="8135938" y="4025900"/>
              <a:ext cx="98425"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sp>
          <p:nvSpPr>
            <p:cNvPr id="113" name="Rectangle 20"/>
            <p:cNvSpPr>
              <a:spLocks noChangeArrowheads="1"/>
            </p:cNvSpPr>
            <p:nvPr/>
          </p:nvSpPr>
          <p:spPr bwMode="auto">
            <a:xfrm>
              <a:off x="8294688" y="3984625"/>
              <a:ext cx="98425" cy="227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sp>
          <p:nvSpPr>
            <p:cNvPr id="114" name="Rectangle 21"/>
            <p:cNvSpPr>
              <a:spLocks noChangeArrowheads="1"/>
            </p:cNvSpPr>
            <p:nvPr/>
          </p:nvSpPr>
          <p:spPr bwMode="auto">
            <a:xfrm>
              <a:off x="8456613" y="3922713"/>
              <a:ext cx="98425" cy="288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sp>
          <p:nvSpPr>
            <p:cNvPr id="115" name="Rectangle 22"/>
            <p:cNvSpPr>
              <a:spLocks noChangeArrowheads="1"/>
            </p:cNvSpPr>
            <p:nvPr/>
          </p:nvSpPr>
          <p:spPr bwMode="auto">
            <a:xfrm>
              <a:off x="8615363" y="3840163"/>
              <a:ext cx="98425" cy="371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grpSp>
      <p:sp>
        <p:nvSpPr>
          <p:cNvPr id="117" name="TextBox 116"/>
          <p:cNvSpPr txBox="1"/>
          <p:nvPr/>
        </p:nvSpPr>
        <p:spPr>
          <a:xfrm>
            <a:off x="7085977" y="4328103"/>
            <a:ext cx="974626" cy="114262"/>
          </a:xfrm>
          <a:prstGeom prst="rect">
            <a:avLst/>
          </a:prstGeom>
          <a:noFill/>
        </p:spPr>
        <p:txBody>
          <a:bodyPr wrap="none" lIns="0" tIns="0" rIns="0" bIns="0" rtlCol="0">
            <a:spAutoFit/>
          </a:bodyPr>
          <a:lstStyle/>
          <a:p>
            <a:pPr defTabSz="685607">
              <a:lnSpc>
                <a:spcPct val="90000"/>
              </a:lnSpc>
              <a:spcAft>
                <a:spcPts val="450"/>
              </a:spcAft>
              <a:defRPr/>
            </a:pPr>
            <a:r>
              <a:rPr lang="en-US" sz="825" b="1" dirty="0">
                <a:solidFill>
                  <a:srgbClr val="FFFFFF"/>
                </a:solidFill>
                <a:latin typeface="Segoe UI"/>
              </a:rPr>
              <a:t>MICROSOFT AZURE</a:t>
            </a:r>
          </a:p>
        </p:txBody>
      </p:sp>
      <p:sp>
        <p:nvSpPr>
          <p:cNvPr id="118" name="TextBox 117"/>
          <p:cNvSpPr txBox="1"/>
          <p:nvPr/>
        </p:nvSpPr>
        <p:spPr>
          <a:xfrm>
            <a:off x="4247868" y="4328521"/>
            <a:ext cx="1333698" cy="114262"/>
          </a:xfrm>
          <a:prstGeom prst="rect">
            <a:avLst/>
          </a:prstGeom>
          <a:noFill/>
        </p:spPr>
        <p:txBody>
          <a:bodyPr wrap="none" lIns="0" tIns="0" rIns="0" bIns="0" rtlCol="0">
            <a:spAutoFit/>
          </a:bodyPr>
          <a:lstStyle/>
          <a:p>
            <a:pPr defTabSz="685607">
              <a:lnSpc>
                <a:spcPct val="90000"/>
              </a:lnSpc>
              <a:spcAft>
                <a:spcPts val="450"/>
              </a:spcAft>
              <a:defRPr/>
            </a:pPr>
            <a:r>
              <a:rPr lang="en-US" sz="825" b="1" dirty="0">
                <a:solidFill>
                  <a:srgbClr val="FFFFFF"/>
                </a:solidFill>
                <a:latin typeface="Segoe UI"/>
              </a:rPr>
              <a:t>MICROSOFT AZURE STACK</a:t>
            </a:r>
          </a:p>
        </p:txBody>
      </p:sp>
      <p:grpSp>
        <p:nvGrpSpPr>
          <p:cNvPr id="3" name="Group 2"/>
          <p:cNvGrpSpPr/>
          <p:nvPr/>
        </p:nvGrpSpPr>
        <p:grpSpPr>
          <a:xfrm>
            <a:off x="4862355" y="1858206"/>
            <a:ext cx="828441" cy="237429"/>
            <a:chOff x="6743700" y="2477338"/>
            <a:chExt cx="1104900" cy="316662"/>
          </a:xfrm>
        </p:grpSpPr>
        <p:cxnSp>
          <p:nvCxnSpPr>
            <p:cNvPr id="119" name="Straight Connector 118"/>
            <p:cNvCxnSpPr/>
            <p:nvPr/>
          </p:nvCxnSpPr>
          <p:spPr>
            <a:xfrm>
              <a:off x="6743700" y="2477338"/>
              <a:ext cx="1104900"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6743700" y="2477338"/>
              <a:ext cx="0" cy="316662"/>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6757292" y="1858206"/>
            <a:ext cx="828441" cy="237429"/>
            <a:chOff x="9271000" y="2477338"/>
            <a:chExt cx="1104900" cy="316662"/>
          </a:xfrm>
        </p:grpSpPr>
        <p:cxnSp>
          <p:nvCxnSpPr>
            <p:cNvPr id="122" name="Straight Connector 121"/>
            <p:cNvCxnSpPr/>
            <p:nvPr/>
          </p:nvCxnSpPr>
          <p:spPr>
            <a:xfrm>
              <a:off x="9271000" y="2477338"/>
              <a:ext cx="1104900"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10375900" y="2477338"/>
              <a:ext cx="0" cy="316662"/>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7" name="Straight Connector 126"/>
          <p:cNvCxnSpPr/>
          <p:nvPr/>
        </p:nvCxnSpPr>
        <p:spPr>
          <a:xfrm flipV="1">
            <a:off x="4862355" y="2987897"/>
            <a:ext cx="0" cy="237429"/>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7620359" y="2987898"/>
            <a:ext cx="0" cy="199341"/>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Freeform 26"/>
          <p:cNvSpPr>
            <a:spLocks/>
          </p:cNvSpPr>
          <p:nvPr/>
        </p:nvSpPr>
        <p:spPr bwMode="auto">
          <a:xfrm>
            <a:off x="5972938" y="2784487"/>
            <a:ext cx="710438" cy="707285"/>
          </a:xfrm>
          <a:custGeom>
            <a:avLst/>
            <a:gdLst>
              <a:gd name="T0" fmla="*/ 567 w 665"/>
              <a:gd name="T1" fmla="*/ 93 h 662"/>
              <a:gd name="T2" fmla="*/ 498 w 665"/>
              <a:gd name="T3" fmla="*/ 162 h 662"/>
              <a:gd name="T4" fmla="*/ 567 w 665"/>
              <a:gd name="T5" fmla="*/ 336 h 662"/>
              <a:gd name="T6" fmla="*/ 344 w 665"/>
              <a:gd name="T7" fmla="*/ 562 h 662"/>
              <a:gd name="T8" fmla="*/ 98 w 665"/>
              <a:gd name="T9" fmla="*/ 328 h 662"/>
              <a:gd name="T10" fmla="*/ 167 w 665"/>
              <a:gd name="T11" fmla="*/ 162 h 662"/>
              <a:gd name="T12" fmla="*/ 167 w 665"/>
              <a:gd name="T13" fmla="*/ 162 h 662"/>
              <a:gd name="T14" fmla="*/ 242 w 665"/>
              <a:gd name="T15" fmla="*/ 237 h 662"/>
              <a:gd name="T16" fmla="*/ 268 w 665"/>
              <a:gd name="T17" fmla="*/ 0 h 662"/>
              <a:gd name="T18" fmla="*/ 30 w 665"/>
              <a:gd name="T19" fmla="*/ 26 h 662"/>
              <a:gd name="T20" fmla="*/ 98 w 665"/>
              <a:gd name="T21" fmla="*/ 93 h 662"/>
              <a:gd name="T22" fmla="*/ 98 w 665"/>
              <a:gd name="T23" fmla="*/ 93 h 662"/>
              <a:gd name="T24" fmla="*/ 1 w 665"/>
              <a:gd name="T25" fmla="*/ 326 h 662"/>
              <a:gd name="T26" fmla="*/ 328 w 665"/>
              <a:gd name="T27" fmla="*/ 660 h 662"/>
              <a:gd name="T28" fmla="*/ 665 w 665"/>
              <a:gd name="T29" fmla="*/ 328 h 662"/>
              <a:gd name="T30" fmla="*/ 567 w 665"/>
              <a:gd name="T31" fmla="*/ 93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662">
                <a:moveTo>
                  <a:pt x="567" y="93"/>
                </a:moveTo>
                <a:cubicBezTo>
                  <a:pt x="498" y="162"/>
                  <a:pt x="498" y="162"/>
                  <a:pt x="498" y="162"/>
                </a:cubicBezTo>
                <a:cubicBezTo>
                  <a:pt x="542" y="206"/>
                  <a:pt x="569" y="268"/>
                  <a:pt x="567" y="336"/>
                </a:cubicBezTo>
                <a:cubicBezTo>
                  <a:pt x="563" y="457"/>
                  <a:pt x="465" y="556"/>
                  <a:pt x="344" y="562"/>
                </a:cubicBezTo>
                <a:cubicBezTo>
                  <a:pt x="209" y="568"/>
                  <a:pt x="98" y="461"/>
                  <a:pt x="98" y="328"/>
                </a:cubicBezTo>
                <a:cubicBezTo>
                  <a:pt x="98" y="263"/>
                  <a:pt x="125" y="205"/>
                  <a:pt x="167" y="162"/>
                </a:cubicBezTo>
                <a:cubicBezTo>
                  <a:pt x="167" y="162"/>
                  <a:pt x="167" y="162"/>
                  <a:pt x="167" y="162"/>
                </a:cubicBezTo>
                <a:cubicBezTo>
                  <a:pt x="242" y="237"/>
                  <a:pt x="242" y="237"/>
                  <a:pt x="242" y="237"/>
                </a:cubicBezTo>
                <a:cubicBezTo>
                  <a:pt x="268" y="0"/>
                  <a:pt x="268" y="0"/>
                  <a:pt x="268" y="0"/>
                </a:cubicBezTo>
                <a:cubicBezTo>
                  <a:pt x="30" y="26"/>
                  <a:pt x="30" y="26"/>
                  <a:pt x="30" y="26"/>
                </a:cubicBezTo>
                <a:cubicBezTo>
                  <a:pt x="98" y="93"/>
                  <a:pt x="98" y="93"/>
                  <a:pt x="98" y="93"/>
                </a:cubicBezTo>
                <a:cubicBezTo>
                  <a:pt x="98" y="93"/>
                  <a:pt x="98" y="93"/>
                  <a:pt x="98" y="93"/>
                </a:cubicBezTo>
                <a:cubicBezTo>
                  <a:pt x="38" y="153"/>
                  <a:pt x="1" y="235"/>
                  <a:pt x="1" y="326"/>
                </a:cubicBezTo>
                <a:cubicBezTo>
                  <a:pt x="0" y="507"/>
                  <a:pt x="147" y="657"/>
                  <a:pt x="328" y="660"/>
                </a:cubicBezTo>
                <a:cubicBezTo>
                  <a:pt x="513" y="662"/>
                  <a:pt x="665" y="513"/>
                  <a:pt x="665" y="328"/>
                </a:cubicBezTo>
                <a:cubicBezTo>
                  <a:pt x="665" y="236"/>
                  <a:pt x="627" y="153"/>
                  <a:pt x="567" y="93"/>
                </a:cubicBezTo>
                <a:close/>
              </a:path>
            </a:pathLst>
          </a:custGeom>
          <a:solidFill>
            <a:schemeClr val="tx1"/>
          </a:solidFill>
          <a:ln>
            <a:noFill/>
          </a:ln>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UI"/>
            </a:endParaRPr>
          </a:p>
        </p:txBody>
      </p:sp>
      <p:sp>
        <p:nvSpPr>
          <p:cNvPr id="134" name="Rectangle 133"/>
          <p:cNvSpPr/>
          <p:nvPr/>
        </p:nvSpPr>
        <p:spPr bwMode="auto">
          <a:xfrm>
            <a:off x="5437747" y="3519737"/>
            <a:ext cx="1754680" cy="2703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41" tIns="68560" rIns="137121" bIns="68560" numCol="1" rtlCol="0" anchor="t" anchorCtr="0" compatLnSpc="1">
            <a:prstTxWarp prst="textNoShape">
              <a:avLst/>
            </a:prstTxWarp>
          </a:bodyPr>
          <a:lstStyle/>
          <a:p>
            <a:pPr algn="ctr" defTabSz="685607">
              <a:defRPr/>
            </a:pPr>
            <a:r>
              <a:rPr lang="en-US" sz="1200" dirty="0">
                <a:solidFill>
                  <a:srgbClr val="FFFFFF"/>
                </a:solidFill>
                <a:latin typeface="Segoe UI Semilight" panose="020B0402040204020203" pitchFamily="34" charset="0"/>
                <a:cs typeface="Segoe UI Semilight" panose="020B0402040204020203" pitchFamily="34" charset="0"/>
              </a:rPr>
              <a:t>Consistency</a:t>
            </a:r>
          </a:p>
        </p:txBody>
      </p:sp>
      <p:sp>
        <p:nvSpPr>
          <p:cNvPr id="38" name="TextBox 37"/>
          <p:cNvSpPr txBox="1"/>
          <p:nvPr/>
        </p:nvSpPr>
        <p:spPr>
          <a:xfrm>
            <a:off x="4298139" y="308925"/>
            <a:ext cx="1134527" cy="470836"/>
          </a:xfrm>
          <a:prstGeom prst="rect">
            <a:avLst/>
          </a:prstGeom>
          <a:noFill/>
        </p:spPr>
        <p:txBody>
          <a:bodyPr wrap="none" lIns="137121" tIns="109697" rIns="137121" bIns="109697" rtlCol="0">
            <a:spAutoFit/>
          </a:bodyPr>
          <a:lstStyle/>
          <a:p>
            <a:pPr defTabSz="685607">
              <a:lnSpc>
                <a:spcPct val="90000"/>
              </a:lnSpc>
              <a:spcAft>
                <a:spcPts val="450"/>
              </a:spcAft>
              <a:defRPr/>
            </a:pPr>
            <a:r>
              <a:rPr lang="en-US" sz="1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Describe</a:t>
            </a:r>
          </a:p>
        </p:txBody>
      </p:sp>
      <p:sp>
        <p:nvSpPr>
          <p:cNvPr id="39" name="TextBox 38"/>
          <p:cNvSpPr txBox="1"/>
          <p:nvPr/>
        </p:nvSpPr>
        <p:spPr>
          <a:xfrm>
            <a:off x="5762125" y="308925"/>
            <a:ext cx="979035" cy="470836"/>
          </a:xfrm>
          <a:prstGeom prst="rect">
            <a:avLst/>
          </a:prstGeom>
          <a:noFill/>
        </p:spPr>
        <p:txBody>
          <a:bodyPr wrap="none" lIns="137121" tIns="109697" rIns="137121" bIns="109697" rtlCol="0">
            <a:spAutoFit/>
          </a:bodyPr>
          <a:lstStyle/>
          <a:p>
            <a:pPr defTabSz="685607">
              <a:lnSpc>
                <a:spcPct val="90000"/>
              </a:lnSpc>
              <a:spcAft>
                <a:spcPts val="450"/>
              </a:spcAft>
              <a:defRPr/>
            </a:pPr>
            <a:r>
              <a:rPr lang="en-US" sz="1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Deploy</a:t>
            </a:r>
          </a:p>
        </p:txBody>
      </p:sp>
      <p:sp>
        <p:nvSpPr>
          <p:cNvPr id="40" name="TextBox 39"/>
          <p:cNvSpPr txBox="1"/>
          <p:nvPr/>
        </p:nvSpPr>
        <p:spPr>
          <a:xfrm>
            <a:off x="7074166" y="308925"/>
            <a:ext cx="1015905" cy="470836"/>
          </a:xfrm>
          <a:prstGeom prst="rect">
            <a:avLst/>
          </a:prstGeom>
          <a:noFill/>
        </p:spPr>
        <p:txBody>
          <a:bodyPr wrap="none" lIns="137121" tIns="109697" rIns="137121" bIns="109697" rtlCol="0">
            <a:spAutoFit/>
          </a:bodyPr>
          <a:lstStyle/>
          <a:p>
            <a:pPr defTabSz="685607">
              <a:lnSpc>
                <a:spcPct val="90000"/>
              </a:lnSpc>
              <a:spcAft>
                <a:spcPts val="450"/>
              </a:spcAft>
              <a:defRPr/>
            </a:pPr>
            <a:r>
              <a:rPr lang="en-US" sz="1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Control</a:t>
            </a:r>
          </a:p>
        </p:txBody>
      </p:sp>
      <p:sp>
        <p:nvSpPr>
          <p:cNvPr id="42" name="Text Placeholder 4"/>
          <p:cNvSpPr txBox="1">
            <a:spLocks/>
          </p:cNvSpPr>
          <p:nvPr/>
        </p:nvSpPr>
        <p:spPr>
          <a:xfrm>
            <a:off x="202551" y="1389252"/>
            <a:ext cx="3249077" cy="2352911"/>
          </a:xfrm>
          <a:prstGeom prst="rect">
            <a:avLst/>
          </a:prstGeom>
        </p:spPr>
        <p:txBody>
          <a:bodyPr vert="horz" wrap="square" lIns="109697" tIns="68560" rIns="109697" bIns="6856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324"/>
              </a:spcBef>
              <a:buClrTx/>
              <a:defRPr/>
            </a:pPr>
            <a:r>
              <a:rPr lang="en-US" sz="2059" dirty="0">
                <a:gradFill>
                  <a:gsLst>
                    <a:gs pos="1250">
                      <a:schemeClr val="tx1"/>
                    </a:gs>
                    <a:gs pos="100000">
                      <a:schemeClr val="tx1"/>
                    </a:gs>
                  </a:gsLst>
                  <a:lin ang="5400000" scaled="0"/>
                </a:gradFill>
                <a:latin typeface="+mn-lt"/>
              </a:rPr>
              <a:t>Write once, deploy to Azure or Azure Stack </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Identical application model with same APIs </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Role-based Access Control (RBAC)</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Same deployment experience—PowerShell, Azure portal, or Visual Studio</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Choice of open source application platforms, languages, and frameworks</a:t>
            </a:r>
          </a:p>
        </p:txBody>
      </p:sp>
    </p:spTree>
    <p:extLst>
      <p:ext uri="{BB962C8B-B14F-4D97-AF65-F5344CB8AC3E}">
        <p14:creationId xmlns:p14="http://schemas.microsoft.com/office/powerpoint/2010/main" val="3629048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63" presetClass="path" presetSubtype="0" accel="100000" decel="50000" autoRev="1" fill="hold" nodeType="withEffect">
                                  <p:stCondLst>
                                    <p:cond delay="0"/>
                                  </p:stCondLst>
                                  <p:childTnLst>
                                    <p:animMotion origin="layout" path="M 1.78708E-7 1.2483E-6 L 0.03434 1.2483E-6 " pathEditMode="relative" rAng="0" ptsTypes="AA">
                                      <p:cBhvr>
                                        <p:cTn id="15" dur="500" fill="hold"/>
                                        <p:tgtEl>
                                          <p:spTgt spid="3"/>
                                        </p:tgtEl>
                                        <p:attrNameLst>
                                          <p:attrName>ppt_x</p:attrName>
                                          <p:attrName>ppt_y</p:attrName>
                                        </p:attrNameLst>
                                      </p:cBhvr>
                                      <p:rCtr x="1710" y="0"/>
                                    </p:animMotion>
                                  </p:childTnLst>
                                </p:cTn>
                              </p:par>
                              <p:par>
                                <p:cTn id="16" presetID="10" presetClass="entr" presetSubtype="0" fill="hold"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35" presetClass="path" presetSubtype="0" accel="100000" autoRev="1" fill="hold" nodeType="withEffect">
                                  <p:stCondLst>
                                    <p:cond delay="0"/>
                                  </p:stCondLst>
                                  <p:childTnLst>
                                    <p:animMotion origin="layout" path="M -3.67884E-6 1.2483E-6 L -0.03484 1.2483E-6 " pathEditMode="relative" rAng="0" ptsTypes="AA">
                                      <p:cBhvr>
                                        <p:cTn id="20" dur="500" fill="hold"/>
                                        <p:tgtEl>
                                          <p:spTgt spid="4"/>
                                        </p:tgtEl>
                                        <p:attrNameLst>
                                          <p:attrName>ppt_x</p:attrName>
                                          <p:attrName>ppt_y</p:attrName>
                                        </p:attrNameLst>
                                      </p:cBhvr>
                                      <p:rCtr x="-1749" y="0"/>
                                    </p:animMotion>
                                  </p:childTnLst>
                                </p:cTn>
                              </p:par>
                              <p:par>
                                <p:cTn id="21" presetID="10" presetClass="entr" presetSubtype="0" fill="hold" nodeType="with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64" presetClass="path" presetSubtype="0" accel="100000" decel="50000" autoRev="1" fill="hold" nodeType="withEffect">
                                  <p:stCondLst>
                                    <p:cond delay="500"/>
                                  </p:stCondLst>
                                  <p:childTnLst>
                                    <p:animMotion origin="layout" path="M 2.38448E-6 -3.40445E-6 L 2.38448E-6 -0.07921 " pathEditMode="relative" rAng="0" ptsTypes="AA">
                                      <p:cBhvr>
                                        <p:cTn id="25" dur="500" fill="hold"/>
                                        <p:tgtEl>
                                          <p:spTgt spid="5"/>
                                        </p:tgtEl>
                                        <p:attrNameLst>
                                          <p:attrName>ppt_x</p:attrName>
                                          <p:attrName>ppt_y</p:attrName>
                                        </p:attrNameLst>
                                      </p:cBhvr>
                                      <p:rCtr x="0" y="-3972"/>
                                    </p:animMotion>
                                  </p:childTnLst>
                                </p:cTn>
                              </p:par>
                              <p:par>
                                <p:cTn id="26" presetID="10" presetClass="entr" presetSubtype="0" fill="hold" nodeType="withEffect">
                                  <p:stCondLst>
                                    <p:cond delay="10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64" presetClass="path" presetSubtype="0" accel="100000" decel="50000" autoRev="1" fill="hold" nodeType="withEffect">
                                  <p:stCondLst>
                                    <p:cond delay="500"/>
                                  </p:stCondLst>
                                  <p:childTnLst>
                                    <p:animMotion origin="layout" path="M 2.78529E-6 -3.40445E-6 L 2.78529E-6 -0.07921 " pathEditMode="relative" rAng="0" ptsTypes="AA">
                                      <p:cBhvr>
                                        <p:cTn id="30" dur="500" fill="hold"/>
                                        <p:tgtEl>
                                          <p:spTgt spid="6"/>
                                        </p:tgtEl>
                                        <p:attrNameLst>
                                          <p:attrName>ppt_x</p:attrName>
                                          <p:attrName>ppt_y</p:attrName>
                                        </p:attrNameLst>
                                      </p:cBhvr>
                                      <p:rCtr x="0" y="-3972"/>
                                    </p:animMotion>
                                  </p:childTnLst>
                                </p:cTn>
                              </p:par>
                              <p:par>
                                <p:cTn id="31" presetID="10" presetClass="entr" presetSubtype="0" fill="hold" nodeType="withEffect">
                                  <p:stCondLst>
                                    <p:cond delay="1500"/>
                                  </p:stCondLst>
                                  <p:childTnLst>
                                    <p:set>
                                      <p:cBhvr>
                                        <p:cTn id="32" dur="1" fill="hold">
                                          <p:stCondLst>
                                            <p:cond delay="0"/>
                                          </p:stCondLst>
                                        </p:cTn>
                                        <p:tgtEl>
                                          <p:spTgt spid="128"/>
                                        </p:tgtEl>
                                        <p:attrNameLst>
                                          <p:attrName>style.visibility</p:attrName>
                                        </p:attrNameLst>
                                      </p:cBhvr>
                                      <p:to>
                                        <p:strVal val="visible"/>
                                      </p:to>
                                    </p:set>
                                    <p:animEffect transition="in" filter="fade">
                                      <p:cBhvr>
                                        <p:cTn id="33" dur="500"/>
                                        <p:tgtEl>
                                          <p:spTgt spid="128"/>
                                        </p:tgtEl>
                                      </p:cBhvr>
                                    </p:animEffect>
                                  </p:childTnLst>
                                </p:cTn>
                              </p:par>
                              <p:par>
                                <p:cTn id="34" presetID="64" presetClass="path" presetSubtype="0" accel="100000" decel="50000" autoRev="1" fill="hold" nodeType="withEffect">
                                  <p:stCondLst>
                                    <p:cond delay="1000"/>
                                  </p:stCondLst>
                                  <p:childTnLst>
                                    <p:animMotion origin="layout" path="M 1.56753E-6 2.25148E-6 L 1.56753E-6 -0.07921 " pathEditMode="relative" rAng="0" ptsTypes="AA">
                                      <p:cBhvr>
                                        <p:cTn id="35" dur="500" fill="hold"/>
                                        <p:tgtEl>
                                          <p:spTgt spid="128"/>
                                        </p:tgtEl>
                                        <p:attrNameLst>
                                          <p:attrName>ppt_x</p:attrName>
                                          <p:attrName>ppt_y</p:attrName>
                                        </p:attrNameLst>
                                      </p:cBhvr>
                                      <p:rCtr x="0" y="-3972"/>
                                    </p:animMotion>
                                  </p:childTnLst>
                                </p:cTn>
                              </p:par>
                              <p:par>
                                <p:cTn id="36" presetID="10" presetClass="entr" presetSubtype="0" fill="hold" nodeType="withEffect">
                                  <p:stCondLst>
                                    <p:cond delay="1500"/>
                                  </p:stCondLst>
                                  <p:childTnLst>
                                    <p:set>
                                      <p:cBhvr>
                                        <p:cTn id="37" dur="1" fill="hold">
                                          <p:stCondLst>
                                            <p:cond delay="0"/>
                                          </p:stCondLst>
                                        </p:cTn>
                                        <p:tgtEl>
                                          <p:spTgt spid="127"/>
                                        </p:tgtEl>
                                        <p:attrNameLst>
                                          <p:attrName>style.visibility</p:attrName>
                                        </p:attrNameLst>
                                      </p:cBhvr>
                                      <p:to>
                                        <p:strVal val="visible"/>
                                      </p:to>
                                    </p:set>
                                    <p:animEffect transition="in" filter="fade">
                                      <p:cBhvr>
                                        <p:cTn id="38" dur="500"/>
                                        <p:tgtEl>
                                          <p:spTgt spid="127"/>
                                        </p:tgtEl>
                                      </p:cBhvr>
                                    </p:animEffect>
                                  </p:childTnLst>
                                </p:cTn>
                              </p:par>
                              <p:par>
                                <p:cTn id="39" presetID="64" presetClass="path" presetSubtype="0" accel="100000" decel="50000" autoRev="1" fill="hold" nodeType="withEffect">
                                  <p:stCondLst>
                                    <p:cond delay="1000"/>
                                  </p:stCondLst>
                                  <p:childTnLst>
                                    <p:animMotion origin="layout" path="M -4.52898E-6 8.39764E-7 L -4.52898E-6 -0.07921 " pathEditMode="relative" rAng="0" ptsTypes="AA">
                                      <p:cBhvr>
                                        <p:cTn id="40" dur="500" fill="hold"/>
                                        <p:tgtEl>
                                          <p:spTgt spid="127"/>
                                        </p:tgtEl>
                                        <p:attrNameLst>
                                          <p:attrName>ppt_x</p:attrName>
                                          <p:attrName>ppt_y</p:attrName>
                                        </p:attrNameLst>
                                      </p:cBhvr>
                                      <p:rCtr x="0" y="-3972"/>
                                    </p:animMotion>
                                  </p:childTnLst>
                                </p:cTn>
                              </p:par>
                              <p:par>
                                <p:cTn id="41" presetID="10" presetClass="entr" presetSubtype="0" fill="hold" grpId="0" nodeType="withEffect">
                                  <p:stCondLst>
                                    <p:cond delay="20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500"/>
                                        <p:tgtEl>
                                          <p:spTgt spid="98"/>
                                        </p:tgtEl>
                                      </p:cBhvr>
                                    </p:animEffect>
                                  </p:childTnLst>
                                </p:cTn>
                              </p:par>
                              <p:par>
                                <p:cTn id="44" presetID="64" presetClass="path" presetSubtype="0" accel="100000" decel="50000" autoRev="1" fill="hold" grpId="1" nodeType="withEffect">
                                  <p:stCondLst>
                                    <p:cond delay="1500"/>
                                  </p:stCondLst>
                                  <p:childTnLst>
                                    <p:animMotion origin="layout" path="M 1.56753E-6 4.46664E-6 L 1.56753E-6 -0.07921 " pathEditMode="relative" rAng="0" ptsTypes="AA">
                                      <p:cBhvr>
                                        <p:cTn id="45" dur="500" fill="hold"/>
                                        <p:tgtEl>
                                          <p:spTgt spid="98"/>
                                        </p:tgtEl>
                                        <p:attrNameLst>
                                          <p:attrName>ppt_x</p:attrName>
                                          <p:attrName>ppt_y</p:attrName>
                                        </p:attrNameLst>
                                      </p:cBhvr>
                                      <p:rCtr x="0" y="-3972"/>
                                    </p:animMotion>
                                  </p:childTnLst>
                                </p:cTn>
                              </p:par>
                              <p:par>
                                <p:cTn id="46" presetID="10" presetClass="entr" presetSubtype="0" fill="hold" nodeType="withEffect">
                                  <p:stCondLst>
                                    <p:cond delay="200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500"/>
                                        <p:tgtEl>
                                          <p:spTgt spid="92"/>
                                        </p:tgtEl>
                                      </p:cBhvr>
                                    </p:animEffect>
                                  </p:childTnLst>
                                </p:cTn>
                              </p:par>
                              <p:par>
                                <p:cTn id="49" presetID="64" presetClass="path" presetSubtype="0" accel="100000" decel="50000" autoRev="1" fill="hold" nodeType="withEffect">
                                  <p:stCondLst>
                                    <p:cond delay="1500"/>
                                  </p:stCondLst>
                                  <p:childTnLst>
                                    <p:animMotion origin="layout" path="M -2.09344E-6 4.46664E-6 L -2.09344E-6 -0.07921 " pathEditMode="relative" rAng="0" ptsTypes="AA">
                                      <p:cBhvr>
                                        <p:cTn id="50" dur="500" fill="hold"/>
                                        <p:tgtEl>
                                          <p:spTgt spid="92"/>
                                        </p:tgtEl>
                                        <p:attrNameLst>
                                          <p:attrName>ppt_x</p:attrName>
                                          <p:attrName>ppt_y</p:attrName>
                                        </p:attrNameLst>
                                      </p:cBhvr>
                                      <p:rCtr x="0" y="-3972"/>
                                    </p:animMotion>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500"/>
                                        <p:tgtEl>
                                          <p:spTgt spid="1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8"/>
                                        </p:tgtEl>
                                        <p:attrNameLst>
                                          <p:attrName>style.visibility</p:attrName>
                                        </p:attrNameLst>
                                      </p:cBhvr>
                                      <p:to>
                                        <p:strVal val="visible"/>
                                      </p:to>
                                    </p:set>
                                    <p:animEffect transition="in" filter="fade">
                                      <p:cBhvr>
                                        <p:cTn id="57" dur="500"/>
                                        <p:tgtEl>
                                          <p:spTgt spid="118"/>
                                        </p:tgtEl>
                                      </p:cBhvr>
                                    </p:animEffect>
                                  </p:childTnLst>
                                </p:cTn>
                              </p:par>
                              <p:par>
                                <p:cTn id="58" presetID="10" presetClass="entr" presetSubtype="0" fill="hold" grpId="1" nodeType="withEffect">
                                  <p:stCondLst>
                                    <p:cond delay="500"/>
                                  </p:stCondLst>
                                  <p:childTnLst>
                                    <p:set>
                                      <p:cBhvr>
                                        <p:cTn id="59" dur="1" fill="hold">
                                          <p:stCondLst>
                                            <p:cond delay="0"/>
                                          </p:stCondLst>
                                        </p:cTn>
                                        <p:tgtEl>
                                          <p:spTgt spid="133"/>
                                        </p:tgtEl>
                                        <p:attrNameLst>
                                          <p:attrName>style.visibility</p:attrName>
                                        </p:attrNameLst>
                                      </p:cBhvr>
                                      <p:to>
                                        <p:strVal val="visible"/>
                                      </p:to>
                                    </p:set>
                                    <p:animEffect transition="in" filter="fade">
                                      <p:cBhvr>
                                        <p:cTn id="60" dur="500"/>
                                        <p:tgtEl>
                                          <p:spTgt spid="133"/>
                                        </p:tgtEl>
                                      </p:cBhvr>
                                    </p:animEffect>
                                  </p:childTnLst>
                                </p:cTn>
                              </p:par>
                              <p:par>
                                <p:cTn id="61" presetID="8" presetClass="emph" presetSubtype="0" decel="100000" fill="hold" grpId="0" nodeType="withEffect">
                                  <p:stCondLst>
                                    <p:cond delay="0"/>
                                  </p:stCondLst>
                                  <p:childTnLst>
                                    <p:animRot by="21600000">
                                      <p:cBhvr>
                                        <p:cTn id="62" dur="1000" fill="hold"/>
                                        <p:tgtEl>
                                          <p:spTgt spid="133"/>
                                        </p:tgtEl>
                                        <p:attrNameLst>
                                          <p:attrName>r</p:attrName>
                                        </p:attrNameLst>
                                      </p:cBhvr>
                                    </p:animRot>
                                  </p:childTnLst>
                                </p:cTn>
                              </p:par>
                              <p:par>
                                <p:cTn id="63" presetID="10" presetClass="entr" presetSubtype="0" fill="hold" grpId="0" nodeType="withEffect">
                                  <p:stCondLst>
                                    <p:cond delay="75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8" grpId="0" animBg="1"/>
      <p:bldP spid="98" grpId="1" animBg="1"/>
      <p:bldP spid="117" grpId="0"/>
      <p:bldP spid="118" grpId="0"/>
      <p:bldP spid="133" grpId="0" animBg="1"/>
      <p:bldP spid="133" grpId="1" animBg="1"/>
      <p:bldP spid="1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7323" y="286944"/>
            <a:ext cx="7910275" cy="4634586"/>
          </a:xfrm>
          <a:prstGeom prst="rect">
            <a:avLst/>
          </a:prstGeom>
        </p:spPr>
      </p:pic>
      <p:sp>
        <p:nvSpPr>
          <p:cNvPr id="12" name="Rectangle 11"/>
          <p:cNvSpPr/>
          <p:nvPr/>
        </p:nvSpPr>
        <p:spPr bwMode="auto">
          <a:xfrm>
            <a:off x="649" y="731"/>
            <a:ext cx="3563017" cy="5142041"/>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0" fontAlgn="base" hangingPunct="0">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2551" y="217802"/>
            <a:ext cx="3361115" cy="674557"/>
          </a:xfrm>
        </p:spPr>
        <p:txBody>
          <a:bodyPr/>
          <a:lstStyle/>
          <a:p>
            <a:r>
              <a:rPr lang="en-US" dirty="0"/>
              <a:t>One Azure ecosystem</a:t>
            </a:r>
          </a:p>
        </p:txBody>
      </p:sp>
      <p:sp>
        <p:nvSpPr>
          <p:cNvPr id="14" name="Text Placeholder 4"/>
          <p:cNvSpPr txBox="1">
            <a:spLocks/>
          </p:cNvSpPr>
          <p:nvPr/>
        </p:nvSpPr>
        <p:spPr>
          <a:xfrm>
            <a:off x="202550" y="1389253"/>
            <a:ext cx="3025004" cy="2475253"/>
          </a:xfrm>
          <a:prstGeom prst="rect">
            <a:avLst/>
          </a:prstGeom>
        </p:spPr>
        <p:txBody>
          <a:bodyPr vert="horz" wrap="square" lIns="109697" tIns="68560" rIns="109697" bIns="6856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324"/>
              </a:spcBef>
              <a:buClrTx/>
              <a:defRPr/>
            </a:pPr>
            <a:r>
              <a:rPr lang="en-US" sz="2059" dirty="0">
                <a:gradFill>
                  <a:gsLst>
                    <a:gs pos="1250">
                      <a:schemeClr val="tx1"/>
                    </a:gs>
                    <a:gs pos="100000">
                      <a:schemeClr val="tx1"/>
                    </a:gs>
                  </a:gsLst>
                  <a:lin ang="5400000" scaled="0"/>
                </a:gradFill>
                <a:latin typeface="+mn-lt"/>
              </a:rPr>
              <a:t>Jump-start your Azure Stack efforts with the rich Azure ecosystem</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Azure Resource Manager templates</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Windows Server and Linux </a:t>
            </a:r>
            <a:r>
              <a:rPr lang="en-US" sz="1176" dirty="0" err="1">
                <a:gradFill>
                  <a:gsLst>
                    <a:gs pos="1250">
                      <a:srgbClr val="FFFFFF"/>
                    </a:gs>
                    <a:gs pos="100000">
                      <a:srgbClr val="FFFFFF"/>
                    </a:gs>
                  </a:gsLst>
                  <a:lin ang="5400000" scaled="0"/>
                </a:gradFill>
                <a:latin typeface="Segoe UI"/>
              </a:rPr>
              <a:t>VM</a:t>
            </a:r>
            <a:r>
              <a:rPr lang="en-US" sz="1176" dirty="0">
                <a:gradFill>
                  <a:gsLst>
                    <a:gs pos="1250">
                      <a:srgbClr val="FFFFFF"/>
                    </a:gs>
                    <a:gs pos="100000">
                      <a:srgbClr val="FFFFFF"/>
                    </a:gs>
                  </a:gsLst>
                  <a:lin ang="5400000" scaled="0"/>
                </a:gradFill>
                <a:latin typeface="Segoe UI"/>
              </a:rPr>
              <a:t> images </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Third-party services and extensions</a:t>
            </a:r>
          </a:p>
          <a:p>
            <a:pPr indent="-172465" defTabSz="685714">
              <a:spcBef>
                <a:spcPts val="1324"/>
              </a:spcBef>
              <a:buClrTx/>
              <a:defRPr/>
            </a:pPr>
            <a:r>
              <a:rPr lang="en-US" sz="1176" dirty="0">
                <a:gradFill>
                  <a:gsLst>
                    <a:gs pos="1250">
                      <a:srgbClr val="FFFFFF"/>
                    </a:gs>
                    <a:gs pos="100000">
                      <a:srgbClr val="FFFFFF"/>
                    </a:gs>
                  </a:gsLst>
                  <a:lin ang="5400000" scaled="0"/>
                </a:gradFill>
                <a:latin typeface="Segoe UI"/>
              </a:rPr>
              <a:t>GitHub to store and share above  application components </a:t>
            </a:r>
          </a:p>
        </p:txBody>
      </p:sp>
    </p:spTree>
    <p:extLst>
      <p:ext uri="{BB962C8B-B14F-4D97-AF65-F5344CB8AC3E}">
        <p14:creationId xmlns:p14="http://schemas.microsoft.com/office/powerpoint/2010/main" val="18063817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effectLst>
                  <a:outerShdw blurRad="38100" dist="38100" dir="2700000" algn="tl">
                    <a:srgbClr val="000000">
                      <a:alpha val="43137"/>
                    </a:srgbClr>
                  </a:outerShdw>
                </a:effectLst>
              </a:rPr>
              <a:t>Azure Stack Demo</a:t>
            </a:r>
          </a:p>
        </p:txBody>
      </p:sp>
    </p:spTree>
    <p:extLst>
      <p:ext uri="{BB962C8B-B14F-4D97-AF65-F5344CB8AC3E}">
        <p14:creationId xmlns:p14="http://schemas.microsoft.com/office/powerpoint/2010/main" val="38626359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Rectangle 572"/>
          <p:cNvSpPr/>
          <p:nvPr/>
        </p:nvSpPr>
        <p:spPr bwMode="auto">
          <a:xfrm>
            <a:off x="1946" y="1459"/>
            <a:ext cx="9140110" cy="4372879"/>
          </a:xfrm>
          <a:prstGeom prst="rect">
            <a:avLst/>
          </a:prstGeom>
          <a:solidFill>
            <a:srgbClr val="002846"/>
          </a:solidFill>
          <a:ln w="10795" cap="flat" cmpd="sng" algn="ctr">
            <a:noFill/>
            <a:prstDash val="solid"/>
            <a:headEnd type="none" w="med" len="med"/>
            <a:tailEnd type="none" w="med" len="med"/>
          </a:ln>
          <a:effectLst/>
        </p:spPr>
        <p:txBody>
          <a:bodyPr lIns="0" tIns="34275" rIns="0" bIns="34275" anchor="ctr"/>
          <a:lstStyle/>
          <a:p>
            <a:pPr algn="ctr" defTabSz="685197" fontAlgn="base">
              <a:spcBef>
                <a:spcPct val="0"/>
              </a:spcBef>
              <a:spcAft>
                <a:spcPct val="0"/>
              </a:spcAft>
              <a:defRPr/>
            </a:pPr>
            <a:endParaRPr lang="en-US" sz="1471" dirty="0">
              <a:gradFill>
                <a:gsLst>
                  <a:gs pos="16814">
                    <a:srgbClr val="FFFFFF"/>
                  </a:gs>
                  <a:gs pos="46000">
                    <a:srgbClr val="FFFFFF"/>
                  </a:gs>
                </a:gsLst>
                <a:lin ang="5400000" scaled="0"/>
              </a:gradFill>
              <a:latin typeface="Segoe UI"/>
              <a:ea typeface="MS PGothic" panose="020B0600070205080204" pitchFamily="34" charset="-128"/>
            </a:endParaRPr>
          </a:p>
        </p:txBody>
      </p:sp>
      <p:sp>
        <p:nvSpPr>
          <p:cNvPr id="574" name="Freeform 573"/>
          <p:cNvSpPr/>
          <p:nvPr/>
        </p:nvSpPr>
        <p:spPr bwMode="auto">
          <a:xfrm>
            <a:off x="8380186" y="1734046"/>
            <a:ext cx="50169" cy="28001"/>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685217">
              <a:defRPr/>
            </a:pPr>
            <a:endParaRPr lang="en-US" sz="1350">
              <a:solidFill>
                <a:srgbClr val="FFFFFF"/>
              </a:solidFill>
              <a:latin typeface="Segoe UI"/>
              <a:ea typeface="MS PGothic" panose="020B0600070205080204" pitchFamily="34" charset="-128"/>
            </a:endParaRPr>
          </a:p>
        </p:txBody>
      </p:sp>
      <p:sp>
        <p:nvSpPr>
          <p:cNvPr id="575" name="Rectangle 574"/>
          <p:cNvSpPr/>
          <p:nvPr/>
        </p:nvSpPr>
        <p:spPr bwMode="auto">
          <a:xfrm>
            <a:off x="84785" y="3243778"/>
            <a:ext cx="8968600" cy="1022593"/>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31765" tIns="67203" rIns="131765" bIns="105412"/>
          <a:lstStyle/>
          <a:p>
            <a:pPr algn="ctr" defTabSz="671624" fontAlgn="base">
              <a:lnSpc>
                <a:spcPct val="90000"/>
              </a:lnSpc>
              <a:defRPr/>
            </a:pPr>
            <a:r>
              <a:rPr lang="en-US" sz="1175"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sp>
        <p:nvSpPr>
          <p:cNvPr id="812" name="Rectangle 811"/>
          <p:cNvSpPr/>
          <p:nvPr/>
        </p:nvSpPr>
        <p:spPr bwMode="auto">
          <a:xfrm>
            <a:off x="2166710" y="3517334"/>
            <a:ext cx="2083301" cy="581028"/>
          </a:xfrm>
          <a:prstGeom prst="rect">
            <a:avLst/>
          </a:prstGeom>
          <a:solidFill>
            <a:srgbClr val="0072C6"/>
          </a:solidFill>
          <a:ln w="6350" cap="flat" cmpd="sng" algn="ctr">
            <a:noFill/>
            <a:prstDash val="solid"/>
            <a:miter lim="800000"/>
            <a:headEnd type="none" w="med" len="med"/>
            <a:tailEnd type="none" w="med" len="med"/>
          </a:ln>
          <a:effectLst/>
        </p:spPr>
        <p:txBody>
          <a:bodyPr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sp>
        <p:nvSpPr>
          <p:cNvPr id="820" name="Rectangle 819"/>
          <p:cNvSpPr/>
          <p:nvPr/>
        </p:nvSpPr>
        <p:spPr bwMode="auto">
          <a:xfrm>
            <a:off x="2402533" y="3708499"/>
            <a:ext cx="486699" cy="267361"/>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735" dirty="0">
                <a:gradFill>
                  <a:gsLst>
                    <a:gs pos="0">
                      <a:srgbClr val="FFFFFF"/>
                    </a:gs>
                    <a:gs pos="100000">
                      <a:srgbClr val="FFFFFF"/>
                    </a:gs>
                  </a:gsLst>
                  <a:lin ang="5400000" scaled="0"/>
                </a:gradFill>
                <a:latin typeface="Segoe UI"/>
                <a:ea typeface="Segoe UI" pitchFamily="34" charset="0"/>
                <a:cs typeface="Segoe UI" pitchFamily="34" charset="0"/>
              </a:rPr>
            </a:br>
            <a:r>
              <a:rPr lang="en-US" sz="735"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821" name="Picture 231"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213046" y="3754490"/>
            <a:ext cx="182008" cy="18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8" name="Rectangle 817"/>
          <p:cNvSpPr/>
          <p:nvPr/>
        </p:nvSpPr>
        <p:spPr bwMode="auto">
          <a:xfrm>
            <a:off x="3140031" y="3711283"/>
            <a:ext cx="401070" cy="267361"/>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735" dirty="0">
                <a:gradFill>
                  <a:gsLst>
                    <a:gs pos="0">
                      <a:srgbClr val="FFFFFF"/>
                    </a:gs>
                    <a:gs pos="100000">
                      <a:srgbClr val="FFFFFF"/>
                    </a:gs>
                  </a:gsLst>
                  <a:lin ang="5400000" scaled="0"/>
                </a:gradFill>
                <a:latin typeface="Segoe UI"/>
                <a:ea typeface="Segoe UI" pitchFamily="34" charset="0"/>
                <a:cs typeface="Segoe UI" pitchFamily="34" charset="0"/>
              </a:rPr>
            </a:br>
            <a:r>
              <a:rPr lang="en-US" sz="735"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819" name="Picture 232"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940239" y="3754490"/>
            <a:ext cx="182008" cy="18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 name="Rectangle 815"/>
          <p:cNvSpPr/>
          <p:nvPr/>
        </p:nvSpPr>
        <p:spPr bwMode="auto">
          <a:xfrm>
            <a:off x="3793705" y="3710527"/>
            <a:ext cx="456306" cy="267361"/>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817" name="Picture 233"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592111" y="3754490"/>
            <a:ext cx="182008" cy="18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 name="Rectangle 791"/>
          <p:cNvSpPr/>
          <p:nvPr/>
        </p:nvSpPr>
        <p:spPr bwMode="auto">
          <a:xfrm>
            <a:off x="185364" y="3517333"/>
            <a:ext cx="1891419" cy="579862"/>
          </a:xfrm>
          <a:prstGeom prst="rect">
            <a:avLst/>
          </a:prstGeom>
          <a:solidFill>
            <a:srgbClr val="0072C6"/>
          </a:solidFill>
          <a:ln w="6350" cap="flat" cmpd="sng" algn="ctr">
            <a:noFill/>
            <a:prstDash val="solid"/>
            <a:miter lim="800000"/>
            <a:headEnd type="none" w="med" len="med"/>
            <a:tailEnd type="none" w="med" len="med"/>
          </a:ln>
          <a:effectLst/>
        </p:spPr>
        <p:txBody>
          <a:bodyPr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sp>
        <p:nvSpPr>
          <p:cNvPr id="810" name="Rectangle 809"/>
          <p:cNvSpPr/>
          <p:nvPr/>
        </p:nvSpPr>
        <p:spPr bwMode="auto">
          <a:xfrm>
            <a:off x="568200" y="3761919"/>
            <a:ext cx="490655" cy="160295"/>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735" dirty="0">
                <a:gradFill>
                  <a:gsLst>
                    <a:gs pos="0">
                      <a:srgbClr val="FFFFFF"/>
                    </a:gs>
                    <a:gs pos="100000">
                      <a:srgbClr val="FFFFFF"/>
                    </a:gs>
                  </a:gsLst>
                  <a:lin ang="5400000" scaled="0"/>
                </a:gradFill>
                <a:latin typeface="Segoe UI"/>
                <a:ea typeface="Segoe UI" pitchFamily="34" charset="0"/>
                <a:cs typeface="Segoe UI" pitchFamily="34" charset="0"/>
              </a:rPr>
            </a:br>
            <a:r>
              <a:rPr lang="en-US" sz="735"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811" name="Picture 395"/>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358888" y="3761919"/>
            <a:ext cx="192510" cy="19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5" name="Rectangle 794"/>
          <p:cNvSpPr/>
          <p:nvPr/>
        </p:nvSpPr>
        <p:spPr bwMode="auto">
          <a:xfrm>
            <a:off x="1450125" y="3759249"/>
            <a:ext cx="516111" cy="176083"/>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797" name="Group 796"/>
          <p:cNvGrpSpPr/>
          <p:nvPr/>
        </p:nvGrpSpPr>
        <p:grpSpPr bwMode="auto">
          <a:xfrm>
            <a:off x="1294014" y="3795608"/>
            <a:ext cx="53407" cy="57232"/>
            <a:chOff x="429567" y="3925067"/>
            <a:chExt cx="291844" cy="312924"/>
          </a:xfrm>
          <a:solidFill>
            <a:srgbClr val="FFFFFF"/>
          </a:solidFill>
        </p:grpSpPr>
        <p:sp>
          <p:nvSpPr>
            <p:cNvPr id="807" name="Diamond 806"/>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sp>
          <p:nvSpPr>
            <p:cNvPr id="808" name="Diamond 807"/>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sp>
          <p:nvSpPr>
            <p:cNvPr id="809" name="Diamond 808"/>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grpSp>
      <p:sp>
        <p:nvSpPr>
          <p:cNvPr id="798" name="Rounded Rectangle 797"/>
          <p:cNvSpPr/>
          <p:nvPr/>
        </p:nvSpPr>
        <p:spPr bwMode="auto">
          <a:xfrm>
            <a:off x="1279079" y="3784870"/>
            <a:ext cx="162175" cy="124839"/>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grpSp>
        <p:nvGrpSpPr>
          <p:cNvPr id="799" name="Group 798"/>
          <p:cNvGrpSpPr/>
          <p:nvPr/>
        </p:nvGrpSpPr>
        <p:grpSpPr bwMode="auto">
          <a:xfrm>
            <a:off x="1373735" y="3795900"/>
            <a:ext cx="53407" cy="57232"/>
            <a:chOff x="429561" y="3925070"/>
            <a:chExt cx="291847" cy="312921"/>
          </a:xfrm>
          <a:solidFill>
            <a:srgbClr val="FFFFFF"/>
          </a:solidFill>
        </p:grpSpPr>
        <p:sp>
          <p:nvSpPr>
            <p:cNvPr id="804" name="Diamond 803"/>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sp>
          <p:nvSpPr>
            <p:cNvPr id="805" name="Diamond 804"/>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sp>
          <p:nvSpPr>
            <p:cNvPr id="806" name="Diamond 805"/>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grpSp>
      <p:grpSp>
        <p:nvGrpSpPr>
          <p:cNvPr id="800" name="Group 799"/>
          <p:cNvGrpSpPr/>
          <p:nvPr/>
        </p:nvGrpSpPr>
        <p:grpSpPr bwMode="auto">
          <a:xfrm>
            <a:off x="1336050" y="3840709"/>
            <a:ext cx="53407" cy="57231"/>
            <a:chOff x="429564" y="3925074"/>
            <a:chExt cx="291843" cy="312917"/>
          </a:xfrm>
          <a:solidFill>
            <a:srgbClr val="FFFFFF"/>
          </a:solidFill>
        </p:grpSpPr>
        <p:sp>
          <p:nvSpPr>
            <p:cNvPr id="801" name="Diamond 800"/>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sp>
          <p:nvSpPr>
            <p:cNvPr id="802" name="Diamond 801"/>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sp>
          <p:nvSpPr>
            <p:cNvPr id="803" name="Diamond 802"/>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grpSp>
      <p:sp>
        <p:nvSpPr>
          <p:cNvPr id="770" name="Rectangle 769"/>
          <p:cNvSpPr/>
          <p:nvPr/>
        </p:nvSpPr>
        <p:spPr bwMode="auto">
          <a:xfrm>
            <a:off x="4338566" y="3517334"/>
            <a:ext cx="4624891" cy="581028"/>
          </a:xfrm>
          <a:prstGeom prst="rect">
            <a:avLst/>
          </a:prstGeom>
          <a:solidFill>
            <a:srgbClr val="0072C6"/>
          </a:solidFill>
          <a:ln w="6350" cap="flat" cmpd="sng" algn="ctr">
            <a:noFill/>
            <a:prstDash val="solid"/>
            <a:miter lim="800000"/>
            <a:headEnd type="none" w="med" len="med"/>
            <a:tailEnd type="none" w="med" len="med"/>
          </a:ln>
          <a:effectLst/>
        </p:spPr>
        <p:txBody>
          <a:bodyPr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sp>
        <p:nvSpPr>
          <p:cNvPr id="790" name="Rectangle 789"/>
          <p:cNvSpPr/>
          <p:nvPr/>
        </p:nvSpPr>
        <p:spPr bwMode="auto">
          <a:xfrm>
            <a:off x="4606914" y="3723213"/>
            <a:ext cx="499583" cy="254672"/>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791" name="Picture 226"/>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4409942" y="3746263"/>
            <a:ext cx="197176" cy="197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 name="Rectangle 787"/>
          <p:cNvSpPr/>
          <p:nvPr/>
        </p:nvSpPr>
        <p:spPr bwMode="auto">
          <a:xfrm>
            <a:off x="6456300" y="3723034"/>
            <a:ext cx="404314" cy="254851"/>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789" name="Picture 227"/>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6232468" y="3740754"/>
            <a:ext cx="209517" cy="20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6" name="Rectangle 785"/>
          <p:cNvSpPr/>
          <p:nvPr/>
        </p:nvSpPr>
        <p:spPr bwMode="auto">
          <a:xfrm>
            <a:off x="7063872" y="3723034"/>
            <a:ext cx="459761" cy="254851"/>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787" name="Picture 88"/>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6893909" y="3767849"/>
            <a:ext cx="155174" cy="15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4" name="Rectangle 783"/>
          <p:cNvSpPr/>
          <p:nvPr/>
        </p:nvSpPr>
        <p:spPr bwMode="auto">
          <a:xfrm>
            <a:off x="8381952" y="3723034"/>
            <a:ext cx="537170" cy="254851"/>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785" name="Freeform 784"/>
          <p:cNvSpPr/>
          <p:nvPr/>
        </p:nvSpPr>
        <p:spPr bwMode="auto">
          <a:xfrm rot="2700000">
            <a:off x="8194938" y="3775434"/>
            <a:ext cx="138840" cy="13883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sp>
        <p:nvSpPr>
          <p:cNvPr id="782" name="Rectangle 781"/>
          <p:cNvSpPr/>
          <p:nvPr/>
        </p:nvSpPr>
        <p:spPr bwMode="auto">
          <a:xfrm>
            <a:off x="5903961" y="3723034"/>
            <a:ext cx="295213" cy="254851"/>
          </a:xfrm>
          <a:prstGeom prst="rect">
            <a:avLst/>
          </a:prstGeom>
          <a:noFill/>
          <a:ln w="6350" cap="flat" cmpd="sng" algn="ctr">
            <a:noFill/>
            <a:prstDash val="solid"/>
            <a:miter lim="800000"/>
            <a:headEnd type="none" w="med" len="med"/>
            <a:tailEnd type="none" w="med" len="med"/>
          </a:ln>
          <a:effectLst/>
        </p:spPr>
        <p:txBody>
          <a:bodyPr lIns="33601" tIns="33601" rIns="33601" bIns="33601" anchor="ctr" anchorCtr="0"/>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783" name="Picture 3"/>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5716252" y="3758840"/>
            <a:ext cx="172025" cy="1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0" name="Rectangle 779"/>
          <p:cNvSpPr/>
          <p:nvPr/>
        </p:nvSpPr>
        <p:spPr bwMode="auto">
          <a:xfrm>
            <a:off x="7728040" y="3723034"/>
            <a:ext cx="433603" cy="254851"/>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735" dirty="0">
                <a:gradFill>
                  <a:gsLst>
                    <a:gs pos="0">
                      <a:srgbClr val="FFFFFF"/>
                    </a:gs>
                    <a:gs pos="100000">
                      <a:srgbClr val="FFFFFF"/>
                    </a:gs>
                  </a:gsLst>
                  <a:lin ang="5400000" scaled="0"/>
                </a:gradFill>
                <a:latin typeface="Segoe UI"/>
                <a:ea typeface="Segoe UI" pitchFamily="34" charset="0"/>
                <a:cs typeface="Segoe UI" pitchFamily="34" charset="0"/>
              </a:rPr>
            </a:br>
            <a:r>
              <a:rPr lang="en-US" sz="735"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781" name="Picture 9"/>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556925" y="3756181"/>
            <a:ext cx="177342" cy="17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 name="Rectangle 777"/>
          <p:cNvSpPr/>
          <p:nvPr/>
        </p:nvSpPr>
        <p:spPr bwMode="auto">
          <a:xfrm>
            <a:off x="5252690" y="3723213"/>
            <a:ext cx="430268" cy="254672"/>
          </a:xfrm>
          <a:prstGeom prst="rect">
            <a:avLst/>
          </a:prstGeom>
          <a:noFill/>
          <a:ln w="6350" cap="flat" cmpd="sng" algn="ctr">
            <a:noFill/>
            <a:prstDash val="solid"/>
            <a:miter lim="800000"/>
            <a:headEnd type="none" w="med" len="med"/>
            <a:tailEnd type="none" w="med" len="med"/>
          </a:ln>
          <a:effectLst/>
        </p:spPr>
        <p:txBody>
          <a:bodyPr lIns="33601" tIns="33601" rIns="33601" bIns="33601"/>
          <a:lstStyle/>
          <a:p>
            <a:pPr defTabSz="671624" fontAlgn="base">
              <a:lnSpc>
                <a:spcPct val="90000"/>
              </a:lnSpc>
              <a:defRPr/>
            </a:pPr>
            <a:r>
              <a:rPr lang="en-US" sz="735"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779" name="Picture 1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5059600" y="3757348"/>
            <a:ext cx="176176" cy="175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9" name="Rectangle 578"/>
          <p:cNvSpPr/>
          <p:nvPr/>
        </p:nvSpPr>
        <p:spPr bwMode="auto">
          <a:xfrm>
            <a:off x="84785" y="78464"/>
            <a:ext cx="8968600" cy="3196404"/>
          </a:xfrm>
          <a:prstGeom prst="rect">
            <a:avLst/>
          </a:prstGeom>
          <a:solidFill>
            <a:srgbClr val="005695"/>
          </a:solidFill>
          <a:ln w="6350" cap="flat" cmpd="sng" algn="ctr">
            <a:noFill/>
            <a:prstDash val="solid"/>
            <a:miter lim="800000"/>
            <a:headEnd type="none" w="med" len="med"/>
            <a:tailEnd type="none" w="med" len="med"/>
          </a:ln>
          <a:effectLst/>
        </p:spPr>
        <p:txBody>
          <a:bodyPr lIns="131765" tIns="105412" rIns="131765" bIns="105412"/>
          <a:lstStyle/>
          <a:p>
            <a:pPr algn="ctr" defTabSz="671624" fontAlgn="base">
              <a:lnSpc>
                <a:spcPct val="90000"/>
              </a:lnSpc>
              <a:defRPr/>
            </a:pPr>
            <a:r>
              <a:rPr lang="en-US" sz="1175"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sp>
        <p:nvSpPr>
          <p:cNvPr id="751" name="Rectangle 750"/>
          <p:cNvSpPr/>
          <p:nvPr/>
        </p:nvSpPr>
        <p:spPr bwMode="auto">
          <a:xfrm>
            <a:off x="3197882" y="400555"/>
            <a:ext cx="2746259" cy="1008049"/>
          </a:xfrm>
          <a:prstGeom prst="rect">
            <a:avLst/>
          </a:prstGeom>
          <a:solidFill>
            <a:srgbClr val="0072C6"/>
          </a:solidFill>
          <a:ln w="6350" cap="flat" cmpd="sng" algn="ctr">
            <a:noFill/>
            <a:prstDash val="solid"/>
            <a:miter lim="800000"/>
            <a:headEnd type="none" w="med" len="med"/>
            <a:tailEnd type="none" w="med" len="med"/>
          </a:ln>
          <a:effectLst/>
        </p:spPr>
        <p:txBody>
          <a:bodyPr lIns="131765" tIns="105412" rIns="131765"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752" name="Group 751"/>
          <p:cNvGrpSpPr/>
          <p:nvPr/>
        </p:nvGrpSpPr>
        <p:grpSpPr>
          <a:xfrm>
            <a:off x="3329857" y="691240"/>
            <a:ext cx="737767" cy="220512"/>
            <a:chOff x="4516491" y="987018"/>
            <a:chExt cx="1003842" cy="300037"/>
          </a:xfrm>
        </p:grpSpPr>
        <p:sp>
          <p:nvSpPr>
            <p:cNvPr id="768" name="TextBox 767"/>
            <p:cNvSpPr txBox="1"/>
            <p:nvPr/>
          </p:nvSpPr>
          <p:spPr bwMode="auto">
            <a:xfrm>
              <a:off x="4861521" y="987018"/>
              <a:ext cx="658812" cy="300037"/>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Web </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Apps</a:t>
              </a:r>
            </a:p>
          </p:txBody>
        </p:sp>
        <p:pic>
          <p:nvPicPr>
            <p:cNvPr id="769" name="Picture 151"/>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3" name="Group 752"/>
          <p:cNvGrpSpPr/>
          <p:nvPr/>
        </p:nvGrpSpPr>
        <p:grpSpPr>
          <a:xfrm>
            <a:off x="3329857" y="1110611"/>
            <a:ext cx="737767" cy="214008"/>
            <a:chOff x="4516491" y="1514601"/>
            <a:chExt cx="1003842" cy="291190"/>
          </a:xfrm>
        </p:grpSpPr>
        <p:sp>
          <p:nvSpPr>
            <p:cNvPr id="766" name="TextBox 765"/>
            <p:cNvSpPr txBox="1"/>
            <p:nvPr/>
          </p:nvSpPr>
          <p:spPr bwMode="auto">
            <a:xfrm>
              <a:off x="4861521" y="1530021"/>
              <a:ext cx="658812" cy="260350"/>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Mobile</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Apps</a:t>
              </a:r>
            </a:p>
          </p:txBody>
        </p:sp>
        <p:pic>
          <p:nvPicPr>
            <p:cNvPr id="767" name="Picture 153"/>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4" name="Group 753"/>
          <p:cNvGrpSpPr/>
          <p:nvPr/>
        </p:nvGrpSpPr>
        <p:grpSpPr>
          <a:xfrm>
            <a:off x="5042186" y="690073"/>
            <a:ext cx="748004" cy="221678"/>
            <a:chOff x="6784198" y="987352"/>
            <a:chExt cx="1017770" cy="301625"/>
          </a:xfrm>
        </p:grpSpPr>
        <p:sp>
          <p:nvSpPr>
            <p:cNvPr id="764" name="TextBox 763"/>
            <p:cNvSpPr txBox="1"/>
            <p:nvPr/>
          </p:nvSpPr>
          <p:spPr bwMode="auto">
            <a:xfrm>
              <a:off x="7143156" y="987352"/>
              <a:ext cx="658812"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API</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Management</a:t>
              </a:r>
            </a:p>
          </p:txBody>
        </p:sp>
        <p:pic>
          <p:nvPicPr>
            <p:cNvPr id="765" name="Picture 155"/>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5" name="Group 754"/>
          <p:cNvGrpSpPr/>
          <p:nvPr/>
        </p:nvGrpSpPr>
        <p:grpSpPr>
          <a:xfrm>
            <a:off x="4180089" y="695014"/>
            <a:ext cx="749629" cy="216738"/>
            <a:chOff x="5648693" y="1000311"/>
            <a:chExt cx="1019983" cy="294904"/>
          </a:xfrm>
        </p:grpSpPr>
        <p:sp>
          <p:nvSpPr>
            <p:cNvPr id="762" name="TextBox 761"/>
            <p:cNvSpPr txBox="1"/>
            <p:nvPr/>
          </p:nvSpPr>
          <p:spPr bwMode="auto">
            <a:xfrm>
              <a:off x="6008276" y="1024727"/>
              <a:ext cx="660400" cy="25717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API</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Apps</a:t>
              </a:r>
            </a:p>
          </p:txBody>
        </p:sp>
        <p:pic>
          <p:nvPicPr>
            <p:cNvPr id="763" name="Picture 157"/>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6" name="Group 755"/>
          <p:cNvGrpSpPr/>
          <p:nvPr/>
        </p:nvGrpSpPr>
        <p:grpSpPr>
          <a:xfrm>
            <a:off x="4180090" y="1110612"/>
            <a:ext cx="751584" cy="221678"/>
            <a:chOff x="5646034" y="1516851"/>
            <a:chExt cx="1022642" cy="301625"/>
          </a:xfrm>
        </p:grpSpPr>
        <p:sp>
          <p:nvSpPr>
            <p:cNvPr id="760" name="TextBox 759"/>
            <p:cNvSpPr txBox="1"/>
            <p:nvPr/>
          </p:nvSpPr>
          <p:spPr bwMode="auto">
            <a:xfrm>
              <a:off x="6008276" y="1516851"/>
              <a:ext cx="660400"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Logic</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Apps</a:t>
              </a:r>
            </a:p>
          </p:txBody>
        </p:sp>
        <p:pic>
          <p:nvPicPr>
            <p:cNvPr id="761" name="Picture 159"/>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 name="Group 756"/>
          <p:cNvGrpSpPr/>
          <p:nvPr/>
        </p:nvGrpSpPr>
        <p:grpSpPr>
          <a:xfrm>
            <a:off x="5042186" y="1110612"/>
            <a:ext cx="748004" cy="221678"/>
            <a:chOff x="6784198" y="1512087"/>
            <a:chExt cx="1017771" cy="301625"/>
          </a:xfrm>
        </p:grpSpPr>
        <p:sp>
          <p:nvSpPr>
            <p:cNvPr id="758" name="TextBox 757"/>
            <p:cNvSpPr txBox="1"/>
            <p:nvPr/>
          </p:nvSpPr>
          <p:spPr bwMode="auto">
            <a:xfrm>
              <a:off x="7143156" y="1512087"/>
              <a:ext cx="658813"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Notification</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Hubs</a:t>
              </a:r>
            </a:p>
          </p:txBody>
        </p:sp>
        <p:pic>
          <p:nvPicPr>
            <p:cNvPr id="759" name="Picture 161"/>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3" name="Rectangle 742"/>
          <p:cNvSpPr/>
          <p:nvPr/>
        </p:nvSpPr>
        <p:spPr bwMode="auto">
          <a:xfrm>
            <a:off x="1535942" y="2568914"/>
            <a:ext cx="1831153" cy="617196"/>
          </a:xfrm>
          <a:prstGeom prst="rect">
            <a:avLst/>
          </a:prstGeom>
          <a:solidFill>
            <a:srgbClr val="0072C6"/>
          </a:solidFill>
          <a:ln w="6350" cap="flat" cmpd="sng" algn="ctr">
            <a:noFill/>
            <a:prstDash val="solid"/>
            <a:miter lim="800000"/>
            <a:headEnd type="none" w="med" len="med"/>
            <a:tailEnd type="none" w="med" len="med"/>
          </a:ln>
          <a:effectLst/>
        </p:spPr>
        <p:txBody>
          <a:bodyPr lIns="131765" tIns="105412" rIns="131765"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744" name="Group 743"/>
          <p:cNvGrpSpPr/>
          <p:nvPr/>
        </p:nvGrpSpPr>
        <p:grpSpPr>
          <a:xfrm>
            <a:off x="1621622" y="2867595"/>
            <a:ext cx="1528012" cy="221112"/>
            <a:chOff x="2198592" y="4014101"/>
            <a:chExt cx="2079086" cy="300855"/>
          </a:xfrm>
        </p:grpSpPr>
        <p:grpSp>
          <p:nvGrpSpPr>
            <p:cNvPr id="745" name="Group 342"/>
            <p:cNvGrpSpPr>
              <a:grpSpLocks/>
            </p:cNvGrpSpPr>
            <p:nvPr/>
          </p:nvGrpSpPr>
          <p:grpSpPr bwMode="auto">
            <a:xfrm>
              <a:off x="3256056" y="4014101"/>
              <a:ext cx="1021622" cy="300855"/>
              <a:chOff x="3495416" y="3743131"/>
              <a:chExt cx="1021282" cy="301105"/>
            </a:xfrm>
          </p:grpSpPr>
          <p:sp>
            <p:nvSpPr>
              <p:cNvPr id="749" name="TextBox 162"/>
              <p:cNvSpPr txBox="1">
                <a:spLocks noChangeArrowheads="1"/>
              </p:cNvSpPr>
              <p:nvPr/>
            </p:nvSpPr>
            <p:spPr bwMode="auto">
              <a:xfrm>
                <a:off x="3857542" y="3743131"/>
                <a:ext cx="659156" cy="301105"/>
              </a:xfrm>
              <a:prstGeom prst="rect">
                <a:avLst/>
              </a:prstGeom>
              <a:noFill/>
              <a:ln>
                <a:noFill/>
              </a:ln>
              <a:extLst/>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altLang="en-US" sz="662" dirty="0">
                    <a:gradFill>
                      <a:gsLst>
                        <a:gs pos="76250">
                          <a:srgbClr val="FFFFFF"/>
                        </a:gs>
                        <a:gs pos="31000">
                          <a:srgbClr val="FFFFFF"/>
                        </a:gs>
                      </a:gsLst>
                      <a:lin ang="5400000" scaled="0"/>
                    </a:gradFill>
                    <a:latin typeface="Segoe UI"/>
                  </a:rPr>
                  <a:t>Content Delivery</a:t>
                </a:r>
                <a:br>
                  <a:rPr lang="en-US" altLang="en-US" sz="662" dirty="0">
                    <a:gradFill>
                      <a:gsLst>
                        <a:gs pos="76250">
                          <a:srgbClr val="FFFFFF"/>
                        </a:gs>
                        <a:gs pos="31000">
                          <a:srgbClr val="FFFFFF"/>
                        </a:gs>
                      </a:gsLst>
                      <a:lin ang="5400000" scaled="0"/>
                    </a:gradFill>
                    <a:latin typeface="Segoe UI"/>
                  </a:rPr>
                </a:br>
                <a:r>
                  <a:rPr lang="en-US" altLang="en-US" sz="662" dirty="0">
                    <a:gradFill>
                      <a:gsLst>
                        <a:gs pos="76250">
                          <a:srgbClr val="FFFFFF"/>
                        </a:gs>
                        <a:gs pos="31000">
                          <a:srgbClr val="FFFFFF"/>
                        </a:gs>
                      </a:gsLst>
                      <a:lin ang="5400000" scaled="0"/>
                    </a:gradFill>
                    <a:latin typeface="Segoe UI"/>
                  </a:rPr>
                  <a:t>Network (CDN)</a:t>
                </a:r>
              </a:p>
            </p:txBody>
          </p:sp>
          <p:pic>
            <p:nvPicPr>
              <p:cNvPr id="750" name="Picture 163" descr="Content Delivery Network (CDN).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6" name="Group 341"/>
            <p:cNvGrpSpPr>
              <a:grpSpLocks/>
            </p:cNvGrpSpPr>
            <p:nvPr/>
          </p:nvGrpSpPr>
          <p:grpSpPr bwMode="auto">
            <a:xfrm>
              <a:off x="2198592" y="4014101"/>
              <a:ext cx="1014521" cy="300036"/>
              <a:chOff x="2682792" y="3748793"/>
              <a:chExt cx="1014184" cy="300286"/>
            </a:xfrm>
          </p:grpSpPr>
          <p:sp>
            <p:nvSpPr>
              <p:cNvPr id="747" name="TextBox 746"/>
              <p:cNvSpPr txBox="1"/>
              <p:nvPr/>
            </p:nvSpPr>
            <p:spPr>
              <a:xfrm>
                <a:off x="3038382" y="3748793"/>
                <a:ext cx="658594" cy="300286"/>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Media</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Services</a:t>
                </a:r>
              </a:p>
            </p:txBody>
          </p:sp>
          <p:pic>
            <p:nvPicPr>
              <p:cNvPr id="748" name="Picture 165" descr="Media Services.png"/>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23" name="Rectangle 722"/>
          <p:cNvSpPr/>
          <p:nvPr/>
        </p:nvSpPr>
        <p:spPr bwMode="auto">
          <a:xfrm>
            <a:off x="3456732" y="1489401"/>
            <a:ext cx="2111442" cy="1693780"/>
          </a:xfrm>
          <a:prstGeom prst="rect">
            <a:avLst/>
          </a:prstGeom>
          <a:solidFill>
            <a:srgbClr val="0072C6"/>
          </a:solidFill>
          <a:ln w="6350" cap="flat" cmpd="sng" algn="ctr">
            <a:noFill/>
            <a:prstDash val="solid"/>
            <a:miter lim="800000"/>
            <a:headEnd type="none" w="med" len="med"/>
            <a:tailEnd type="none" w="med" len="med"/>
          </a:ln>
          <a:effectLst/>
        </p:spPr>
        <p:txBody>
          <a:bodyPr lIns="131765" tIns="105412" rIns="131765"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88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724" name="Group 723"/>
          <p:cNvGrpSpPr/>
          <p:nvPr/>
        </p:nvGrpSpPr>
        <p:grpSpPr>
          <a:xfrm>
            <a:off x="3645368" y="1796598"/>
            <a:ext cx="1735291" cy="1166899"/>
            <a:chOff x="4805017" y="2556851"/>
            <a:chExt cx="2361121" cy="1587740"/>
          </a:xfrm>
        </p:grpSpPr>
        <p:grpSp>
          <p:nvGrpSpPr>
            <p:cNvPr id="725" name="Group 724"/>
            <p:cNvGrpSpPr/>
            <p:nvPr/>
          </p:nvGrpSpPr>
          <p:grpSpPr>
            <a:xfrm>
              <a:off x="4811883" y="2556851"/>
              <a:ext cx="1046240" cy="337079"/>
              <a:chOff x="4811883" y="2556851"/>
              <a:chExt cx="1046240" cy="337079"/>
            </a:xfrm>
          </p:grpSpPr>
          <p:sp>
            <p:nvSpPr>
              <p:cNvPr id="741" name="TextBox 740"/>
              <p:cNvSpPr txBox="1"/>
              <p:nvPr/>
            </p:nvSpPr>
            <p:spPr bwMode="auto">
              <a:xfrm>
                <a:off x="5199310" y="2574578"/>
                <a:ext cx="658813"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err="1">
                    <a:gradFill>
                      <a:gsLst>
                        <a:gs pos="76250">
                          <a:srgbClr val="FFFFFF"/>
                        </a:gs>
                        <a:gs pos="31000">
                          <a:srgbClr val="FFFFFF"/>
                        </a:gs>
                      </a:gsLst>
                      <a:lin ang="5400000" scaled="0"/>
                    </a:gradFill>
                    <a:latin typeface="Segoe UI"/>
                  </a:rPr>
                  <a:t>HDInsight</a:t>
                </a:r>
                <a:endParaRPr lang="en-US" sz="735" dirty="0">
                  <a:gradFill>
                    <a:gsLst>
                      <a:gs pos="76250">
                        <a:srgbClr val="FFFFFF"/>
                      </a:gs>
                      <a:gs pos="31000">
                        <a:srgbClr val="FFFFFF"/>
                      </a:gs>
                    </a:gsLst>
                    <a:lin ang="5400000" scaled="0"/>
                  </a:gradFill>
                  <a:latin typeface="Segoe UI"/>
                </a:endParaRPr>
              </a:p>
            </p:txBody>
          </p:sp>
          <p:pic>
            <p:nvPicPr>
              <p:cNvPr id="742" name="Picture 181"/>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 name="Group 725"/>
            <p:cNvGrpSpPr/>
            <p:nvPr/>
          </p:nvGrpSpPr>
          <p:grpSpPr>
            <a:xfrm>
              <a:off x="6162402" y="2574420"/>
              <a:ext cx="1003736" cy="301625"/>
              <a:chOff x="6162402" y="2574420"/>
              <a:chExt cx="1003736" cy="301625"/>
            </a:xfrm>
          </p:grpSpPr>
          <p:sp>
            <p:nvSpPr>
              <p:cNvPr id="739" name="TextBox 738"/>
              <p:cNvSpPr txBox="1"/>
              <p:nvPr/>
            </p:nvSpPr>
            <p:spPr bwMode="auto">
              <a:xfrm>
                <a:off x="6507325" y="2574420"/>
                <a:ext cx="658813"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Machine</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Learning</a:t>
                </a:r>
              </a:p>
            </p:txBody>
          </p:sp>
          <p:pic>
            <p:nvPicPr>
              <p:cNvPr id="740" name="Picture 183"/>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7" name="Group 726"/>
            <p:cNvGrpSpPr/>
            <p:nvPr/>
          </p:nvGrpSpPr>
          <p:grpSpPr>
            <a:xfrm>
              <a:off x="4805017" y="3834139"/>
              <a:ext cx="1053105" cy="310452"/>
              <a:chOff x="4805017" y="3834139"/>
              <a:chExt cx="1053105" cy="310452"/>
            </a:xfrm>
          </p:grpSpPr>
          <p:sp>
            <p:nvSpPr>
              <p:cNvPr id="737" name="TextBox 736"/>
              <p:cNvSpPr txBox="1"/>
              <p:nvPr/>
            </p:nvSpPr>
            <p:spPr bwMode="auto">
              <a:xfrm>
                <a:off x="5199310" y="3838553"/>
                <a:ext cx="658812"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Stream</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Analytics</a:t>
                </a:r>
              </a:p>
            </p:txBody>
          </p:sp>
          <p:pic>
            <p:nvPicPr>
              <p:cNvPr id="738" name="Picture 185"/>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8" name="Group 727"/>
            <p:cNvGrpSpPr/>
            <p:nvPr/>
          </p:nvGrpSpPr>
          <p:grpSpPr>
            <a:xfrm>
              <a:off x="4809230" y="3192842"/>
              <a:ext cx="1048893" cy="305501"/>
              <a:chOff x="4809230" y="3192842"/>
              <a:chExt cx="1048893" cy="305501"/>
            </a:xfrm>
          </p:grpSpPr>
          <p:sp>
            <p:nvSpPr>
              <p:cNvPr id="735" name="TextBox 734"/>
              <p:cNvSpPr txBox="1"/>
              <p:nvPr/>
            </p:nvSpPr>
            <p:spPr bwMode="auto">
              <a:xfrm>
                <a:off x="5199310" y="3198305"/>
                <a:ext cx="658813" cy="300038"/>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Data</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Factory</a:t>
                </a:r>
              </a:p>
            </p:txBody>
          </p:sp>
          <p:pic>
            <p:nvPicPr>
              <p:cNvPr id="736" name="Picture 187"/>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9" name="Group 728"/>
            <p:cNvGrpSpPr/>
            <p:nvPr/>
          </p:nvGrpSpPr>
          <p:grpSpPr>
            <a:xfrm>
              <a:off x="6159534" y="3198305"/>
              <a:ext cx="1006604" cy="300037"/>
              <a:chOff x="6159534" y="3198305"/>
              <a:chExt cx="1006604" cy="300037"/>
            </a:xfrm>
          </p:grpSpPr>
          <p:sp>
            <p:nvSpPr>
              <p:cNvPr id="733" name="TextBox 732"/>
              <p:cNvSpPr txBox="1"/>
              <p:nvPr/>
            </p:nvSpPr>
            <p:spPr bwMode="auto">
              <a:xfrm>
                <a:off x="6507325" y="3198305"/>
                <a:ext cx="658813" cy="300037"/>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Event</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Hubs</a:t>
                </a:r>
              </a:p>
            </p:txBody>
          </p:sp>
          <p:pic>
            <p:nvPicPr>
              <p:cNvPr id="734" name="Picture 189"/>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0" name="Group 729"/>
            <p:cNvGrpSpPr/>
            <p:nvPr/>
          </p:nvGrpSpPr>
          <p:grpSpPr>
            <a:xfrm>
              <a:off x="6165936" y="3834755"/>
              <a:ext cx="1000202" cy="296566"/>
              <a:chOff x="6165936" y="3834755"/>
              <a:chExt cx="1000202" cy="296566"/>
            </a:xfrm>
          </p:grpSpPr>
          <p:sp>
            <p:nvSpPr>
              <p:cNvPr id="731" name="TextBox 730"/>
              <p:cNvSpPr txBox="1"/>
              <p:nvPr/>
            </p:nvSpPr>
            <p:spPr bwMode="auto">
              <a:xfrm>
                <a:off x="6507325" y="3853657"/>
                <a:ext cx="658813" cy="258762"/>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Mobile</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Engagement</a:t>
                </a:r>
              </a:p>
            </p:txBody>
          </p:sp>
          <p:pic>
            <p:nvPicPr>
              <p:cNvPr id="732" name="Picture 191"/>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09" name="Rectangle 708"/>
          <p:cNvSpPr/>
          <p:nvPr/>
        </p:nvSpPr>
        <p:spPr bwMode="auto">
          <a:xfrm>
            <a:off x="1535941" y="1489401"/>
            <a:ext cx="1836448" cy="994048"/>
          </a:xfrm>
          <a:prstGeom prst="rect">
            <a:avLst/>
          </a:prstGeom>
          <a:solidFill>
            <a:srgbClr val="0072C6"/>
          </a:solidFill>
          <a:ln w="6350" cap="flat" cmpd="sng" algn="ctr">
            <a:noFill/>
            <a:prstDash val="solid"/>
            <a:miter lim="800000"/>
            <a:headEnd type="none" w="med" len="med"/>
            <a:tailEnd type="none" w="med" len="med"/>
          </a:ln>
          <a:effectLst/>
        </p:spPr>
        <p:txBody>
          <a:bodyPr lIns="131765" tIns="105412" rIns="131765"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710" name="Group 709"/>
          <p:cNvGrpSpPr/>
          <p:nvPr/>
        </p:nvGrpSpPr>
        <p:grpSpPr>
          <a:xfrm>
            <a:off x="1621623" y="1798636"/>
            <a:ext cx="1644072" cy="614720"/>
            <a:chOff x="2198592" y="2559624"/>
            <a:chExt cx="2237004" cy="836418"/>
          </a:xfrm>
        </p:grpSpPr>
        <p:grpSp>
          <p:nvGrpSpPr>
            <p:cNvPr id="711" name="Group 710"/>
            <p:cNvGrpSpPr/>
            <p:nvPr/>
          </p:nvGrpSpPr>
          <p:grpSpPr>
            <a:xfrm>
              <a:off x="3513173" y="2559624"/>
              <a:ext cx="922423" cy="301625"/>
              <a:chOff x="3425188" y="2480831"/>
              <a:chExt cx="922423" cy="301625"/>
            </a:xfrm>
          </p:grpSpPr>
          <p:sp>
            <p:nvSpPr>
              <p:cNvPr id="721" name="TextBox 720"/>
              <p:cNvSpPr txBox="1"/>
              <p:nvPr/>
            </p:nvSpPr>
            <p:spPr bwMode="auto">
              <a:xfrm>
                <a:off x="3803029" y="2480831"/>
                <a:ext cx="544582"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err="1">
                    <a:gradFill>
                      <a:gsLst>
                        <a:gs pos="76250">
                          <a:srgbClr val="FFFFFF"/>
                        </a:gs>
                        <a:gs pos="31000">
                          <a:srgbClr val="FFFFFF"/>
                        </a:gs>
                      </a:gsLst>
                      <a:lin ang="5400000" scaled="0"/>
                    </a:gradFill>
                    <a:latin typeface="Segoe UI"/>
                  </a:rPr>
                  <a:t>Biztalk</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Services</a:t>
                </a:r>
              </a:p>
            </p:txBody>
          </p:sp>
          <p:pic>
            <p:nvPicPr>
              <p:cNvPr id="722" name="Picture 214" descr="BizTalk Services.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2" name="Group 711"/>
            <p:cNvGrpSpPr/>
            <p:nvPr/>
          </p:nvGrpSpPr>
          <p:grpSpPr>
            <a:xfrm>
              <a:off x="2198592" y="3094417"/>
              <a:ext cx="1020311" cy="301625"/>
              <a:chOff x="2319949" y="3019151"/>
              <a:chExt cx="1020311" cy="301625"/>
            </a:xfrm>
          </p:grpSpPr>
          <p:sp>
            <p:nvSpPr>
              <p:cNvPr id="719" name="TextBox 718"/>
              <p:cNvSpPr txBox="1"/>
              <p:nvPr/>
            </p:nvSpPr>
            <p:spPr bwMode="auto">
              <a:xfrm>
                <a:off x="2681448" y="3019151"/>
                <a:ext cx="658812"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Hybrid</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Connections</a:t>
                </a:r>
              </a:p>
            </p:txBody>
          </p:sp>
          <p:pic>
            <p:nvPicPr>
              <p:cNvPr id="720" name="Picture 216" descr="Hybrid Connections (BizTalk).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3" name="Group 712"/>
            <p:cNvGrpSpPr/>
            <p:nvPr/>
          </p:nvGrpSpPr>
          <p:grpSpPr>
            <a:xfrm>
              <a:off x="3521521" y="3094417"/>
              <a:ext cx="869624" cy="301625"/>
              <a:chOff x="3433536" y="3015624"/>
              <a:chExt cx="869624" cy="301625"/>
            </a:xfrm>
          </p:grpSpPr>
          <p:sp>
            <p:nvSpPr>
              <p:cNvPr id="717" name="TextBox 716"/>
              <p:cNvSpPr txBox="1"/>
              <p:nvPr/>
            </p:nvSpPr>
            <p:spPr bwMode="auto">
              <a:xfrm>
                <a:off x="3788740" y="3015624"/>
                <a:ext cx="514420"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Service</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Bus</a:t>
                </a:r>
              </a:p>
            </p:txBody>
          </p:sp>
          <p:pic>
            <p:nvPicPr>
              <p:cNvPr id="718" name="Picture 218" descr="Service Bus.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4" name="Group 713"/>
            <p:cNvGrpSpPr/>
            <p:nvPr/>
          </p:nvGrpSpPr>
          <p:grpSpPr>
            <a:xfrm>
              <a:off x="2198592" y="2560418"/>
              <a:ext cx="1020559" cy="300037"/>
              <a:chOff x="2319701" y="2482223"/>
              <a:chExt cx="1020559" cy="300037"/>
            </a:xfrm>
          </p:grpSpPr>
          <p:sp>
            <p:nvSpPr>
              <p:cNvPr id="715" name="TextBox 714"/>
              <p:cNvSpPr txBox="1"/>
              <p:nvPr/>
            </p:nvSpPr>
            <p:spPr bwMode="auto">
              <a:xfrm>
                <a:off x="2681448" y="2482223"/>
                <a:ext cx="658812" cy="300037"/>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Storage</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Queues</a:t>
                </a:r>
              </a:p>
            </p:txBody>
          </p:sp>
          <p:pic>
            <p:nvPicPr>
              <p:cNvPr id="716" name="Picture 220" descr="Storage queue.png"/>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89" name="Rectangle 688"/>
          <p:cNvSpPr/>
          <p:nvPr/>
        </p:nvSpPr>
        <p:spPr bwMode="auto">
          <a:xfrm>
            <a:off x="5652521" y="1489401"/>
            <a:ext cx="2036546" cy="1693779"/>
          </a:xfrm>
          <a:prstGeom prst="rect">
            <a:avLst/>
          </a:prstGeom>
          <a:solidFill>
            <a:srgbClr val="0072C6"/>
          </a:solidFill>
          <a:ln w="6350" cap="flat" cmpd="sng" algn="ctr">
            <a:noFill/>
            <a:prstDash val="solid"/>
            <a:miter lim="800000"/>
            <a:headEnd type="none" w="med" len="med"/>
            <a:tailEnd type="none" w="med" len="med"/>
          </a:ln>
          <a:effectLst/>
        </p:spPr>
        <p:txBody>
          <a:bodyPr lIns="131765" tIns="105412" rIns="131765"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690" name="Group 689"/>
          <p:cNvGrpSpPr/>
          <p:nvPr/>
        </p:nvGrpSpPr>
        <p:grpSpPr>
          <a:xfrm>
            <a:off x="5772115" y="1825345"/>
            <a:ext cx="1797360" cy="1141742"/>
            <a:chOff x="7799957" y="2595968"/>
            <a:chExt cx="2445576" cy="1553509"/>
          </a:xfrm>
        </p:grpSpPr>
        <p:grpSp>
          <p:nvGrpSpPr>
            <p:cNvPr id="691" name="Group 387"/>
            <p:cNvGrpSpPr>
              <a:grpSpLocks/>
            </p:cNvGrpSpPr>
            <p:nvPr/>
          </p:nvGrpSpPr>
          <p:grpSpPr bwMode="auto">
            <a:xfrm>
              <a:off x="7799957" y="2595969"/>
              <a:ext cx="1016185" cy="301066"/>
              <a:chOff x="8369631" y="3448242"/>
              <a:chExt cx="1016411" cy="301033"/>
            </a:xfrm>
          </p:grpSpPr>
          <p:sp>
            <p:nvSpPr>
              <p:cNvPr id="707" name="TextBox 706"/>
              <p:cNvSpPr txBox="1"/>
              <p:nvPr/>
            </p:nvSpPr>
            <p:spPr>
              <a:xfrm>
                <a:off x="8727084" y="3448242"/>
                <a:ext cx="658958" cy="30000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SQL</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Database</a:t>
                </a:r>
              </a:p>
            </p:txBody>
          </p:sp>
          <p:pic>
            <p:nvPicPr>
              <p:cNvPr id="708" name="Picture 171"/>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2" name="Group 389"/>
            <p:cNvGrpSpPr>
              <a:grpSpLocks/>
            </p:cNvGrpSpPr>
            <p:nvPr/>
          </p:nvGrpSpPr>
          <p:grpSpPr bwMode="auto">
            <a:xfrm>
              <a:off x="7803051" y="3832282"/>
              <a:ext cx="1013093" cy="300038"/>
              <a:chOff x="8372726" y="4684418"/>
              <a:chExt cx="1013318" cy="300005"/>
            </a:xfrm>
          </p:grpSpPr>
          <p:sp>
            <p:nvSpPr>
              <p:cNvPr id="705" name="TextBox 704"/>
              <p:cNvSpPr txBox="1"/>
              <p:nvPr/>
            </p:nvSpPr>
            <p:spPr>
              <a:xfrm>
                <a:off x="8727084" y="4684418"/>
                <a:ext cx="658960" cy="30000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err="1">
                    <a:gradFill>
                      <a:gsLst>
                        <a:gs pos="76250">
                          <a:srgbClr val="FFFFFF"/>
                        </a:gs>
                        <a:gs pos="31000">
                          <a:srgbClr val="FFFFFF"/>
                        </a:gs>
                      </a:gsLst>
                      <a:lin ang="5400000" scaled="0"/>
                    </a:gradFill>
                    <a:latin typeface="Segoe UI"/>
                  </a:rPr>
                  <a:t>DocumentDB</a:t>
                </a:r>
                <a:endParaRPr lang="en-US" sz="735" dirty="0">
                  <a:gradFill>
                    <a:gsLst>
                      <a:gs pos="76250">
                        <a:srgbClr val="FFFFFF"/>
                      </a:gs>
                      <a:gs pos="31000">
                        <a:srgbClr val="FFFFFF"/>
                      </a:gs>
                    </a:gsLst>
                    <a:lin ang="5400000" scaled="0"/>
                  </a:gradFill>
                  <a:latin typeface="Segoe UI"/>
                </a:endParaRPr>
              </a:p>
            </p:txBody>
          </p:sp>
          <p:pic>
            <p:nvPicPr>
              <p:cNvPr id="706" name="Picture 173"/>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3" name="Group 390"/>
            <p:cNvGrpSpPr>
              <a:grpSpLocks/>
            </p:cNvGrpSpPr>
            <p:nvPr/>
          </p:nvGrpSpPr>
          <p:grpSpPr bwMode="auto">
            <a:xfrm>
              <a:off x="7803720" y="3204660"/>
              <a:ext cx="1012423" cy="309349"/>
              <a:chOff x="8373395" y="4056866"/>
              <a:chExt cx="1012648" cy="309315"/>
            </a:xfrm>
          </p:grpSpPr>
          <p:sp>
            <p:nvSpPr>
              <p:cNvPr id="703" name="TextBox 702"/>
              <p:cNvSpPr txBox="1"/>
              <p:nvPr/>
            </p:nvSpPr>
            <p:spPr>
              <a:xfrm>
                <a:off x="8727084" y="4056866"/>
                <a:ext cx="658959" cy="301592"/>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err="1">
                    <a:gradFill>
                      <a:gsLst>
                        <a:gs pos="76250">
                          <a:srgbClr val="FFFFFF"/>
                        </a:gs>
                        <a:gs pos="31000">
                          <a:srgbClr val="FFFFFF"/>
                        </a:gs>
                      </a:gsLst>
                      <a:lin ang="5400000" scaled="0"/>
                    </a:gradFill>
                    <a:latin typeface="Segoe UI"/>
                  </a:rPr>
                  <a:t>Redis</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Cache</a:t>
                </a:r>
              </a:p>
            </p:txBody>
          </p:sp>
          <p:pic>
            <p:nvPicPr>
              <p:cNvPr id="704" name="Picture 175"/>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4" name="Group 391"/>
            <p:cNvGrpSpPr>
              <a:grpSpLocks/>
            </p:cNvGrpSpPr>
            <p:nvPr/>
          </p:nvGrpSpPr>
          <p:grpSpPr bwMode="auto">
            <a:xfrm>
              <a:off x="9163663" y="3193851"/>
              <a:ext cx="1081869" cy="331906"/>
              <a:chOff x="9733640" y="4046058"/>
              <a:chExt cx="1082109" cy="331869"/>
            </a:xfrm>
          </p:grpSpPr>
          <p:sp>
            <p:nvSpPr>
              <p:cNvPr id="701" name="TextBox 700"/>
              <p:cNvSpPr txBox="1"/>
              <p:nvPr/>
            </p:nvSpPr>
            <p:spPr>
              <a:xfrm>
                <a:off x="10156790" y="4061991"/>
                <a:ext cx="658959" cy="300004"/>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Search</a:t>
                </a:r>
              </a:p>
            </p:txBody>
          </p:sp>
          <p:pic>
            <p:nvPicPr>
              <p:cNvPr id="702" name="Picture 177"/>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5" name="Group 392"/>
            <p:cNvGrpSpPr>
              <a:grpSpLocks/>
            </p:cNvGrpSpPr>
            <p:nvPr/>
          </p:nvGrpSpPr>
          <p:grpSpPr bwMode="auto">
            <a:xfrm>
              <a:off x="9193207" y="3828827"/>
              <a:ext cx="1052326" cy="320650"/>
              <a:chOff x="9763191" y="4680964"/>
              <a:chExt cx="1052560" cy="320615"/>
            </a:xfrm>
          </p:grpSpPr>
          <p:sp>
            <p:nvSpPr>
              <p:cNvPr id="699" name="TextBox 698"/>
              <p:cNvSpPr txBox="1"/>
              <p:nvPr/>
            </p:nvSpPr>
            <p:spPr>
              <a:xfrm>
                <a:off x="10156791" y="4693638"/>
                <a:ext cx="658960" cy="301592"/>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Tables</a:t>
                </a:r>
              </a:p>
            </p:txBody>
          </p:sp>
          <p:pic>
            <p:nvPicPr>
              <p:cNvPr id="700" name="Picture 179" descr="Storage table.png"/>
              <p:cNvPicPr>
                <a:picLocks noChangeAspect="1"/>
              </p:cNvPicPr>
              <p:nvPr/>
            </p:nvPicPr>
            <p:blipFill>
              <a:blip r:embed="rId33"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 name="Group 388"/>
            <p:cNvGrpSpPr>
              <a:grpSpLocks/>
            </p:cNvGrpSpPr>
            <p:nvPr/>
          </p:nvGrpSpPr>
          <p:grpSpPr bwMode="auto">
            <a:xfrm>
              <a:off x="9193207" y="2595968"/>
              <a:ext cx="790386" cy="325437"/>
              <a:chOff x="9763191" y="3448241"/>
              <a:chExt cx="790562" cy="325401"/>
            </a:xfrm>
          </p:grpSpPr>
          <p:pic>
            <p:nvPicPr>
              <p:cNvPr id="697" name="Picture 16"/>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8" name="TextBox 697"/>
              <p:cNvSpPr txBox="1"/>
              <p:nvPr/>
            </p:nvSpPr>
            <p:spPr>
              <a:xfrm>
                <a:off x="10156790" y="3448241"/>
                <a:ext cx="396963" cy="325401"/>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SQL Data</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Warehouse</a:t>
                </a:r>
              </a:p>
            </p:txBody>
          </p:sp>
        </p:grpSp>
      </p:grpSp>
      <p:sp>
        <p:nvSpPr>
          <p:cNvPr id="676" name="Rectangle 675"/>
          <p:cNvSpPr/>
          <p:nvPr/>
        </p:nvSpPr>
        <p:spPr bwMode="auto">
          <a:xfrm>
            <a:off x="1535940" y="400555"/>
            <a:ext cx="1576412" cy="1008049"/>
          </a:xfrm>
          <a:prstGeom prst="rect">
            <a:avLst/>
          </a:prstGeom>
          <a:solidFill>
            <a:srgbClr val="0072C6"/>
          </a:solidFill>
          <a:ln w="6350" cap="flat" cmpd="sng" algn="ctr">
            <a:noFill/>
            <a:prstDash val="solid"/>
            <a:miter lim="800000"/>
            <a:headEnd type="none" w="med" len="med"/>
            <a:tailEnd type="none" w="med" len="med"/>
          </a:ln>
          <a:effectLst/>
        </p:spPr>
        <p:txBody>
          <a:bodyPr lIns="131765" tIns="105412" rIns="131765"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677" name="Group 676"/>
          <p:cNvGrpSpPr/>
          <p:nvPr/>
        </p:nvGrpSpPr>
        <p:grpSpPr>
          <a:xfrm>
            <a:off x="1629382" y="690073"/>
            <a:ext cx="653984" cy="221678"/>
            <a:chOff x="2315921" y="978921"/>
            <a:chExt cx="889842" cy="301625"/>
          </a:xfrm>
        </p:grpSpPr>
        <p:sp>
          <p:nvSpPr>
            <p:cNvPr id="687" name="TextBox 686"/>
            <p:cNvSpPr txBox="1"/>
            <p:nvPr/>
          </p:nvSpPr>
          <p:spPr bwMode="auto">
            <a:xfrm>
              <a:off x="2678517" y="978921"/>
              <a:ext cx="527246"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Cloud</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Services</a:t>
              </a:r>
            </a:p>
          </p:txBody>
        </p:sp>
        <p:pic>
          <p:nvPicPr>
            <p:cNvPr id="688"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8" name="Group 677"/>
          <p:cNvGrpSpPr/>
          <p:nvPr/>
        </p:nvGrpSpPr>
        <p:grpSpPr>
          <a:xfrm>
            <a:off x="1629384" y="1110771"/>
            <a:ext cx="552119" cy="223164"/>
            <a:chOff x="2355344" y="1558000"/>
            <a:chExt cx="751241" cy="303647"/>
          </a:xfrm>
        </p:grpSpPr>
        <p:sp>
          <p:nvSpPr>
            <p:cNvPr id="685" name="TextBox 684"/>
            <p:cNvSpPr txBox="1"/>
            <p:nvPr/>
          </p:nvSpPr>
          <p:spPr bwMode="auto">
            <a:xfrm>
              <a:off x="2722967" y="1559012"/>
              <a:ext cx="383618" cy="301624"/>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Batch</a:t>
              </a:r>
            </a:p>
          </p:txBody>
        </p:sp>
        <p:pic>
          <p:nvPicPr>
            <p:cNvPr id="686"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9" name="Group 678"/>
          <p:cNvGrpSpPr/>
          <p:nvPr/>
        </p:nvGrpSpPr>
        <p:grpSpPr>
          <a:xfrm>
            <a:off x="2377244" y="1110771"/>
            <a:ext cx="636264" cy="221678"/>
            <a:chOff x="3193533" y="1551343"/>
            <a:chExt cx="865731" cy="301625"/>
          </a:xfrm>
        </p:grpSpPr>
        <p:sp>
          <p:nvSpPr>
            <p:cNvPr id="683" name="TextBox 682"/>
            <p:cNvSpPr txBox="1"/>
            <p:nvPr/>
          </p:nvSpPr>
          <p:spPr bwMode="auto">
            <a:xfrm>
              <a:off x="3554337" y="1551343"/>
              <a:ext cx="504927"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Remote </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App</a:t>
              </a:r>
            </a:p>
          </p:txBody>
        </p:sp>
        <p:pic>
          <p:nvPicPr>
            <p:cNvPr id="684" name="Picture 149"/>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0" name="Group 679"/>
          <p:cNvGrpSpPr/>
          <p:nvPr/>
        </p:nvGrpSpPr>
        <p:grpSpPr>
          <a:xfrm>
            <a:off x="2377243" y="691240"/>
            <a:ext cx="641667" cy="220512"/>
            <a:chOff x="3380111" y="980440"/>
            <a:chExt cx="873084" cy="300037"/>
          </a:xfrm>
        </p:grpSpPr>
        <p:sp>
          <p:nvSpPr>
            <p:cNvPr id="681" name="TextBox 680"/>
            <p:cNvSpPr txBox="1"/>
            <p:nvPr/>
          </p:nvSpPr>
          <p:spPr bwMode="auto">
            <a:xfrm>
              <a:off x="3723011" y="980440"/>
              <a:ext cx="530184" cy="300037"/>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Service</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Fabric</a:t>
              </a:r>
            </a:p>
          </p:txBody>
        </p:sp>
        <p:sp>
          <p:nvSpPr>
            <p:cNvPr id="682" name="Freeform 681"/>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grpSp>
      <p:sp>
        <p:nvSpPr>
          <p:cNvPr id="663" name="Rectangle 662"/>
          <p:cNvSpPr/>
          <p:nvPr/>
        </p:nvSpPr>
        <p:spPr bwMode="auto">
          <a:xfrm>
            <a:off x="6034764" y="400555"/>
            <a:ext cx="1654304" cy="1008049"/>
          </a:xfrm>
          <a:prstGeom prst="rect">
            <a:avLst/>
          </a:prstGeom>
          <a:solidFill>
            <a:srgbClr val="0072C6"/>
          </a:solidFill>
          <a:ln w="6350" cap="flat" cmpd="sng" algn="ctr">
            <a:noFill/>
            <a:prstDash val="solid"/>
            <a:miter lim="800000"/>
            <a:headEnd type="none" w="med" len="med"/>
            <a:tailEnd type="none" w="med" len="med"/>
          </a:ln>
          <a:effectLst/>
        </p:spPr>
        <p:txBody>
          <a:bodyPr lIns="131765" tIns="105412" rIns="131765" bIns="105412"/>
          <a:lstStyle/>
          <a:p>
            <a:pPr algn="ctr" defTabSz="671624" fontAlgn="base">
              <a:lnSpc>
                <a:spcPct val="90000"/>
              </a:lnSpc>
              <a:defRPr/>
            </a:pPr>
            <a:r>
              <a:rPr lang="en-US" sz="88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664" name="Group 663"/>
          <p:cNvGrpSpPr/>
          <p:nvPr/>
        </p:nvGrpSpPr>
        <p:grpSpPr>
          <a:xfrm>
            <a:off x="6117912" y="694414"/>
            <a:ext cx="770258" cy="213571"/>
            <a:chOff x="8316462" y="1050815"/>
            <a:chExt cx="1048050" cy="290595"/>
          </a:xfrm>
        </p:grpSpPr>
        <p:sp>
          <p:nvSpPr>
            <p:cNvPr id="674" name="TextBox 673"/>
            <p:cNvSpPr txBox="1"/>
            <p:nvPr/>
          </p:nvSpPr>
          <p:spPr bwMode="auto">
            <a:xfrm>
              <a:off x="8694587" y="1065786"/>
              <a:ext cx="669925" cy="2508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Visual </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Studio</a:t>
              </a:r>
            </a:p>
          </p:txBody>
        </p:sp>
        <p:pic>
          <p:nvPicPr>
            <p:cNvPr id="675" name="Picture 167" descr="Visual Studio Online.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 name="Group 664"/>
          <p:cNvGrpSpPr/>
          <p:nvPr/>
        </p:nvGrpSpPr>
        <p:grpSpPr>
          <a:xfrm>
            <a:off x="6924526" y="1102724"/>
            <a:ext cx="703758" cy="229924"/>
            <a:chOff x="9413978" y="1606382"/>
            <a:chExt cx="957567" cy="312845"/>
          </a:xfrm>
        </p:grpSpPr>
        <p:sp>
          <p:nvSpPr>
            <p:cNvPr id="672" name="TextBox 671"/>
            <p:cNvSpPr txBox="1"/>
            <p:nvPr/>
          </p:nvSpPr>
          <p:spPr bwMode="auto">
            <a:xfrm>
              <a:off x="9712733" y="1617602"/>
              <a:ext cx="658812"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Application</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Insights</a:t>
              </a:r>
            </a:p>
          </p:txBody>
        </p:sp>
        <p:pic>
          <p:nvPicPr>
            <p:cNvPr id="673" name="Picture 169" descr="Application Insights.png"/>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6" name="Group 665"/>
          <p:cNvGrpSpPr/>
          <p:nvPr/>
        </p:nvGrpSpPr>
        <p:grpSpPr>
          <a:xfrm>
            <a:off x="6920713" y="675955"/>
            <a:ext cx="643222" cy="222515"/>
            <a:chOff x="9408787" y="1025699"/>
            <a:chExt cx="875200" cy="302765"/>
          </a:xfrm>
        </p:grpSpPr>
        <p:pic>
          <p:nvPicPr>
            <p:cNvPr id="670" name="Picture 272"/>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1" name="TextBox 670"/>
            <p:cNvSpPr txBox="1"/>
            <p:nvPr/>
          </p:nvSpPr>
          <p:spPr bwMode="auto">
            <a:xfrm>
              <a:off x="9742651" y="1059753"/>
              <a:ext cx="541336" cy="249238"/>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Azure SDK</a:t>
              </a:r>
            </a:p>
          </p:txBody>
        </p:sp>
      </p:grpSp>
      <p:grpSp>
        <p:nvGrpSpPr>
          <p:cNvPr id="667" name="Group 666"/>
          <p:cNvGrpSpPr/>
          <p:nvPr/>
        </p:nvGrpSpPr>
        <p:grpSpPr>
          <a:xfrm>
            <a:off x="6117938" y="1113932"/>
            <a:ext cx="770232" cy="205878"/>
            <a:chOff x="8316496" y="1621631"/>
            <a:chExt cx="1048016" cy="280129"/>
          </a:xfrm>
        </p:grpSpPr>
        <p:sp>
          <p:nvSpPr>
            <p:cNvPr id="668" name="TextBox 667"/>
            <p:cNvSpPr txBox="1"/>
            <p:nvPr/>
          </p:nvSpPr>
          <p:spPr bwMode="auto">
            <a:xfrm>
              <a:off x="8704112" y="1650936"/>
              <a:ext cx="660400" cy="250824"/>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Team </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Project</a:t>
              </a:r>
            </a:p>
          </p:txBody>
        </p:sp>
        <p:sp>
          <p:nvSpPr>
            <p:cNvPr id="669" name="Freeform 668"/>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grpSp>
      <p:sp>
        <p:nvSpPr>
          <p:cNvPr id="633" name="Rectangle 632"/>
          <p:cNvSpPr/>
          <p:nvPr/>
        </p:nvSpPr>
        <p:spPr bwMode="auto">
          <a:xfrm>
            <a:off x="185364" y="400556"/>
            <a:ext cx="1264760" cy="2789326"/>
          </a:xfrm>
          <a:prstGeom prst="rect">
            <a:avLst/>
          </a:prstGeom>
          <a:solidFill>
            <a:srgbClr val="1B3C72"/>
          </a:solidFill>
          <a:ln w="6350" cap="flat" cmpd="sng" algn="ctr">
            <a:noFill/>
            <a:prstDash val="solid"/>
            <a:miter lim="800000"/>
            <a:headEnd type="none" w="med" len="med"/>
            <a:tailEnd type="none" w="med" len="med"/>
          </a:ln>
          <a:effectLst/>
        </p:spPr>
        <p:txBody>
          <a:bodyPr lIns="194889" tIns="105412" rIns="131765" bIns="105412"/>
          <a:lstStyle/>
          <a:p>
            <a:pPr algn="ctr" defTabSz="671624" fontAlgn="base">
              <a:lnSpc>
                <a:spcPct val="90000"/>
              </a:lnSpc>
              <a:defRPr/>
            </a:pPr>
            <a:r>
              <a:rPr lang="en-US" sz="1027"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635" name="Group 634"/>
          <p:cNvGrpSpPr/>
          <p:nvPr/>
        </p:nvGrpSpPr>
        <p:grpSpPr>
          <a:xfrm>
            <a:off x="287533" y="1156409"/>
            <a:ext cx="755307" cy="222845"/>
            <a:chOff x="368069" y="1313314"/>
            <a:chExt cx="1027708" cy="303213"/>
          </a:xfrm>
        </p:grpSpPr>
        <p:sp>
          <p:nvSpPr>
            <p:cNvPr id="654" name="TextBox 653"/>
            <p:cNvSpPr txBox="1"/>
            <p:nvPr/>
          </p:nvSpPr>
          <p:spPr bwMode="auto">
            <a:xfrm>
              <a:off x="736963" y="1314902"/>
              <a:ext cx="658814"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Active</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Directory</a:t>
              </a:r>
            </a:p>
          </p:txBody>
        </p:sp>
        <p:pic>
          <p:nvPicPr>
            <p:cNvPr id="655" name="Picture 193" descr="Azure Active Directory.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6" name="Group 635"/>
          <p:cNvGrpSpPr/>
          <p:nvPr/>
        </p:nvGrpSpPr>
        <p:grpSpPr>
          <a:xfrm>
            <a:off x="304908" y="1504595"/>
            <a:ext cx="737932" cy="221678"/>
            <a:chOff x="391710" y="1847920"/>
            <a:chExt cx="1004066" cy="301625"/>
          </a:xfrm>
        </p:grpSpPr>
        <p:sp>
          <p:nvSpPr>
            <p:cNvPr id="652" name="TextBox 651"/>
            <p:cNvSpPr txBox="1"/>
            <p:nvPr/>
          </p:nvSpPr>
          <p:spPr bwMode="auto">
            <a:xfrm>
              <a:off x="736963" y="1847920"/>
              <a:ext cx="658813"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Multi-factor</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Authentication</a:t>
              </a:r>
            </a:p>
          </p:txBody>
        </p:sp>
        <p:pic>
          <p:nvPicPr>
            <p:cNvPr id="653" name="Picture 195" descr="Multi-Factor Authentic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7" name="Group 636"/>
          <p:cNvGrpSpPr/>
          <p:nvPr/>
        </p:nvGrpSpPr>
        <p:grpSpPr>
          <a:xfrm>
            <a:off x="287533" y="1851613"/>
            <a:ext cx="755306" cy="221678"/>
            <a:chOff x="368069" y="2341251"/>
            <a:chExt cx="1027706" cy="301625"/>
          </a:xfrm>
        </p:grpSpPr>
        <p:sp>
          <p:nvSpPr>
            <p:cNvPr id="650" name="TextBox 649"/>
            <p:cNvSpPr txBox="1"/>
            <p:nvPr/>
          </p:nvSpPr>
          <p:spPr bwMode="auto">
            <a:xfrm>
              <a:off x="736963" y="2341251"/>
              <a:ext cx="658812"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Automation</a:t>
              </a:r>
            </a:p>
          </p:txBody>
        </p:sp>
        <p:pic>
          <p:nvPicPr>
            <p:cNvPr id="651" name="Picture 198" descr="Azure automa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8" name="Group 637"/>
          <p:cNvGrpSpPr/>
          <p:nvPr/>
        </p:nvGrpSpPr>
        <p:grpSpPr>
          <a:xfrm>
            <a:off x="287534" y="820937"/>
            <a:ext cx="755306" cy="210131"/>
            <a:chOff x="368069" y="762503"/>
            <a:chExt cx="1027707" cy="285916"/>
          </a:xfrm>
        </p:grpSpPr>
        <p:sp>
          <p:nvSpPr>
            <p:cNvPr id="648" name="TextBox 647"/>
            <p:cNvSpPr txBox="1"/>
            <p:nvPr/>
          </p:nvSpPr>
          <p:spPr bwMode="auto">
            <a:xfrm>
              <a:off x="736963" y="789031"/>
              <a:ext cx="658813" cy="232860"/>
            </a:xfrm>
            <a:prstGeom prst="rect">
              <a:avLst/>
            </a:prstGeom>
            <a:noFill/>
            <a:ln>
              <a:noFill/>
            </a:ln>
          </p:spPr>
          <p:txBody>
            <a:bodyPr wrap="none" lIns="0" tIns="20557" rIns="0" bIns="0" anchor="ctr" anchorCtr="0"/>
            <a:lstStyle/>
            <a:p>
              <a:pPr defTabSz="685138" eaLnBrk="0" fontAlgn="base" hangingPunct="0">
                <a:lnSpc>
                  <a:spcPct val="90000"/>
                </a:lnSpc>
                <a:spcBef>
                  <a:spcPts val="441"/>
                </a:spcBef>
                <a:spcAft>
                  <a:spcPct val="0"/>
                </a:spcAft>
                <a:defRPr/>
              </a:pPr>
              <a:r>
                <a:rPr lang="en-US" sz="735"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649" name="Picture 200" descr="Azure subscription.png"/>
            <p:cNvPicPr>
              <a:picLocks noChangeAspect="1"/>
            </p:cNvPicPr>
            <p:nvPr/>
          </p:nvPicPr>
          <p:blipFill>
            <a:blip r:embed="rId44"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9" name="Group 638"/>
          <p:cNvGrpSpPr/>
          <p:nvPr/>
        </p:nvGrpSpPr>
        <p:grpSpPr>
          <a:xfrm>
            <a:off x="287534" y="2198632"/>
            <a:ext cx="755306" cy="221678"/>
            <a:chOff x="368069" y="2835216"/>
            <a:chExt cx="1027707" cy="301625"/>
          </a:xfrm>
        </p:grpSpPr>
        <p:sp>
          <p:nvSpPr>
            <p:cNvPr id="646" name="TextBox 645"/>
            <p:cNvSpPr txBox="1"/>
            <p:nvPr/>
          </p:nvSpPr>
          <p:spPr bwMode="auto">
            <a:xfrm>
              <a:off x="736963" y="2835216"/>
              <a:ext cx="658813"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Key Vault</a:t>
              </a:r>
            </a:p>
          </p:txBody>
        </p:sp>
        <p:pic>
          <p:nvPicPr>
            <p:cNvPr id="647" name="Picture 204" descr="AzureKeyVault_icon_white.png"/>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0" name="Group 639"/>
          <p:cNvGrpSpPr/>
          <p:nvPr/>
        </p:nvGrpSpPr>
        <p:grpSpPr>
          <a:xfrm>
            <a:off x="270616" y="2545650"/>
            <a:ext cx="1072074" cy="221678"/>
            <a:chOff x="345049" y="3328988"/>
            <a:chExt cx="1458716" cy="301625"/>
          </a:xfrm>
        </p:grpSpPr>
        <p:sp>
          <p:nvSpPr>
            <p:cNvPr id="644" name="TextBox 643"/>
            <p:cNvSpPr txBox="1"/>
            <p:nvPr/>
          </p:nvSpPr>
          <p:spPr bwMode="auto">
            <a:xfrm>
              <a:off x="736963" y="3328988"/>
              <a:ext cx="1066802"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Store/</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Marketplace</a:t>
              </a:r>
            </a:p>
          </p:txBody>
        </p:sp>
        <p:pic>
          <p:nvPicPr>
            <p:cNvPr id="645" name="Picture 230" descr="Azure Marketplace.png"/>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1" name="Group 640"/>
          <p:cNvGrpSpPr/>
          <p:nvPr/>
        </p:nvGrpSpPr>
        <p:grpSpPr>
          <a:xfrm>
            <a:off x="287533" y="2892670"/>
            <a:ext cx="756473" cy="221678"/>
            <a:chOff x="368069" y="3867931"/>
            <a:chExt cx="1029294" cy="301625"/>
          </a:xfrm>
        </p:grpSpPr>
        <p:pic>
          <p:nvPicPr>
            <p:cNvPr id="642" name="Picture 412"/>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TextBox 642"/>
            <p:cNvSpPr txBox="1"/>
            <p:nvPr/>
          </p:nvSpPr>
          <p:spPr bwMode="auto">
            <a:xfrm>
              <a:off x="736963" y="3867931"/>
              <a:ext cx="660400"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VM Image Gallery</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and VM Depot</a:t>
              </a:r>
            </a:p>
          </p:txBody>
        </p:sp>
      </p:grpSp>
      <p:sp>
        <p:nvSpPr>
          <p:cNvPr id="602" name="Rectangle 601"/>
          <p:cNvSpPr/>
          <p:nvPr/>
        </p:nvSpPr>
        <p:spPr bwMode="auto">
          <a:xfrm>
            <a:off x="7772220" y="400556"/>
            <a:ext cx="1190163" cy="2782624"/>
          </a:xfrm>
          <a:prstGeom prst="rect">
            <a:avLst/>
          </a:prstGeom>
          <a:solidFill>
            <a:srgbClr val="1B3C72"/>
          </a:solidFill>
          <a:ln w="6350" cap="flat" cmpd="sng" algn="ctr">
            <a:noFill/>
            <a:prstDash val="solid"/>
            <a:miter lim="800000"/>
            <a:headEnd type="none" w="med" len="med"/>
            <a:tailEnd type="none" w="med" len="med"/>
          </a:ln>
          <a:effectLst/>
        </p:spPr>
        <p:txBody>
          <a:bodyPr lIns="194889" tIns="105412" rIns="131765" bIns="105412"/>
          <a:lstStyle/>
          <a:p>
            <a:pPr algn="ctr" defTabSz="671624" fontAlgn="base">
              <a:lnSpc>
                <a:spcPct val="90000"/>
              </a:lnSpc>
              <a:defRPr/>
            </a:pPr>
            <a:r>
              <a:rPr lang="en-US" sz="1027"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671624" fontAlgn="base">
              <a:lnSpc>
                <a:spcPct val="90000"/>
              </a:lnSpc>
              <a:defRPr/>
            </a:pPr>
            <a:r>
              <a:rPr lang="en-US" sz="1027"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604" name="Group 603"/>
          <p:cNvGrpSpPr/>
          <p:nvPr userDrawn="1"/>
        </p:nvGrpSpPr>
        <p:grpSpPr>
          <a:xfrm>
            <a:off x="7908130" y="1529272"/>
            <a:ext cx="782486" cy="220512"/>
            <a:chOff x="10729741" y="1826583"/>
            <a:chExt cx="1064688" cy="300038"/>
          </a:xfrm>
        </p:grpSpPr>
        <p:sp>
          <p:nvSpPr>
            <p:cNvPr id="631" name="TextBox 630"/>
            <p:cNvSpPr txBox="1"/>
            <p:nvPr/>
          </p:nvSpPr>
          <p:spPr bwMode="auto">
            <a:xfrm>
              <a:off x="11135616" y="1826583"/>
              <a:ext cx="658813" cy="300038"/>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Backup</a:t>
              </a:r>
            </a:p>
          </p:txBody>
        </p:sp>
        <p:pic>
          <p:nvPicPr>
            <p:cNvPr id="632" name="Picture 206" descr="Backup Service.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5" name="Group 604"/>
          <p:cNvGrpSpPr/>
          <p:nvPr userDrawn="1"/>
        </p:nvGrpSpPr>
        <p:grpSpPr>
          <a:xfrm>
            <a:off x="7912010" y="2513170"/>
            <a:ext cx="778606" cy="221678"/>
            <a:chOff x="10735019" y="3369011"/>
            <a:chExt cx="1059409" cy="301625"/>
          </a:xfrm>
        </p:grpSpPr>
        <p:sp>
          <p:nvSpPr>
            <p:cNvPr id="629" name="TextBox 628"/>
            <p:cNvSpPr txBox="1"/>
            <p:nvPr/>
          </p:nvSpPr>
          <p:spPr bwMode="auto">
            <a:xfrm>
              <a:off x="11135616" y="3369011"/>
              <a:ext cx="658812"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Site</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Recovery</a:t>
              </a:r>
            </a:p>
          </p:txBody>
        </p:sp>
        <p:pic>
          <p:nvPicPr>
            <p:cNvPr id="630" name="Picture 210" descr="Site Recovery.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6" name="Group 605"/>
          <p:cNvGrpSpPr/>
          <p:nvPr userDrawn="1"/>
        </p:nvGrpSpPr>
        <p:grpSpPr>
          <a:xfrm>
            <a:off x="7911681" y="2185594"/>
            <a:ext cx="778935" cy="220512"/>
            <a:chOff x="10734570" y="2856179"/>
            <a:chExt cx="1059859" cy="300037"/>
          </a:xfrm>
        </p:grpSpPr>
        <p:sp>
          <p:nvSpPr>
            <p:cNvPr id="627" name="TextBox 626"/>
            <p:cNvSpPr txBox="1"/>
            <p:nvPr/>
          </p:nvSpPr>
          <p:spPr bwMode="auto">
            <a:xfrm>
              <a:off x="11135616" y="2856179"/>
              <a:ext cx="658813" cy="300037"/>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Import/Export</a:t>
              </a:r>
            </a:p>
          </p:txBody>
        </p:sp>
        <p:pic>
          <p:nvPicPr>
            <p:cNvPr id="628" name="Picture 212" descr="Storage (Azure).png"/>
            <p:cNvPicPr>
              <a:picLocks noChangeAspect="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7" name="Group 606"/>
          <p:cNvGrpSpPr/>
          <p:nvPr userDrawn="1"/>
        </p:nvGrpSpPr>
        <p:grpSpPr>
          <a:xfrm>
            <a:off x="7926911" y="1189162"/>
            <a:ext cx="899558" cy="233045"/>
            <a:chOff x="10755293" y="1282976"/>
            <a:chExt cx="1223983" cy="317091"/>
          </a:xfrm>
        </p:grpSpPr>
        <p:sp>
          <p:nvSpPr>
            <p:cNvPr id="625" name="TextBox 624"/>
            <p:cNvSpPr txBox="1"/>
            <p:nvPr/>
          </p:nvSpPr>
          <p:spPr bwMode="auto">
            <a:xfrm>
              <a:off x="11135616" y="1291503"/>
              <a:ext cx="843660" cy="300230"/>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AD Privileged</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Identity </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Management</a:t>
              </a:r>
            </a:p>
          </p:txBody>
        </p:sp>
        <p:pic>
          <p:nvPicPr>
            <p:cNvPr id="626" name="Picture 271"/>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8" name="Group 607"/>
          <p:cNvGrpSpPr/>
          <p:nvPr userDrawn="1"/>
        </p:nvGrpSpPr>
        <p:grpSpPr>
          <a:xfrm>
            <a:off x="7913991" y="1856851"/>
            <a:ext cx="777791" cy="221678"/>
            <a:chOff x="10737716" y="2349114"/>
            <a:chExt cx="1058300" cy="301625"/>
          </a:xfrm>
        </p:grpSpPr>
        <p:sp>
          <p:nvSpPr>
            <p:cNvPr id="623" name="TextBox 622"/>
            <p:cNvSpPr txBox="1"/>
            <p:nvPr/>
          </p:nvSpPr>
          <p:spPr bwMode="auto">
            <a:xfrm>
              <a:off x="11135616" y="2349114"/>
              <a:ext cx="660400"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Operational</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Insights</a:t>
              </a:r>
            </a:p>
          </p:txBody>
        </p:sp>
        <p:pic>
          <p:nvPicPr>
            <p:cNvPr id="624" name="Picture 329" descr="Operational Insights.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9" name="Group 608"/>
          <p:cNvGrpSpPr/>
          <p:nvPr userDrawn="1"/>
        </p:nvGrpSpPr>
        <p:grpSpPr>
          <a:xfrm>
            <a:off x="7909114" y="861585"/>
            <a:ext cx="781502" cy="220512"/>
            <a:chOff x="10731079" y="777857"/>
            <a:chExt cx="1063349" cy="300038"/>
          </a:xfrm>
        </p:grpSpPr>
        <p:sp>
          <p:nvSpPr>
            <p:cNvPr id="613" name="TextBox 612"/>
            <p:cNvSpPr txBox="1"/>
            <p:nvPr/>
          </p:nvSpPr>
          <p:spPr bwMode="auto">
            <a:xfrm>
              <a:off x="11135616" y="777857"/>
              <a:ext cx="658812" cy="300038"/>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a:gradFill>
                    <a:gsLst>
                      <a:gs pos="76250">
                        <a:srgbClr val="FFFFFF"/>
                      </a:gs>
                      <a:gs pos="31000">
                        <a:srgbClr val="FFFFFF"/>
                      </a:gs>
                    </a:gsLst>
                    <a:lin ang="5400000" scaled="0"/>
                  </a:gradFill>
                  <a:latin typeface="Segoe UI"/>
                </a:rPr>
                <a:t>Azure AD </a:t>
              </a:r>
              <a:br>
                <a:rPr lang="en-US" sz="735" dirty="0">
                  <a:gradFill>
                    <a:gsLst>
                      <a:gs pos="76250">
                        <a:srgbClr val="FFFFFF"/>
                      </a:gs>
                      <a:gs pos="31000">
                        <a:srgbClr val="FFFFFF"/>
                      </a:gs>
                    </a:gsLst>
                    <a:lin ang="5400000" scaled="0"/>
                  </a:gradFill>
                  <a:latin typeface="Segoe UI"/>
                </a:rPr>
              </a:br>
              <a:r>
                <a:rPr lang="en-US" sz="735" dirty="0">
                  <a:gradFill>
                    <a:gsLst>
                      <a:gs pos="76250">
                        <a:srgbClr val="FFFFFF"/>
                      </a:gs>
                      <a:gs pos="31000">
                        <a:srgbClr val="FFFFFF"/>
                      </a:gs>
                    </a:gsLst>
                    <a:lin ang="5400000" scaled="0"/>
                  </a:gradFill>
                  <a:latin typeface="Segoe UI"/>
                </a:rPr>
                <a:t>Connect Health</a:t>
              </a:r>
            </a:p>
          </p:txBody>
        </p:sp>
        <p:grpSp>
          <p:nvGrpSpPr>
            <p:cNvPr id="614" name="Group 228"/>
            <p:cNvGrpSpPr>
              <a:grpSpLocks/>
            </p:cNvGrpSpPr>
            <p:nvPr/>
          </p:nvGrpSpPr>
          <p:grpSpPr bwMode="auto">
            <a:xfrm>
              <a:off x="10731079" y="777857"/>
              <a:ext cx="293729" cy="278603"/>
              <a:chOff x="10757647" y="1125048"/>
              <a:chExt cx="293741" cy="279390"/>
            </a:xfrm>
          </p:grpSpPr>
          <p:pic>
            <p:nvPicPr>
              <p:cNvPr id="615" name="Picture 221" descr="Azure Active Directory.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 name="Heart 615"/>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34406" tIns="107525" rIns="134406" bIns="107525"/>
              <a:lstStyle/>
              <a:p>
                <a:pPr algn="ctr" defTabSz="685252" fontAlgn="base">
                  <a:lnSpc>
                    <a:spcPct val="90000"/>
                  </a:lnSpc>
                  <a:spcBef>
                    <a:spcPct val="0"/>
                  </a:spcBef>
                  <a:spcAft>
                    <a:spcPct val="0"/>
                  </a:spcAft>
                  <a:defRPr/>
                </a:pPr>
                <a:endParaRPr lang="en-US" sz="1471" b="1" dirty="0">
                  <a:solidFill>
                    <a:srgbClr val="FFFFFF"/>
                  </a:solidFill>
                  <a:latin typeface="Segoe UI Light"/>
                  <a:ea typeface="Segoe UI" pitchFamily="34" charset="0"/>
                  <a:cs typeface="Segoe UI" pitchFamily="34" charset="0"/>
                </a:endParaRPr>
              </a:p>
            </p:txBody>
          </p:sp>
          <p:grpSp>
            <p:nvGrpSpPr>
              <p:cNvPr id="617" name="Group 21"/>
              <p:cNvGrpSpPr>
                <a:grpSpLocks/>
              </p:cNvGrpSpPr>
              <p:nvPr/>
            </p:nvGrpSpPr>
            <p:grpSpPr bwMode="auto">
              <a:xfrm>
                <a:off x="10911015" y="1312918"/>
                <a:ext cx="107890" cy="50915"/>
                <a:chOff x="11033154" y="1382736"/>
                <a:chExt cx="155481" cy="72283"/>
              </a:xfrm>
            </p:grpSpPr>
            <p:cxnSp>
              <p:nvCxnSpPr>
                <p:cNvPr id="618" name="Straight Connector 617"/>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619" name="Straight Connector 618"/>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620" name="Straight Connector 619"/>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621" name="Straight Connector 620"/>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622" name="Straight Connector 621"/>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610" name="Group 609"/>
          <p:cNvGrpSpPr/>
          <p:nvPr userDrawn="1"/>
        </p:nvGrpSpPr>
        <p:grpSpPr>
          <a:xfrm>
            <a:off x="7911463" y="2841914"/>
            <a:ext cx="779154" cy="221678"/>
            <a:chOff x="10734275" y="3881794"/>
            <a:chExt cx="1060154" cy="301625"/>
          </a:xfrm>
        </p:grpSpPr>
        <p:sp>
          <p:nvSpPr>
            <p:cNvPr id="611" name="TextBox 610"/>
            <p:cNvSpPr txBox="1"/>
            <p:nvPr/>
          </p:nvSpPr>
          <p:spPr>
            <a:xfrm>
              <a:off x="11135616" y="3881794"/>
              <a:ext cx="658813" cy="301625"/>
            </a:xfrm>
            <a:prstGeom prst="rect">
              <a:avLst/>
            </a:prstGeom>
            <a:noFill/>
            <a:ln>
              <a:noFill/>
            </a:ln>
          </p:spPr>
          <p:txBody>
            <a:bodyPr wrap="none" lIns="0" tIns="2055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685401" eaLnBrk="0" fontAlgn="base" hangingPunct="0">
                <a:spcBef>
                  <a:spcPts val="441"/>
                </a:spcBef>
                <a:spcAft>
                  <a:spcPct val="0"/>
                </a:spcAft>
                <a:defRPr/>
              </a:pPr>
              <a:r>
                <a:rPr lang="en-US" sz="735" dirty="0" err="1">
                  <a:gradFill>
                    <a:gsLst>
                      <a:gs pos="76250">
                        <a:srgbClr val="FFFFFF"/>
                      </a:gs>
                      <a:gs pos="31000">
                        <a:srgbClr val="FFFFFF"/>
                      </a:gs>
                    </a:gsLst>
                    <a:lin ang="5400000" scaled="0"/>
                  </a:gradFill>
                  <a:latin typeface="Segoe UI"/>
                </a:rPr>
                <a:t>StorSimple</a:t>
              </a:r>
              <a:endParaRPr lang="en-US" sz="735" dirty="0">
                <a:gradFill>
                  <a:gsLst>
                    <a:gs pos="76250">
                      <a:srgbClr val="FFFFFF"/>
                    </a:gs>
                    <a:gs pos="31000">
                      <a:srgbClr val="FFFFFF"/>
                    </a:gs>
                  </a:gsLst>
                  <a:lin ang="5400000" scaled="0"/>
                </a:gradFill>
                <a:latin typeface="Segoe UI"/>
              </a:endParaRPr>
            </a:p>
          </p:txBody>
        </p:sp>
        <p:pic>
          <p:nvPicPr>
            <p:cNvPr id="612" name="Picture 208" descr="StorSimple.png"/>
            <p:cNvPicPr>
              <a:picLocks noChangeAspect="1"/>
            </p:cNvPicPr>
            <p:nvPr/>
          </p:nvPicPr>
          <p:blipFill>
            <a:blip r:embed="rId53"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1" name="Rectangle 580"/>
          <p:cNvSpPr/>
          <p:nvPr/>
        </p:nvSpPr>
        <p:spPr bwMode="auto">
          <a:xfrm>
            <a:off x="-73548" y="4177495"/>
            <a:ext cx="9291101" cy="942686"/>
          </a:xfrm>
          <a:prstGeom prst="rect">
            <a:avLst/>
          </a:prstGeom>
          <a:solidFill>
            <a:srgbClr val="002846"/>
          </a:solidFill>
          <a:ln w="6350" cap="flat" cmpd="sng" algn="ctr">
            <a:noFill/>
            <a:prstDash val="solid"/>
            <a:miter lim="800000"/>
            <a:headEnd type="none" w="med" len="med"/>
            <a:tailEnd type="none" w="med" len="med"/>
          </a:ln>
          <a:effectLst/>
        </p:spPr>
        <p:txBody>
          <a:bodyPr lIns="131765" tIns="67203" rIns="131765" bIns="105412"/>
          <a:lstStyle/>
          <a:p>
            <a:pPr algn="ctr" defTabSz="671624" fontAlgn="base">
              <a:lnSpc>
                <a:spcPct val="90000"/>
              </a:lnSpc>
              <a:defRPr/>
            </a:pPr>
            <a:endParaRPr lang="en-US" sz="1027"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583" name="Picture 2"/>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6103"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 name="Picture 44"/>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610579"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5" name="Picture 45"/>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05054"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6" name="Picture 46"/>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796088"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7" name="Picture 47"/>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390565"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 name="Picture 48"/>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985041"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9" name="Picture 49"/>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79516"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0" name="Picture 50"/>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173991"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1" name="Picture 51"/>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68468"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2" name="Picture 52"/>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362943"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 name="Picture 53"/>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57418"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 name="Picture 54"/>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551894"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5" name="Picture 56"/>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146370"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6" name="Picture 57"/>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740846"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7" name="Picture 58"/>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72848"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8" name="Picture 59"/>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21628" y="4511836"/>
            <a:ext cx="576006" cy="6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36960" y="4274515"/>
            <a:ext cx="1932831" cy="451877"/>
          </a:xfrm>
          <a:prstGeom prst="rect">
            <a:avLst/>
          </a:prstGeom>
          <a:solidFill>
            <a:schemeClr val="accent4">
              <a:lumMod val="20000"/>
              <a:lumOff val="80000"/>
            </a:schemeClr>
          </a:solidFill>
          <a:ln w="285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01" tIns="33601" rIns="33601" bIns="33601"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r>
              <a:rPr lang="en-US" sz="880" b="1" dirty="0">
                <a:solidFill>
                  <a:srgbClr val="505050"/>
                </a:solidFill>
                <a:latin typeface="Segoe UI"/>
                <a:ea typeface="Segoe UI" pitchFamily="34" charset="0"/>
                <a:cs typeface="Segoe UI" pitchFamily="34" charset="0"/>
              </a:rPr>
              <a:t>Legend</a:t>
            </a:r>
          </a:p>
          <a:p>
            <a:pPr algn="ctr" defTabSz="685252" fontAlgn="base">
              <a:lnSpc>
                <a:spcPct val="90000"/>
              </a:lnSpc>
              <a:spcBef>
                <a:spcPct val="0"/>
              </a:spcBef>
              <a:spcAft>
                <a:spcPct val="0"/>
              </a:spcAft>
              <a:defRPr/>
            </a:pPr>
            <a:endParaRPr lang="en-US" sz="368" dirty="0">
              <a:solidFill>
                <a:srgbClr val="505050"/>
              </a:solidFill>
              <a:latin typeface="Segoe UI"/>
              <a:ea typeface="Segoe UI" pitchFamily="34" charset="0"/>
              <a:cs typeface="Segoe UI" pitchFamily="34" charset="0"/>
            </a:endParaRPr>
          </a:p>
          <a:p>
            <a:pPr defTabSz="685252" fontAlgn="base">
              <a:lnSpc>
                <a:spcPct val="90000"/>
              </a:lnSpc>
              <a:spcBef>
                <a:spcPct val="0"/>
              </a:spcBef>
              <a:spcAft>
                <a:spcPct val="0"/>
              </a:spcAft>
              <a:tabLst>
                <a:tab pos="758301" algn="l"/>
              </a:tabLst>
              <a:defRPr/>
            </a:pPr>
            <a:r>
              <a:rPr lang="en-US" sz="880" dirty="0">
                <a:solidFill>
                  <a:srgbClr val="505050"/>
                </a:solidFill>
                <a:latin typeface="Segoe UI"/>
                <a:ea typeface="Segoe UI" pitchFamily="34" charset="0"/>
                <a:cs typeface="Segoe UI" pitchFamily="34" charset="0"/>
              </a:rPr>
              <a:t>          = In preview at Azure Stack GA</a:t>
            </a:r>
          </a:p>
          <a:p>
            <a:pPr defTabSz="685252" fontAlgn="base">
              <a:lnSpc>
                <a:spcPct val="90000"/>
              </a:lnSpc>
              <a:spcBef>
                <a:spcPct val="0"/>
              </a:spcBef>
              <a:spcAft>
                <a:spcPct val="0"/>
              </a:spcAft>
              <a:tabLst>
                <a:tab pos="758301" algn="l"/>
              </a:tabLst>
              <a:defRPr/>
            </a:pPr>
            <a:endParaRPr lang="en-US" sz="880" dirty="0">
              <a:solidFill>
                <a:srgbClr val="505050"/>
              </a:solidFill>
              <a:latin typeface="Segoe UI"/>
              <a:ea typeface="Segoe UI" pitchFamily="34" charset="0"/>
              <a:cs typeface="Segoe UI" pitchFamily="34" charset="0"/>
            </a:endParaRPr>
          </a:p>
          <a:p>
            <a:pPr defTabSz="685252" fontAlgn="base">
              <a:lnSpc>
                <a:spcPct val="90000"/>
              </a:lnSpc>
              <a:spcBef>
                <a:spcPct val="0"/>
              </a:spcBef>
              <a:spcAft>
                <a:spcPct val="0"/>
              </a:spcAft>
              <a:tabLst>
                <a:tab pos="758301" algn="l"/>
              </a:tabLst>
              <a:defRPr/>
            </a:pPr>
            <a:endParaRPr lang="en-US" sz="880" dirty="0">
              <a:solidFill>
                <a:srgbClr val="505050"/>
              </a:solidFill>
              <a:latin typeface="Segoe UI"/>
              <a:ea typeface="Segoe UI" pitchFamily="34" charset="0"/>
              <a:cs typeface="Segoe UI" pitchFamily="34" charset="0"/>
            </a:endParaRPr>
          </a:p>
        </p:txBody>
      </p:sp>
      <p:grpSp>
        <p:nvGrpSpPr>
          <p:cNvPr id="7" name="Group 6"/>
          <p:cNvGrpSpPr/>
          <p:nvPr/>
        </p:nvGrpSpPr>
        <p:grpSpPr>
          <a:xfrm>
            <a:off x="242295" y="552200"/>
            <a:ext cx="7913881" cy="3487510"/>
            <a:chOff x="327865" y="749753"/>
            <a:chExt cx="10766481" cy="4744602"/>
          </a:xfrm>
        </p:grpSpPr>
        <p:sp>
          <p:nvSpPr>
            <p:cNvPr id="823" name="Rectangle 822"/>
            <p:cNvSpPr/>
            <p:nvPr/>
          </p:nvSpPr>
          <p:spPr bwMode="auto">
            <a:xfrm>
              <a:off x="327865" y="1116352"/>
              <a:ext cx="1547587" cy="304758"/>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8" name="Rectangle 837"/>
            <p:cNvSpPr/>
            <p:nvPr/>
          </p:nvSpPr>
          <p:spPr bwMode="auto">
            <a:xfrm>
              <a:off x="9358222" y="887783"/>
              <a:ext cx="1029604" cy="41157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9" name="Rectangle 838"/>
            <p:cNvSpPr/>
            <p:nvPr/>
          </p:nvSpPr>
          <p:spPr bwMode="auto">
            <a:xfrm>
              <a:off x="9189616" y="3649641"/>
              <a:ext cx="914270" cy="457136"/>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ectangle 244"/>
            <p:cNvSpPr/>
            <p:nvPr/>
          </p:nvSpPr>
          <p:spPr bwMode="auto">
            <a:xfrm>
              <a:off x="2105370" y="2376647"/>
              <a:ext cx="1020725" cy="457136"/>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9" name="Rectangle 828"/>
            <p:cNvSpPr/>
            <p:nvPr/>
          </p:nvSpPr>
          <p:spPr bwMode="auto">
            <a:xfrm>
              <a:off x="327865" y="5015203"/>
              <a:ext cx="1090452" cy="47915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0" name="Rectangle 829"/>
            <p:cNvSpPr/>
            <p:nvPr/>
          </p:nvSpPr>
          <p:spPr bwMode="auto">
            <a:xfrm>
              <a:off x="1650445" y="5015203"/>
              <a:ext cx="1029604" cy="47915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1" name="Rectangle 830"/>
            <p:cNvSpPr/>
            <p:nvPr/>
          </p:nvSpPr>
          <p:spPr bwMode="auto">
            <a:xfrm>
              <a:off x="2973835" y="5015203"/>
              <a:ext cx="845648" cy="47915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Rectangle 831"/>
            <p:cNvSpPr/>
            <p:nvPr/>
          </p:nvSpPr>
          <p:spPr bwMode="auto">
            <a:xfrm>
              <a:off x="5913480" y="5015203"/>
              <a:ext cx="922818" cy="47915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3" name="Rectangle 832"/>
            <p:cNvSpPr/>
            <p:nvPr/>
          </p:nvSpPr>
          <p:spPr bwMode="auto">
            <a:xfrm>
              <a:off x="10218814" y="5015203"/>
              <a:ext cx="875532" cy="47915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6875029" y="5015031"/>
              <a:ext cx="873101" cy="47915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p:cNvSpPr/>
            <p:nvPr/>
          </p:nvSpPr>
          <p:spPr bwMode="auto">
            <a:xfrm>
              <a:off x="4827913" y="5014146"/>
              <a:ext cx="948844" cy="47915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4" name="Rectangle 823"/>
            <p:cNvSpPr/>
            <p:nvPr/>
          </p:nvSpPr>
          <p:spPr bwMode="auto">
            <a:xfrm>
              <a:off x="327866" y="2947274"/>
              <a:ext cx="1551551" cy="380946"/>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5-Point Star 255"/>
            <p:cNvSpPr/>
            <p:nvPr/>
          </p:nvSpPr>
          <p:spPr bwMode="auto">
            <a:xfrm>
              <a:off x="5599889" y="4889473"/>
              <a:ext cx="281049" cy="242717"/>
            </a:xfrm>
            <a:prstGeom prst="star5">
              <a:avLst/>
            </a:prstGeom>
            <a:solidFill>
              <a:schemeClr val="accent6">
                <a:lumMod val="60000"/>
                <a:lumOff val="40000"/>
              </a:schemeClr>
            </a:solidFill>
            <a:ln w="1905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336730" y="3902216"/>
              <a:ext cx="1551552" cy="380946"/>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5" name="Rectangle 834"/>
            <p:cNvSpPr/>
            <p:nvPr/>
          </p:nvSpPr>
          <p:spPr bwMode="auto">
            <a:xfrm>
              <a:off x="3170670" y="887783"/>
              <a:ext cx="990460" cy="41157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6" name="Rectangle 835"/>
            <p:cNvSpPr/>
            <p:nvPr/>
          </p:nvSpPr>
          <p:spPr bwMode="auto">
            <a:xfrm>
              <a:off x="4402932" y="887783"/>
              <a:ext cx="977225" cy="41157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7" name="Rectangle 836"/>
            <p:cNvSpPr/>
            <p:nvPr/>
          </p:nvSpPr>
          <p:spPr bwMode="auto">
            <a:xfrm>
              <a:off x="5490031" y="1449679"/>
              <a:ext cx="956774" cy="420438"/>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0" name="Rectangle 839"/>
            <p:cNvSpPr/>
            <p:nvPr/>
          </p:nvSpPr>
          <p:spPr bwMode="auto">
            <a:xfrm>
              <a:off x="5479578" y="887783"/>
              <a:ext cx="967228" cy="411572"/>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1" name="Rectangle 840"/>
            <p:cNvSpPr/>
            <p:nvPr/>
          </p:nvSpPr>
          <p:spPr bwMode="auto">
            <a:xfrm>
              <a:off x="4402933" y="1449679"/>
              <a:ext cx="977225" cy="420438"/>
            </a:xfrm>
            <a:prstGeom prst="rect">
              <a:avLst/>
            </a:prstGeom>
            <a:noFill/>
            <a:ln w="190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5-Point Star 2"/>
            <p:cNvSpPr/>
            <p:nvPr/>
          </p:nvSpPr>
          <p:spPr bwMode="auto">
            <a:xfrm>
              <a:off x="3979501" y="749753"/>
              <a:ext cx="281049" cy="242717"/>
            </a:xfrm>
            <a:prstGeom prst="star5">
              <a:avLst/>
            </a:prstGeom>
            <a:solidFill>
              <a:schemeClr val="accent6">
                <a:lumMod val="60000"/>
                <a:lumOff val="40000"/>
              </a:schemeClr>
            </a:solidFill>
            <a:ln w="1905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5-Point Star 252"/>
            <p:cNvSpPr/>
            <p:nvPr/>
          </p:nvSpPr>
          <p:spPr bwMode="auto">
            <a:xfrm>
              <a:off x="6315043" y="750069"/>
              <a:ext cx="281049" cy="242717"/>
            </a:xfrm>
            <a:prstGeom prst="star5">
              <a:avLst/>
            </a:prstGeom>
            <a:solidFill>
              <a:schemeClr val="accent6">
                <a:lumMod val="60000"/>
                <a:lumOff val="40000"/>
              </a:schemeClr>
            </a:solidFill>
            <a:ln w="1905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5-Point Star 257"/>
            <p:cNvSpPr/>
            <p:nvPr/>
          </p:nvSpPr>
          <p:spPr bwMode="auto">
            <a:xfrm>
              <a:off x="5191917" y="1339024"/>
              <a:ext cx="281049" cy="242717"/>
            </a:xfrm>
            <a:prstGeom prst="star5">
              <a:avLst/>
            </a:prstGeom>
            <a:solidFill>
              <a:schemeClr val="accent6">
                <a:lumMod val="60000"/>
                <a:lumOff val="40000"/>
              </a:schemeClr>
            </a:solidFill>
            <a:ln w="1905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5-Point Star 258"/>
            <p:cNvSpPr/>
            <p:nvPr/>
          </p:nvSpPr>
          <p:spPr bwMode="auto">
            <a:xfrm>
              <a:off x="6301791" y="1340236"/>
              <a:ext cx="281049" cy="242717"/>
            </a:xfrm>
            <a:prstGeom prst="star5">
              <a:avLst/>
            </a:prstGeom>
            <a:solidFill>
              <a:schemeClr val="accent6">
                <a:lumMod val="60000"/>
                <a:lumOff val="40000"/>
              </a:schemeClr>
            </a:solidFill>
            <a:ln w="1905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5-Point Star 256"/>
            <p:cNvSpPr/>
            <p:nvPr/>
          </p:nvSpPr>
          <p:spPr bwMode="auto">
            <a:xfrm>
              <a:off x="5215467" y="782607"/>
              <a:ext cx="281049" cy="242717"/>
            </a:xfrm>
            <a:prstGeom prst="star5">
              <a:avLst/>
            </a:prstGeom>
            <a:solidFill>
              <a:schemeClr val="accent6">
                <a:lumMod val="60000"/>
                <a:lumOff val="40000"/>
              </a:schemeClr>
            </a:solidFill>
            <a:ln w="1905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1" name="5-Point Star 250"/>
          <p:cNvSpPr/>
          <p:nvPr/>
        </p:nvSpPr>
        <p:spPr bwMode="auto">
          <a:xfrm>
            <a:off x="35139" y="4438395"/>
            <a:ext cx="206584" cy="178409"/>
          </a:xfrm>
          <a:prstGeom prst="star5">
            <a:avLst/>
          </a:prstGeom>
          <a:solidFill>
            <a:schemeClr val="accent6">
              <a:lumMod val="60000"/>
              <a:lumOff val="40000"/>
            </a:schemeClr>
          </a:solidFill>
          <a:ln w="1905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181744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2" name="Rectangle 41"/>
          <p:cNvSpPr/>
          <p:nvPr/>
        </p:nvSpPr>
        <p:spPr bwMode="auto">
          <a:xfrm>
            <a:off x="202317" y="3838710"/>
            <a:ext cx="8738902" cy="817205"/>
          </a:xfrm>
          <a:prstGeom prst="rect">
            <a:avLst/>
          </a:prstGeom>
          <a:solidFill>
            <a:schemeClr val="accent3">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471" b="1" dirty="0">
              <a:solidFill>
                <a:prstClr val="white"/>
              </a:solidFill>
              <a:latin typeface="Segoe UI Light"/>
              <a:ea typeface="Segoe UI" pitchFamily="34" charset="0"/>
              <a:cs typeface="Segoe UI" pitchFamily="34" charset="0"/>
            </a:endParaRPr>
          </a:p>
        </p:txBody>
      </p:sp>
      <p:sp>
        <p:nvSpPr>
          <p:cNvPr id="41" name="Rectangle 40"/>
          <p:cNvSpPr/>
          <p:nvPr/>
        </p:nvSpPr>
        <p:spPr bwMode="auto">
          <a:xfrm>
            <a:off x="202317" y="2544604"/>
            <a:ext cx="8738902" cy="82389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471" b="1" dirty="0">
              <a:solidFill>
                <a:prstClr val="white"/>
              </a:solidFill>
              <a:latin typeface="Segoe UI Light"/>
              <a:ea typeface="Segoe UI" pitchFamily="34" charset="0"/>
              <a:cs typeface="Segoe UI" pitchFamily="34" charset="0"/>
            </a:endParaRPr>
          </a:p>
        </p:txBody>
      </p:sp>
      <p:sp>
        <p:nvSpPr>
          <p:cNvPr id="86" name="Rectangle 85"/>
          <p:cNvSpPr/>
          <p:nvPr/>
        </p:nvSpPr>
        <p:spPr bwMode="auto">
          <a:xfrm>
            <a:off x="202317" y="3368493"/>
            <a:ext cx="8738902" cy="488226"/>
          </a:xfrm>
          <a:prstGeom prst="rect">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471" b="1" dirty="0">
              <a:solidFill>
                <a:prstClr val="white"/>
              </a:solidFill>
              <a:latin typeface="Segoe UI Light"/>
              <a:ea typeface="Segoe UI" pitchFamily="34" charset="0"/>
              <a:cs typeface="Segoe UI" pitchFamily="34" charset="0"/>
            </a:endParaRPr>
          </a:p>
        </p:txBody>
      </p:sp>
      <p:sp>
        <p:nvSpPr>
          <p:cNvPr id="85" name="Rectangle 84"/>
          <p:cNvSpPr/>
          <p:nvPr/>
        </p:nvSpPr>
        <p:spPr bwMode="auto">
          <a:xfrm>
            <a:off x="202317" y="1382134"/>
            <a:ext cx="8738902" cy="1162621"/>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471" b="1" dirty="0">
              <a:solidFill>
                <a:prstClr val="white"/>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tx1"/>
                </a:solidFill>
              </a:rPr>
              <a:t>Write once, deploy any Microsoft Cloud</a:t>
            </a:r>
          </a:p>
        </p:txBody>
      </p:sp>
      <p:sp>
        <p:nvSpPr>
          <p:cNvPr id="15" name="Title 1"/>
          <p:cNvSpPr txBox="1">
            <a:spLocks/>
          </p:cNvSpPr>
          <p:nvPr/>
        </p:nvSpPr>
        <p:spPr>
          <a:xfrm>
            <a:off x="314588" y="329842"/>
            <a:ext cx="8231796" cy="674557"/>
          </a:xfrm>
          <a:prstGeom prst="rect">
            <a:avLst/>
          </a:prstGeom>
        </p:spPr>
        <p:txBody>
          <a:bodyPr vert="horz" wrap="square" lIns="107556" tIns="67222" rIns="107556" bIns="67222" rtlCol="0" anchor="t">
            <a:noAutofit/>
          </a:bodyPr>
          <a:lstStyle>
            <a:lvl1pPr algn="l" defTabSz="932308" rtl="0" eaLnBrk="1" latinLnBrk="0" hangingPunct="1">
              <a:lnSpc>
                <a:spcPct val="90000"/>
              </a:lnSpc>
              <a:spcBef>
                <a:spcPct val="0"/>
              </a:spcBef>
              <a:buNone/>
              <a:defRPr lang="en-US" sz="4798" b="0" kern="1200" cap="none" spc="-102" baseline="0">
                <a:ln w="3175">
                  <a:noFill/>
                </a:ln>
                <a:gradFill>
                  <a:gsLst>
                    <a:gs pos="1250">
                      <a:schemeClr val="bg2"/>
                    </a:gs>
                    <a:gs pos="100000">
                      <a:schemeClr val="bg2"/>
                    </a:gs>
                  </a:gsLst>
                  <a:lin ang="5400000" scaled="0"/>
                </a:gradFill>
                <a:effectLst/>
                <a:latin typeface="+mj-lt"/>
                <a:ea typeface="+mn-ea"/>
                <a:cs typeface="Segoe UI" pitchFamily="34" charset="0"/>
              </a:defRPr>
            </a:lvl1pPr>
          </a:lstStyle>
          <a:p>
            <a:pPr defTabSz="685394">
              <a:defRPr/>
            </a:pPr>
            <a:endParaRPr lang="en-US" sz="2646" spc="-75" dirty="0">
              <a:gradFill>
                <a:gsLst>
                  <a:gs pos="1250">
                    <a:srgbClr val="505050"/>
                  </a:gs>
                  <a:gs pos="100000">
                    <a:srgbClr val="505050"/>
                  </a:gs>
                </a:gsLst>
                <a:lin ang="5400000" scaled="0"/>
              </a:gradFill>
              <a:latin typeface="Segoe UI Light"/>
            </a:endParaRPr>
          </a:p>
        </p:txBody>
      </p:sp>
      <p:sp>
        <p:nvSpPr>
          <p:cNvPr id="29" name="Rectangle 28"/>
          <p:cNvSpPr/>
          <p:nvPr/>
        </p:nvSpPr>
        <p:spPr>
          <a:xfrm>
            <a:off x="4605612" y="4078047"/>
            <a:ext cx="3663617" cy="356538"/>
          </a:xfrm>
          <a:prstGeom prst="rect">
            <a:avLst/>
          </a:prstGeom>
          <a:noFill/>
          <a:ln>
            <a:noFill/>
          </a:ln>
          <a:effectLst/>
          <a:scene3d>
            <a:camera prst="orthographicFront">
              <a:rot lat="0" lon="0" rev="0"/>
            </a:camera>
            <a:lightRig rig="twoPt" dir="tl"/>
          </a:scene3d>
          <a:sp3d prstMaterial="flat"/>
        </p:spPr>
        <p:style>
          <a:lnRef idx="0">
            <a:schemeClr val="accent5"/>
          </a:lnRef>
          <a:fillRef idx="3">
            <a:schemeClr val="accent5"/>
          </a:fillRef>
          <a:effectRef idx="3">
            <a:schemeClr val="accent5"/>
          </a:effectRef>
          <a:fontRef idx="minor">
            <a:schemeClr val="lt1"/>
          </a:fontRef>
        </p:style>
        <p:txBody>
          <a:bodyPr rtlCol="0" anchor="ctr"/>
          <a:lstStyle/>
          <a:p>
            <a:pPr algn="ctr" defTabSz="685674">
              <a:defRPr/>
            </a:pPr>
            <a:r>
              <a:rPr lang="en-US" sz="1471" dirty="0">
                <a:solidFill>
                  <a:srgbClr val="FFFFFF"/>
                </a:solidFill>
                <a:latin typeface="Segoe UI Light"/>
                <a:ea typeface="Segoe UI" panose="020B0502040204020203" pitchFamily="34" charset="0"/>
                <a:cs typeface="Segoe UI" panose="020B0502040204020203" pitchFamily="34" charset="0"/>
              </a:rPr>
              <a:t>Microsoft Azure  </a:t>
            </a:r>
          </a:p>
        </p:txBody>
      </p:sp>
      <p:sp>
        <p:nvSpPr>
          <p:cNvPr id="32" name="Rectangle 31"/>
          <p:cNvSpPr/>
          <p:nvPr/>
        </p:nvSpPr>
        <p:spPr>
          <a:xfrm>
            <a:off x="866039" y="4078047"/>
            <a:ext cx="3663617" cy="356538"/>
          </a:xfrm>
          <a:prstGeom prst="rect">
            <a:avLst/>
          </a:prstGeom>
          <a:noFill/>
          <a:ln>
            <a:noFill/>
          </a:ln>
          <a:effectLst/>
          <a:scene3d>
            <a:camera prst="orthographicFront">
              <a:rot lat="0" lon="0" rev="0"/>
            </a:camera>
            <a:lightRig rig="twoPt" dir="tl"/>
          </a:scene3d>
          <a:sp3d prstMaterial="flat"/>
        </p:spPr>
        <p:style>
          <a:lnRef idx="0">
            <a:schemeClr val="accent5"/>
          </a:lnRef>
          <a:fillRef idx="3">
            <a:schemeClr val="accent5"/>
          </a:fillRef>
          <a:effectRef idx="3">
            <a:schemeClr val="accent5"/>
          </a:effectRef>
          <a:fontRef idx="minor">
            <a:schemeClr val="lt1"/>
          </a:fontRef>
        </p:style>
        <p:txBody>
          <a:bodyPr rtlCol="0" anchor="ctr"/>
          <a:lstStyle/>
          <a:p>
            <a:pPr algn="ctr" defTabSz="685674">
              <a:defRPr/>
            </a:pPr>
            <a:endParaRPr lang="en-US" sz="1471" dirty="0">
              <a:solidFill>
                <a:srgbClr val="FFFFFF"/>
              </a:solidFill>
              <a:latin typeface="Segoe UI Light"/>
              <a:ea typeface="Segoe UI" panose="020B0502040204020203" pitchFamily="34" charset="0"/>
              <a:cs typeface="Segoe UI" panose="020B0502040204020203" pitchFamily="34" charset="0"/>
            </a:endParaRPr>
          </a:p>
          <a:p>
            <a:pPr algn="ctr" defTabSz="685674">
              <a:defRPr/>
            </a:pPr>
            <a:r>
              <a:rPr lang="en-US" sz="1471" dirty="0">
                <a:solidFill>
                  <a:srgbClr val="FFFFFF"/>
                </a:solidFill>
                <a:latin typeface="Segoe UI Light"/>
                <a:ea typeface="Segoe UI" panose="020B0502040204020203" pitchFamily="34" charset="0"/>
                <a:cs typeface="Segoe UI" panose="020B0502040204020203" pitchFamily="34" charset="0"/>
              </a:rPr>
              <a:t>Microsoft Azure Stack </a:t>
            </a:r>
          </a:p>
          <a:p>
            <a:pPr algn="ctr" defTabSz="685674">
              <a:defRPr/>
            </a:pPr>
            <a:r>
              <a:rPr lang="en-US" sz="1471" dirty="0">
                <a:solidFill>
                  <a:srgbClr val="FFFFFF"/>
                </a:solidFill>
                <a:latin typeface="Segoe UI Light"/>
                <a:ea typeface="Segoe UI" panose="020B0502040204020203" pitchFamily="34" charset="0"/>
                <a:cs typeface="Segoe UI" panose="020B0502040204020203" pitchFamily="34" charset="0"/>
              </a:rPr>
              <a:t> </a:t>
            </a:r>
          </a:p>
        </p:txBody>
      </p:sp>
      <p:pic>
        <p:nvPicPr>
          <p:cNvPr id="37" name="Picture 3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046332" y="2766083"/>
            <a:ext cx="1594744" cy="407238"/>
          </a:xfrm>
          <a:prstGeom prst="rect">
            <a:avLst/>
          </a:prstGeom>
          <a:noFill/>
        </p:spPr>
      </p:pic>
      <p:sp>
        <p:nvSpPr>
          <p:cNvPr id="44" name="Rectangle 43"/>
          <p:cNvSpPr/>
          <p:nvPr/>
        </p:nvSpPr>
        <p:spPr bwMode="auto">
          <a:xfrm>
            <a:off x="3357632" y="1449310"/>
            <a:ext cx="2420004" cy="12053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7222" rIns="0" bIns="34285" numCol="1" rtlCol="0" anchor="t" anchorCtr="0" compatLnSpc="1">
            <a:prstTxWarp prst="textNoShape">
              <a:avLst/>
            </a:prstTxWarp>
          </a:bodyPr>
          <a:lstStyle/>
          <a:p>
            <a:pPr algn="ctr" defTabSz="685461" fontAlgn="base">
              <a:spcBef>
                <a:spcPct val="0"/>
              </a:spcBef>
              <a:spcAft>
                <a:spcPct val="0"/>
              </a:spcAft>
              <a:defRPr/>
            </a:pPr>
            <a:r>
              <a:rPr lang="en-US" sz="1471" dirty="0">
                <a:solidFill>
                  <a:srgbClr val="FFFFFF"/>
                </a:solidFill>
                <a:latin typeface="Segoe UI Light"/>
                <a:ea typeface="Segoe UI" panose="020B0502040204020203" pitchFamily="34" charset="0"/>
                <a:cs typeface="Segoe UI" panose="020B0502040204020203" pitchFamily="34" charset="0"/>
              </a:rPr>
              <a:t>Containers </a:t>
            </a:r>
          </a:p>
        </p:txBody>
      </p:sp>
      <p:grpSp>
        <p:nvGrpSpPr>
          <p:cNvPr id="47" name="Group 46"/>
          <p:cNvGrpSpPr/>
          <p:nvPr/>
        </p:nvGrpSpPr>
        <p:grpSpPr>
          <a:xfrm>
            <a:off x="866039" y="1449310"/>
            <a:ext cx="2420004" cy="1205366"/>
            <a:chOff x="1177158" y="1611336"/>
            <a:chExt cx="3291840" cy="1639614"/>
          </a:xfrm>
          <a:noFill/>
        </p:grpSpPr>
        <p:sp>
          <p:nvSpPr>
            <p:cNvPr id="48" name="Rectangle 47"/>
            <p:cNvSpPr/>
            <p:nvPr/>
          </p:nvSpPr>
          <p:spPr bwMode="auto">
            <a:xfrm>
              <a:off x="1177158" y="1611336"/>
              <a:ext cx="3291840" cy="163961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7222" rIns="0" bIns="34285" numCol="1" rtlCol="0" anchor="t" anchorCtr="0" compatLnSpc="1">
              <a:prstTxWarp prst="textNoShape">
                <a:avLst/>
              </a:prstTxWarp>
            </a:bodyPr>
            <a:lstStyle/>
            <a:p>
              <a:pPr algn="ctr" defTabSz="685461" fontAlgn="base">
                <a:spcBef>
                  <a:spcPct val="0"/>
                </a:spcBef>
                <a:spcAft>
                  <a:spcPct val="0"/>
                </a:spcAft>
                <a:defRPr/>
              </a:pPr>
              <a:r>
                <a:rPr lang="en-US" sz="1471" dirty="0">
                  <a:solidFill>
                    <a:srgbClr val="FFFFFF"/>
                  </a:solidFill>
                  <a:latin typeface="Segoe UI Light"/>
                  <a:ea typeface="Segoe UI" panose="020B0502040204020203" pitchFamily="34" charset="0"/>
                  <a:cs typeface="Segoe UI" panose="020B0502040204020203" pitchFamily="34" charset="0"/>
                </a:rPr>
                <a:t>Virtual machines </a:t>
              </a:r>
            </a:p>
          </p:txBody>
        </p:sp>
        <p:grpSp>
          <p:nvGrpSpPr>
            <p:cNvPr id="49" name="Group 48"/>
            <p:cNvGrpSpPr/>
            <p:nvPr/>
          </p:nvGrpSpPr>
          <p:grpSpPr>
            <a:xfrm>
              <a:off x="1394606" y="2224584"/>
              <a:ext cx="2856945" cy="620058"/>
              <a:chOff x="1427653" y="2266151"/>
              <a:chExt cx="1936118" cy="420207"/>
            </a:xfrm>
            <a:grpFill/>
          </p:grpSpPr>
          <p:pic>
            <p:nvPicPr>
              <p:cNvPr id="50" name="Picture 49"/>
              <p:cNvPicPr>
                <a:picLocks noChangeAspect="1"/>
              </p:cNvPicPr>
              <p:nvPr/>
            </p:nvPicPr>
            <p:blipFill>
              <a:blip r:embed="rId5">
                <a:biLevel thresh="25000"/>
              </a:blip>
              <a:stretch>
                <a:fillRect/>
              </a:stretch>
            </p:blipFill>
            <p:spPr>
              <a:xfrm>
                <a:off x="1427653" y="2266151"/>
                <a:ext cx="457266" cy="420207"/>
              </a:xfrm>
              <a:prstGeom prst="rect">
                <a:avLst/>
              </a:prstGeom>
              <a:grpFill/>
            </p:spPr>
          </p:pic>
          <p:pic>
            <p:nvPicPr>
              <p:cNvPr id="51" name="Picture 50"/>
              <p:cNvPicPr>
                <a:picLocks noChangeAspect="1"/>
              </p:cNvPicPr>
              <p:nvPr/>
            </p:nvPicPr>
            <p:blipFill>
              <a:blip r:embed="rId5">
                <a:biLevel thresh="25000"/>
              </a:blip>
              <a:stretch>
                <a:fillRect/>
              </a:stretch>
            </p:blipFill>
            <p:spPr>
              <a:xfrm>
                <a:off x="1920603" y="2266151"/>
                <a:ext cx="457266" cy="420207"/>
              </a:xfrm>
              <a:prstGeom prst="rect">
                <a:avLst/>
              </a:prstGeom>
              <a:grpFill/>
            </p:spPr>
          </p:pic>
          <p:pic>
            <p:nvPicPr>
              <p:cNvPr id="52" name="Picture 51"/>
              <p:cNvPicPr>
                <a:picLocks noChangeAspect="1"/>
              </p:cNvPicPr>
              <p:nvPr/>
            </p:nvPicPr>
            <p:blipFill>
              <a:blip r:embed="rId5">
                <a:biLevel thresh="25000"/>
              </a:blip>
              <a:stretch>
                <a:fillRect/>
              </a:stretch>
            </p:blipFill>
            <p:spPr>
              <a:xfrm>
                <a:off x="2413554" y="2266151"/>
                <a:ext cx="457266" cy="420207"/>
              </a:xfrm>
              <a:prstGeom prst="rect">
                <a:avLst/>
              </a:prstGeom>
              <a:grpFill/>
            </p:spPr>
          </p:pic>
          <p:pic>
            <p:nvPicPr>
              <p:cNvPr id="53" name="Picture 52"/>
              <p:cNvPicPr>
                <a:picLocks noChangeAspect="1"/>
              </p:cNvPicPr>
              <p:nvPr/>
            </p:nvPicPr>
            <p:blipFill>
              <a:blip r:embed="rId5">
                <a:biLevel thresh="25000"/>
              </a:blip>
              <a:stretch>
                <a:fillRect/>
              </a:stretch>
            </p:blipFill>
            <p:spPr>
              <a:xfrm>
                <a:off x="2906505" y="2266151"/>
                <a:ext cx="457266" cy="420207"/>
              </a:xfrm>
              <a:prstGeom prst="rect">
                <a:avLst/>
              </a:prstGeom>
              <a:grpFill/>
            </p:spPr>
          </p:pic>
        </p:grpSp>
      </p:grpSp>
      <p:sp>
        <p:nvSpPr>
          <p:cNvPr id="55" name="Rectangle 54"/>
          <p:cNvSpPr/>
          <p:nvPr/>
        </p:nvSpPr>
        <p:spPr bwMode="auto">
          <a:xfrm>
            <a:off x="5849225" y="1449310"/>
            <a:ext cx="2420004" cy="12053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7222" rIns="0" bIns="34285" numCol="1" rtlCol="0" anchor="t" anchorCtr="0" compatLnSpc="1">
            <a:prstTxWarp prst="textNoShape">
              <a:avLst/>
            </a:prstTxWarp>
          </a:bodyPr>
          <a:lstStyle/>
          <a:p>
            <a:pPr algn="ctr" defTabSz="685461" fontAlgn="base">
              <a:spcBef>
                <a:spcPct val="0"/>
              </a:spcBef>
              <a:spcAft>
                <a:spcPct val="0"/>
              </a:spcAft>
              <a:defRPr/>
            </a:pPr>
            <a:r>
              <a:rPr lang="en-US" sz="1471" dirty="0">
                <a:solidFill>
                  <a:srgbClr val="FFFFFF"/>
                </a:solidFill>
                <a:latin typeface="Segoe UI Light"/>
                <a:ea typeface="Segoe UI" panose="020B0502040204020203" pitchFamily="34" charset="0"/>
                <a:cs typeface="Segoe UI" panose="020B0502040204020203" pitchFamily="34" charset="0"/>
              </a:rPr>
              <a:t>Azure Service Fabric </a:t>
            </a:r>
          </a:p>
        </p:txBody>
      </p:sp>
      <p:sp>
        <p:nvSpPr>
          <p:cNvPr id="56" name="Frame 5"/>
          <p:cNvSpPr>
            <a:spLocks noChangeAspect="1"/>
          </p:cNvSpPr>
          <p:nvPr/>
        </p:nvSpPr>
        <p:spPr bwMode="auto">
          <a:xfrm>
            <a:off x="6849390" y="1837977"/>
            <a:ext cx="419673" cy="42803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95000"/>
            </a:schemeClr>
          </a:solidFill>
          <a:ln>
            <a:noFill/>
          </a:ln>
        </p:spPr>
        <p:txBody>
          <a:bodyPr vert="horz" wrap="square" lIns="52697" tIns="26347" rIns="52697" bIns="26347" numCol="1" anchor="t" anchorCtr="0" compatLnSpc="1">
            <a:prstTxWarp prst="textNoShape">
              <a:avLst/>
            </a:prstTxWarp>
          </a:bodyPr>
          <a:lstStyle/>
          <a:p>
            <a:pPr defTabSz="537465">
              <a:lnSpc>
                <a:spcPct val="90000"/>
              </a:lnSpc>
              <a:defRPr/>
            </a:pPr>
            <a:endParaRPr lang="en-US" sz="1176" dirty="0">
              <a:solidFill>
                <a:prstClr val="white"/>
              </a:solidFill>
              <a:latin typeface="Segoe UI"/>
              <a:ea typeface="Segoe UI" panose="020B0502040204020203" pitchFamily="34" charset="0"/>
              <a:cs typeface="Segoe UI" panose="020B0502040204020203" pitchFamily="34" charset="0"/>
            </a:endParaRPr>
          </a:p>
        </p:txBody>
      </p:sp>
      <p:sp>
        <p:nvSpPr>
          <p:cNvPr id="57" name="Rectangle 56"/>
          <p:cNvSpPr/>
          <p:nvPr/>
        </p:nvSpPr>
        <p:spPr bwMode="auto">
          <a:xfrm>
            <a:off x="871277" y="3456747"/>
            <a:ext cx="7403188" cy="3027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25" tIns="134425" rIns="134425" bIns="109682" numCol="1" spcCol="0" rtlCol="0" fromWordArt="0" anchor="ctr" anchorCtr="0" forceAA="0" compatLnSpc="1">
            <a:prstTxWarp prst="textNoShape">
              <a:avLst/>
            </a:prstTxWarp>
            <a:noAutofit/>
          </a:bodyPr>
          <a:lstStyle/>
          <a:p>
            <a:pPr algn="ctr" defTabSz="685582">
              <a:lnSpc>
                <a:spcPct val="90000"/>
              </a:lnSpc>
              <a:defRPr/>
            </a:pPr>
            <a:r>
              <a:rPr lang="en-US" sz="1471" dirty="0">
                <a:solidFill>
                  <a:prstClr val="white"/>
                </a:solidFill>
                <a:latin typeface="Segoe UI Light"/>
                <a:ea typeface="Segoe UI" panose="020B0502040204020203" pitchFamily="34" charset="0"/>
                <a:cs typeface="Segoe UI" panose="020B0502040204020203" pitchFamily="34" charset="0"/>
              </a:rPr>
              <a:t>Azure Resource Manager</a:t>
            </a:r>
          </a:p>
        </p:txBody>
      </p:sp>
      <p:grpSp>
        <p:nvGrpSpPr>
          <p:cNvPr id="17" name="Group 16"/>
          <p:cNvGrpSpPr/>
          <p:nvPr/>
        </p:nvGrpSpPr>
        <p:grpSpPr>
          <a:xfrm>
            <a:off x="3363822" y="1542233"/>
            <a:ext cx="2420004" cy="842422"/>
            <a:chOff x="4574797" y="2168525"/>
            <a:chExt cx="3291840" cy="1785938"/>
          </a:xfrm>
        </p:grpSpPr>
        <p:cxnSp>
          <p:nvCxnSpPr>
            <p:cNvPr id="11" name="Straight Connector 10"/>
            <p:cNvCxnSpPr/>
            <p:nvPr/>
          </p:nvCxnSpPr>
          <p:spPr>
            <a:xfrm>
              <a:off x="4574797" y="2168525"/>
              <a:ext cx="0" cy="1785938"/>
            </a:xfrm>
            <a:prstGeom prst="line">
              <a:avLst/>
            </a:prstGeom>
            <a:ln w="190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866637" y="2168525"/>
              <a:ext cx="0" cy="1785938"/>
            </a:xfrm>
            <a:prstGeom prst="line">
              <a:avLst/>
            </a:prstGeom>
            <a:ln w="190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3814801" y="1900140"/>
            <a:ext cx="291529" cy="334574"/>
            <a:chOff x="5867401" y="3052763"/>
            <a:chExt cx="709613" cy="814388"/>
          </a:xfrm>
          <a:solidFill>
            <a:schemeClr val="tx1"/>
          </a:solidFill>
        </p:grpSpPr>
        <p:sp>
          <p:nvSpPr>
            <p:cNvPr id="21" name="Freeform 5"/>
            <p:cNvSpPr>
              <a:spLocks/>
            </p:cNvSpPr>
            <p:nvPr/>
          </p:nvSpPr>
          <p:spPr bwMode="auto">
            <a:xfrm>
              <a:off x="5867401" y="3255963"/>
              <a:ext cx="355600" cy="611188"/>
            </a:xfrm>
            <a:custGeom>
              <a:avLst/>
              <a:gdLst>
                <a:gd name="T0" fmla="*/ 224 w 224"/>
                <a:gd name="T1" fmla="*/ 129 h 385"/>
                <a:gd name="T2" fmla="*/ 224 w 224"/>
                <a:gd name="T3" fmla="*/ 385 h 385"/>
                <a:gd name="T4" fmla="*/ 0 w 224"/>
                <a:gd name="T5" fmla="*/ 256 h 385"/>
                <a:gd name="T6" fmla="*/ 0 w 224"/>
                <a:gd name="T7" fmla="*/ 0 h 385"/>
                <a:gd name="T8" fmla="*/ 224 w 224"/>
                <a:gd name="T9" fmla="*/ 129 h 385"/>
              </a:gdLst>
              <a:ahLst/>
              <a:cxnLst>
                <a:cxn ang="0">
                  <a:pos x="T0" y="T1"/>
                </a:cxn>
                <a:cxn ang="0">
                  <a:pos x="T2" y="T3"/>
                </a:cxn>
                <a:cxn ang="0">
                  <a:pos x="T4" y="T5"/>
                </a:cxn>
                <a:cxn ang="0">
                  <a:pos x="T6" y="T7"/>
                </a:cxn>
                <a:cxn ang="0">
                  <a:pos x="T8" y="T9"/>
                </a:cxn>
              </a:cxnLst>
              <a:rect l="0" t="0" r="r" b="b"/>
              <a:pathLst>
                <a:path w="224" h="385">
                  <a:moveTo>
                    <a:pt x="224" y="129"/>
                  </a:moveTo>
                  <a:lnTo>
                    <a:pt x="224" y="385"/>
                  </a:lnTo>
                  <a:lnTo>
                    <a:pt x="0" y="256"/>
                  </a:lnTo>
                  <a:lnTo>
                    <a:pt x="0" y="0"/>
                  </a:lnTo>
                  <a:lnTo>
                    <a:pt x="224" y="129"/>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sp>
          <p:nvSpPr>
            <p:cNvPr id="22" name="Freeform 6"/>
            <p:cNvSpPr>
              <a:spLocks/>
            </p:cNvSpPr>
            <p:nvPr/>
          </p:nvSpPr>
          <p:spPr bwMode="auto">
            <a:xfrm>
              <a:off x="6223001" y="3255963"/>
              <a:ext cx="354013" cy="611188"/>
            </a:xfrm>
            <a:custGeom>
              <a:avLst/>
              <a:gdLst>
                <a:gd name="T0" fmla="*/ 0 w 223"/>
                <a:gd name="T1" fmla="*/ 129 h 385"/>
                <a:gd name="T2" fmla="*/ 0 w 223"/>
                <a:gd name="T3" fmla="*/ 385 h 385"/>
                <a:gd name="T4" fmla="*/ 223 w 223"/>
                <a:gd name="T5" fmla="*/ 256 h 385"/>
                <a:gd name="T6" fmla="*/ 223 w 223"/>
                <a:gd name="T7" fmla="*/ 0 h 385"/>
                <a:gd name="T8" fmla="*/ 0 w 223"/>
                <a:gd name="T9" fmla="*/ 129 h 385"/>
              </a:gdLst>
              <a:ahLst/>
              <a:cxnLst>
                <a:cxn ang="0">
                  <a:pos x="T0" y="T1"/>
                </a:cxn>
                <a:cxn ang="0">
                  <a:pos x="T2" y="T3"/>
                </a:cxn>
                <a:cxn ang="0">
                  <a:pos x="T4" y="T5"/>
                </a:cxn>
                <a:cxn ang="0">
                  <a:pos x="T6" y="T7"/>
                </a:cxn>
                <a:cxn ang="0">
                  <a:pos x="T8" y="T9"/>
                </a:cxn>
              </a:cxnLst>
              <a:rect l="0" t="0" r="r" b="b"/>
              <a:pathLst>
                <a:path w="223" h="385">
                  <a:moveTo>
                    <a:pt x="0" y="129"/>
                  </a:moveTo>
                  <a:lnTo>
                    <a:pt x="0" y="385"/>
                  </a:lnTo>
                  <a:lnTo>
                    <a:pt x="223" y="256"/>
                  </a:lnTo>
                  <a:lnTo>
                    <a:pt x="223" y="0"/>
                  </a:lnTo>
                  <a:lnTo>
                    <a:pt x="0" y="129"/>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sp>
          <p:nvSpPr>
            <p:cNvPr id="59" name="Freeform 7"/>
            <p:cNvSpPr>
              <a:spLocks/>
            </p:cNvSpPr>
            <p:nvPr/>
          </p:nvSpPr>
          <p:spPr bwMode="auto">
            <a:xfrm>
              <a:off x="5867401" y="3052763"/>
              <a:ext cx="709613" cy="406400"/>
            </a:xfrm>
            <a:custGeom>
              <a:avLst/>
              <a:gdLst>
                <a:gd name="T0" fmla="*/ 223 w 447"/>
                <a:gd name="T1" fmla="*/ 256 h 256"/>
                <a:gd name="T2" fmla="*/ 0 w 447"/>
                <a:gd name="T3" fmla="*/ 127 h 256"/>
                <a:gd name="T4" fmla="*/ 223 w 447"/>
                <a:gd name="T5" fmla="*/ 0 h 256"/>
                <a:gd name="T6" fmla="*/ 447 w 447"/>
                <a:gd name="T7" fmla="*/ 127 h 256"/>
                <a:gd name="T8" fmla="*/ 223 w 447"/>
                <a:gd name="T9" fmla="*/ 256 h 256"/>
              </a:gdLst>
              <a:ahLst/>
              <a:cxnLst>
                <a:cxn ang="0">
                  <a:pos x="T0" y="T1"/>
                </a:cxn>
                <a:cxn ang="0">
                  <a:pos x="T2" y="T3"/>
                </a:cxn>
                <a:cxn ang="0">
                  <a:pos x="T4" y="T5"/>
                </a:cxn>
                <a:cxn ang="0">
                  <a:pos x="T6" y="T7"/>
                </a:cxn>
                <a:cxn ang="0">
                  <a:pos x="T8" y="T9"/>
                </a:cxn>
              </a:cxnLst>
              <a:rect l="0" t="0" r="r" b="b"/>
              <a:pathLst>
                <a:path w="447" h="256">
                  <a:moveTo>
                    <a:pt x="223" y="256"/>
                  </a:moveTo>
                  <a:lnTo>
                    <a:pt x="0" y="127"/>
                  </a:lnTo>
                  <a:lnTo>
                    <a:pt x="223" y="0"/>
                  </a:lnTo>
                  <a:lnTo>
                    <a:pt x="447" y="127"/>
                  </a:lnTo>
                  <a:lnTo>
                    <a:pt x="223" y="256"/>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grpSp>
      <p:grpSp>
        <p:nvGrpSpPr>
          <p:cNvPr id="61" name="Group 60"/>
          <p:cNvGrpSpPr/>
          <p:nvPr/>
        </p:nvGrpSpPr>
        <p:grpSpPr>
          <a:xfrm>
            <a:off x="4227939" y="1900140"/>
            <a:ext cx="291529" cy="334574"/>
            <a:chOff x="5867401" y="3052763"/>
            <a:chExt cx="709613" cy="814388"/>
          </a:xfrm>
          <a:solidFill>
            <a:schemeClr val="tx1"/>
          </a:solidFill>
        </p:grpSpPr>
        <p:sp>
          <p:nvSpPr>
            <p:cNvPr id="62" name="Freeform 5"/>
            <p:cNvSpPr>
              <a:spLocks/>
            </p:cNvSpPr>
            <p:nvPr/>
          </p:nvSpPr>
          <p:spPr bwMode="auto">
            <a:xfrm>
              <a:off x="5867401" y="3255963"/>
              <a:ext cx="355600" cy="611188"/>
            </a:xfrm>
            <a:custGeom>
              <a:avLst/>
              <a:gdLst>
                <a:gd name="T0" fmla="*/ 224 w 224"/>
                <a:gd name="T1" fmla="*/ 129 h 385"/>
                <a:gd name="T2" fmla="*/ 224 w 224"/>
                <a:gd name="T3" fmla="*/ 385 h 385"/>
                <a:gd name="T4" fmla="*/ 0 w 224"/>
                <a:gd name="T5" fmla="*/ 256 h 385"/>
                <a:gd name="T6" fmla="*/ 0 w 224"/>
                <a:gd name="T7" fmla="*/ 0 h 385"/>
                <a:gd name="T8" fmla="*/ 224 w 224"/>
                <a:gd name="T9" fmla="*/ 129 h 385"/>
              </a:gdLst>
              <a:ahLst/>
              <a:cxnLst>
                <a:cxn ang="0">
                  <a:pos x="T0" y="T1"/>
                </a:cxn>
                <a:cxn ang="0">
                  <a:pos x="T2" y="T3"/>
                </a:cxn>
                <a:cxn ang="0">
                  <a:pos x="T4" y="T5"/>
                </a:cxn>
                <a:cxn ang="0">
                  <a:pos x="T6" y="T7"/>
                </a:cxn>
                <a:cxn ang="0">
                  <a:pos x="T8" y="T9"/>
                </a:cxn>
              </a:cxnLst>
              <a:rect l="0" t="0" r="r" b="b"/>
              <a:pathLst>
                <a:path w="224" h="385">
                  <a:moveTo>
                    <a:pt x="224" y="129"/>
                  </a:moveTo>
                  <a:lnTo>
                    <a:pt x="224" y="385"/>
                  </a:lnTo>
                  <a:lnTo>
                    <a:pt x="0" y="256"/>
                  </a:lnTo>
                  <a:lnTo>
                    <a:pt x="0" y="0"/>
                  </a:lnTo>
                  <a:lnTo>
                    <a:pt x="224" y="129"/>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sp>
          <p:nvSpPr>
            <p:cNvPr id="63" name="Freeform 6"/>
            <p:cNvSpPr>
              <a:spLocks/>
            </p:cNvSpPr>
            <p:nvPr/>
          </p:nvSpPr>
          <p:spPr bwMode="auto">
            <a:xfrm>
              <a:off x="6223001" y="3255963"/>
              <a:ext cx="354013" cy="611188"/>
            </a:xfrm>
            <a:custGeom>
              <a:avLst/>
              <a:gdLst>
                <a:gd name="T0" fmla="*/ 0 w 223"/>
                <a:gd name="T1" fmla="*/ 129 h 385"/>
                <a:gd name="T2" fmla="*/ 0 w 223"/>
                <a:gd name="T3" fmla="*/ 385 h 385"/>
                <a:gd name="T4" fmla="*/ 223 w 223"/>
                <a:gd name="T5" fmla="*/ 256 h 385"/>
                <a:gd name="T6" fmla="*/ 223 w 223"/>
                <a:gd name="T7" fmla="*/ 0 h 385"/>
                <a:gd name="T8" fmla="*/ 0 w 223"/>
                <a:gd name="T9" fmla="*/ 129 h 385"/>
              </a:gdLst>
              <a:ahLst/>
              <a:cxnLst>
                <a:cxn ang="0">
                  <a:pos x="T0" y="T1"/>
                </a:cxn>
                <a:cxn ang="0">
                  <a:pos x="T2" y="T3"/>
                </a:cxn>
                <a:cxn ang="0">
                  <a:pos x="T4" y="T5"/>
                </a:cxn>
                <a:cxn ang="0">
                  <a:pos x="T6" y="T7"/>
                </a:cxn>
                <a:cxn ang="0">
                  <a:pos x="T8" y="T9"/>
                </a:cxn>
              </a:cxnLst>
              <a:rect l="0" t="0" r="r" b="b"/>
              <a:pathLst>
                <a:path w="223" h="385">
                  <a:moveTo>
                    <a:pt x="0" y="129"/>
                  </a:moveTo>
                  <a:lnTo>
                    <a:pt x="0" y="385"/>
                  </a:lnTo>
                  <a:lnTo>
                    <a:pt x="223" y="256"/>
                  </a:lnTo>
                  <a:lnTo>
                    <a:pt x="223" y="0"/>
                  </a:lnTo>
                  <a:lnTo>
                    <a:pt x="0" y="129"/>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sp>
          <p:nvSpPr>
            <p:cNvPr id="64" name="Freeform 7"/>
            <p:cNvSpPr>
              <a:spLocks/>
            </p:cNvSpPr>
            <p:nvPr/>
          </p:nvSpPr>
          <p:spPr bwMode="auto">
            <a:xfrm>
              <a:off x="5867401" y="3052763"/>
              <a:ext cx="709613" cy="406400"/>
            </a:xfrm>
            <a:custGeom>
              <a:avLst/>
              <a:gdLst>
                <a:gd name="T0" fmla="*/ 223 w 447"/>
                <a:gd name="T1" fmla="*/ 256 h 256"/>
                <a:gd name="T2" fmla="*/ 0 w 447"/>
                <a:gd name="T3" fmla="*/ 127 h 256"/>
                <a:gd name="T4" fmla="*/ 223 w 447"/>
                <a:gd name="T5" fmla="*/ 0 h 256"/>
                <a:gd name="T6" fmla="*/ 447 w 447"/>
                <a:gd name="T7" fmla="*/ 127 h 256"/>
                <a:gd name="T8" fmla="*/ 223 w 447"/>
                <a:gd name="T9" fmla="*/ 256 h 256"/>
              </a:gdLst>
              <a:ahLst/>
              <a:cxnLst>
                <a:cxn ang="0">
                  <a:pos x="T0" y="T1"/>
                </a:cxn>
                <a:cxn ang="0">
                  <a:pos x="T2" y="T3"/>
                </a:cxn>
                <a:cxn ang="0">
                  <a:pos x="T4" y="T5"/>
                </a:cxn>
                <a:cxn ang="0">
                  <a:pos x="T6" y="T7"/>
                </a:cxn>
                <a:cxn ang="0">
                  <a:pos x="T8" y="T9"/>
                </a:cxn>
              </a:cxnLst>
              <a:rect l="0" t="0" r="r" b="b"/>
              <a:pathLst>
                <a:path w="447" h="256">
                  <a:moveTo>
                    <a:pt x="223" y="256"/>
                  </a:moveTo>
                  <a:lnTo>
                    <a:pt x="0" y="127"/>
                  </a:lnTo>
                  <a:lnTo>
                    <a:pt x="223" y="0"/>
                  </a:lnTo>
                  <a:lnTo>
                    <a:pt x="447" y="127"/>
                  </a:lnTo>
                  <a:lnTo>
                    <a:pt x="223" y="256"/>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grpSp>
      <p:grpSp>
        <p:nvGrpSpPr>
          <p:cNvPr id="65" name="Group 64"/>
          <p:cNvGrpSpPr/>
          <p:nvPr/>
        </p:nvGrpSpPr>
        <p:grpSpPr>
          <a:xfrm>
            <a:off x="4641076" y="1900140"/>
            <a:ext cx="291529" cy="334574"/>
            <a:chOff x="5867401" y="3052763"/>
            <a:chExt cx="709613" cy="814388"/>
          </a:xfrm>
          <a:solidFill>
            <a:schemeClr val="tx1"/>
          </a:solidFill>
        </p:grpSpPr>
        <p:sp>
          <p:nvSpPr>
            <p:cNvPr id="66" name="Freeform 5"/>
            <p:cNvSpPr>
              <a:spLocks/>
            </p:cNvSpPr>
            <p:nvPr/>
          </p:nvSpPr>
          <p:spPr bwMode="auto">
            <a:xfrm>
              <a:off x="5867401" y="3255963"/>
              <a:ext cx="355600" cy="611188"/>
            </a:xfrm>
            <a:custGeom>
              <a:avLst/>
              <a:gdLst>
                <a:gd name="T0" fmla="*/ 224 w 224"/>
                <a:gd name="T1" fmla="*/ 129 h 385"/>
                <a:gd name="T2" fmla="*/ 224 w 224"/>
                <a:gd name="T3" fmla="*/ 385 h 385"/>
                <a:gd name="T4" fmla="*/ 0 w 224"/>
                <a:gd name="T5" fmla="*/ 256 h 385"/>
                <a:gd name="T6" fmla="*/ 0 w 224"/>
                <a:gd name="T7" fmla="*/ 0 h 385"/>
                <a:gd name="T8" fmla="*/ 224 w 224"/>
                <a:gd name="T9" fmla="*/ 129 h 385"/>
              </a:gdLst>
              <a:ahLst/>
              <a:cxnLst>
                <a:cxn ang="0">
                  <a:pos x="T0" y="T1"/>
                </a:cxn>
                <a:cxn ang="0">
                  <a:pos x="T2" y="T3"/>
                </a:cxn>
                <a:cxn ang="0">
                  <a:pos x="T4" y="T5"/>
                </a:cxn>
                <a:cxn ang="0">
                  <a:pos x="T6" y="T7"/>
                </a:cxn>
                <a:cxn ang="0">
                  <a:pos x="T8" y="T9"/>
                </a:cxn>
              </a:cxnLst>
              <a:rect l="0" t="0" r="r" b="b"/>
              <a:pathLst>
                <a:path w="224" h="385">
                  <a:moveTo>
                    <a:pt x="224" y="129"/>
                  </a:moveTo>
                  <a:lnTo>
                    <a:pt x="224" y="385"/>
                  </a:lnTo>
                  <a:lnTo>
                    <a:pt x="0" y="256"/>
                  </a:lnTo>
                  <a:lnTo>
                    <a:pt x="0" y="0"/>
                  </a:lnTo>
                  <a:lnTo>
                    <a:pt x="224" y="129"/>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sp>
          <p:nvSpPr>
            <p:cNvPr id="67" name="Freeform 6"/>
            <p:cNvSpPr>
              <a:spLocks/>
            </p:cNvSpPr>
            <p:nvPr/>
          </p:nvSpPr>
          <p:spPr bwMode="auto">
            <a:xfrm>
              <a:off x="6223001" y="3255963"/>
              <a:ext cx="354013" cy="611188"/>
            </a:xfrm>
            <a:custGeom>
              <a:avLst/>
              <a:gdLst>
                <a:gd name="T0" fmla="*/ 0 w 223"/>
                <a:gd name="T1" fmla="*/ 129 h 385"/>
                <a:gd name="T2" fmla="*/ 0 w 223"/>
                <a:gd name="T3" fmla="*/ 385 h 385"/>
                <a:gd name="T4" fmla="*/ 223 w 223"/>
                <a:gd name="T5" fmla="*/ 256 h 385"/>
                <a:gd name="T6" fmla="*/ 223 w 223"/>
                <a:gd name="T7" fmla="*/ 0 h 385"/>
                <a:gd name="T8" fmla="*/ 0 w 223"/>
                <a:gd name="T9" fmla="*/ 129 h 385"/>
              </a:gdLst>
              <a:ahLst/>
              <a:cxnLst>
                <a:cxn ang="0">
                  <a:pos x="T0" y="T1"/>
                </a:cxn>
                <a:cxn ang="0">
                  <a:pos x="T2" y="T3"/>
                </a:cxn>
                <a:cxn ang="0">
                  <a:pos x="T4" y="T5"/>
                </a:cxn>
                <a:cxn ang="0">
                  <a:pos x="T6" y="T7"/>
                </a:cxn>
                <a:cxn ang="0">
                  <a:pos x="T8" y="T9"/>
                </a:cxn>
              </a:cxnLst>
              <a:rect l="0" t="0" r="r" b="b"/>
              <a:pathLst>
                <a:path w="223" h="385">
                  <a:moveTo>
                    <a:pt x="0" y="129"/>
                  </a:moveTo>
                  <a:lnTo>
                    <a:pt x="0" y="385"/>
                  </a:lnTo>
                  <a:lnTo>
                    <a:pt x="223" y="256"/>
                  </a:lnTo>
                  <a:lnTo>
                    <a:pt x="223" y="0"/>
                  </a:lnTo>
                  <a:lnTo>
                    <a:pt x="0" y="129"/>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sp>
          <p:nvSpPr>
            <p:cNvPr id="68" name="Freeform 7"/>
            <p:cNvSpPr>
              <a:spLocks/>
            </p:cNvSpPr>
            <p:nvPr/>
          </p:nvSpPr>
          <p:spPr bwMode="auto">
            <a:xfrm>
              <a:off x="5867401" y="3052763"/>
              <a:ext cx="709613" cy="406400"/>
            </a:xfrm>
            <a:custGeom>
              <a:avLst/>
              <a:gdLst>
                <a:gd name="T0" fmla="*/ 223 w 447"/>
                <a:gd name="T1" fmla="*/ 256 h 256"/>
                <a:gd name="T2" fmla="*/ 0 w 447"/>
                <a:gd name="T3" fmla="*/ 127 h 256"/>
                <a:gd name="T4" fmla="*/ 223 w 447"/>
                <a:gd name="T5" fmla="*/ 0 h 256"/>
                <a:gd name="T6" fmla="*/ 447 w 447"/>
                <a:gd name="T7" fmla="*/ 127 h 256"/>
                <a:gd name="T8" fmla="*/ 223 w 447"/>
                <a:gd name="T9" fmla="*/ 256 h 256"/>
              </a:gdLst>
              <a:ahLst/>
              <a:cxnLst>
                <a:cxn ang="0">
                  <a:pos x="T0" y="T1"/>
                </a:cxn>
                <a:cxn ang="0">
                  <a:pos x="T2" y="T3"/>
                </a:cxn>
                <a:cxn ang="0">
                  <a:pos x="T4" y="T5"/>
                </a:cxn>
                <a:cxn ang="0">
                  <a:pos x="T6" y="T7"/>
                </a:cxn>
                <a:cxn ang="0">
                  <a:pos x="T8" y="T9"/>
                </a:cxn>
              </a:cxnLst>
              <a:rect l="0" t="0" r="r" b="b"/>
              <a:pathLst>
                <a:path w="447" h="256">
                  <a:moveTo>
                    <a:pt x="223" y="256"/>
                  </a:moveTo>
                  <a:lnTo>
                    <a:pt x="0" y="127"/>
                  </a:lnTo>
                  <a:lnTo>
                    <a:pt x="223" y="0"/>
                  </a:lnTo>
                  <a:lnTo>
                    <a:pt x="447" y="127"/>
                  </a:lnTo>
                  <a:lnTo>
                    <a:pt x="223" y="256"/>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grpSp>
      <p:grpSp>
        <p:nvGrpSpPr>
          <p:cNvPr id="69" name="Group 68"/>
          <p:cNvGrpSpPr/>
          <p:nvPr/>
        </p:nvGrpSpPr>
        <p:grpSpPr>
          <a:xfrm>
            <a:off x="5054213" y="1900140"/>
            <a:ext cx="291529" cy="334574"/>
            <a:chOff x="5867401" y="3052763"/>
            <a:chExt cx="709613" cy="814388"/>
          </a:xfrm>
          <a:solidFill>
            <a:schemeClr val="tx1"/>
          </a:solidFill>
        </p:grpSpPr>
        <p:sp>
          <p:nvSpPr>
            <p:cNvPr id="70" name="Freeform 5"/>
            <p:cNvSpPr>
              <a:spLocks/>
            </p:cNvSpPr>
            <p:nvPr/>
          </p:nvSpPr>
          <p:spPr bwMode="auto">
            <a:xfrm>
              <a:off x="5867401" y="3255963"/>
              <a:ext cx="355600" cy="611188"/>
            </a:xfrm>
            <a:custGeom>
              <a:avLst/>
              <a:gdLst>
                <a:gd name="T0" fmla="*/ 224 w 224"/>
                <a:gd name="T1" fmla="*/ 129 h 385"/>
                <a:gd name="T2" fmla="*/ 224 w 224"/>
                <a:gd name="T3" fmla="*/ 385 h 385"/>
                <a:gd name="T4" fmla="*/ 0 w 224"/>
                <a:gd name="T5" fmla="*/ 256 h 385"/>
                <a:gd name="T6" fmla="*/ 0 w 224"/>
                <a:gd name="T7" fmla="*/ 0 h 385"/>
                <a:gd name="T8" fmla="*/ 224 w 224"/>
                <a:gd name="T9" fmla="*/ 129 h 385"/>
              </a:gdLst>
              <a:ahLst/>
              <a:cxnLst>
                <a:cxn ang="0">
                  <a:pos x="T0" y="T1"/>
                </a:cxn>
                <a:cxn ang="0">
                  <a:pos x="T2" y="T3"/>
                </a:cxn>
                <a:cxn ang="0">
                  <a:pos x="T4" y="T5"/>
                </a:cxn>
                <a:cxn ang="0">
                  <a:pos x="T6" y="T7"/>
                </a:cxn>
                <a:cxn ang="0">
                  <a:pos x="T8" y="T9"/>
                </a:cxn>
              </a:cxnLst>
              <a:rect l="0" t="0" r="r" b="b"/>
              <a:pathLst>
                <a:path w="224" h="385">
                  <a:moveTo>
                    <a:pt x="224" y="129"/>
                  </a:moveTo>
                  <a:lnTo>
                    <a:pt x="224" y="385"/>
                  </a:lnTo>
                  <a:lnTo>
                    <a:pt x="0" y="256"/>
                  </a:lnTo>
                  <a:lnTo>
                    <a:pt x="0" y="0"/>
                  </a:lnTo>
                  <a:lnTo>
                    <a:pt x="224" y="129"/>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sp>
          <p:nvSpPr>
            <p:cNvPr id="71" name="Freeform 6"/>
            <p:cNvSpPr>
              <a:spLocks/>
            </p:cNvSpPr>
            <p:nvPr/>
          </p:nvSpPr>
          <p:spPr bwMode="auto">
            <a:xfrm>
              <a:off x="6223001" y="3255963"/>
              <a:ext cx="354013" cy="611188"/>
            </a:xfrm>
            <a:custGeom>
              <a:avLst/>
              <a:gdLst>
                <a:gd name="T0" fmla="*/ 0 w 223"/>
                <a:gd name="T1" fmla="*/ 129 h 385"/>
                <a:gd name="T2" fmla="*/ 0 w 223"/>
                <a:gd name="T3" fmla="*/ 385 h 385"/>
                <a:gd name="T4" fmla="*/ 223 w 223"/>
                <a:gd name="T5" fmla="*/ 256 h 385"/>
                <a:gd name="T6" fmla="*/ 223 w 223"/>
                <a:gd name="T7" fmla="*/ 0 h 385"/>
                <a:gd name="T8" fmla="*/ 0 w 223"/>
                <a:gd name="T9" fmla="*/ 129 h 385"/>
              </a:gdLst>
              <a:ahLst/>
              <a:cxnLst>
                <a:cxn ang="0">
                  <a:pos x="T0" y="T1"/>
                </a:cxn>
                <a:cxn ang="0">
                  <a:pos x="T2" y="T3"/>
                </a:cxn>
                <a:cxn ang="0">
                  <a:pos x="T4" y="T5"/>
                </a:cxn>
                <a:cxn ang="0">
                  <a:pos x="T6" y="T7"/>
                </a:cxn>
                <a:cxn ang="0">
                  <a:pos x="T8" y="T9"/>
                </a:cxn>
              </a:cxnLst>
              <a:rect l="0" t="0" r="r" b="b"/>
              <a:pathLst>
                <a:path w="223" h="385">
                  <a:moveTo>
                    <a:pt x="0" y="129"/>
                  </a:moveTo>
                  <a:lnTo>
                    <a:pt x="0" y="385"/>
                  </a:lnTo>
                  <a:lnTo>
                    <a:pt x="223" y="256"/>
                  </a:lnTo>
                  <a:lnTo>
                    <a:pt x="223" y="0"/>
                  </a:lnTo>
                  <a:lnTo>
                    <a:pt x="0" y="129"/>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sp>
          <p:nvSpPr>
            <p:cNvPr id="72" name="Freeform 7"/>
            <p:cNvSpPr>
              <a:spLocks/>
            </p:cNvSpPr>
            <p:nvPr/>
          </p:nvSpPr>
          <p:spPr bwMode="auto">
            <a:xfrm>
              <a:off x="5867401" y="3052763"/>
              <a:ext cx="709613" cy="406400"/>
            </a:xfrm>
            <a:custGeom>
              <a:avLst/>
              <a:gdLst>
                <a:gd name="T0" fmla="*/ 223 w 447"/>
                <a:gd name="T1" fmla="*/ 256 h 256"/>
                <a:gd name="T2" fmla="*/ 0 w 447"/>
                <a:gd name="T3" fmla="*/ 127 h 256"/>
                <a:gd name="T4" fmla="*/ 223 w 447"/>
                <a:gd name="T5" fmla="*/ 0 h 256"/>
                <a:gd name="T6" fmla="*/ 447 w 447"/>
                <a:gd name="T7" fmla="*/ 127 h 256"/>
                <a:gd name="T8" fmla="*/ 223 w 447"/>
                <a:gd name="T9" fmla="*/ 256 h 256"/>
              </a:gdLst>
              <a:ahLst/>
              <a:cxnLst>
                <a:cxn ang="0">
                  <a:pos x="T0" y="T1"/>
                </a:cxn>
                <a:cxn ang="0">
                  <a:pos x="T2" y="T3"/>
                </a:cxn>
                <a:cxn ang="0">
                  <a:pos x="T4" y="T5"/>
                </a:cxn>
                <a:cxn ang="0">
                  <a:pos x="T6" y="T7"/>
                </a:cxn>
                <a:cxn ang="0">
                  <a:pos x="T8" y="T9"/>
                </a:cxn>
              </a:cxnLst>
              <a:rect l="0" t="0" r="r" b="b"/>
              <a:pathLst>
                <a:path w="447" h="256">
                  <a:moveTo>
                    <a:pt x="223" y="256"/>
                  </a:moveTo>
                  <a:lnTo>
                    <a:pt x="0" y="127"/>
                  </a:lnTo>
                  <a:lnTo>
                    <a:pt x="223" y="0"/>
                  </a:lnTo>
                  <a:lnTo>
                    <a:pt x="447" y="127"/>
                  </a:lnTo>
                  <a:lnTo>
                    <a:pt x="223" y="256"/>
                  </a:lnTo>
                  <a:close/>
                </a:path>
              </a:pathLst>
            </a:custGeom>
            <a:grpFill/>
            <a:ln w="25400">
              <a:solidFill>
                <a:schemeClr val="bg1"/>
              </a:solidFill>
              <a:round/>
              <a:headEnd/>
              <a:tailEnd/>
            </a:ln>
          </p:spPr>
          <p:txBody>
            <a:bodyPr vert="horz" wrap="square" lIns="67222" tIns="33611" rIns="67222" bIns="33611" numCol="1" anchor="t" anchorCtr="0" compatLnSpc="1">
              <a:prstTxWarp prst="textNoShape">
                <a:avLst/>
              </a:prstTxWarp>
            </a:bodyPr>
            <a:lstStyle/>
            <a:p>
              <a:pPr defTabSz="685714">
                <a:defRPr/>
              </a:pPr>
              <a:endParaRPr lang="en-US" sz="1324">
                <a:solidFill>
                  <a:srgbClr val="FFFFFF"/>
                </a:solidFill>
                <a:latin typeface="Segoe UI"/>
                <a:ea typeface="+mn-ea"/>
                <a:cs typeface="+mn-cs"/>
              </a:endParaRPr>
            </a:p>
          </p:txBody>
        </p:sp>
      </p:grpSp>
      <p:cxnSp>
        <p:nvCxnSpPr>
          <p:cNvPr id="81" name="Straight Connector 80"/>
          <p:cNvCxnSpPr/>
          <p:nvPr/>
        </p:nvCxnSpPr>
        <p:spPr>
          <a:xfrm>
            <a:off x="4567633" y="3936085"/>
            <a:ext cx="0" cy="582594"/>
          </a:xfrm>
          <a:prstGeom prst="line">
            <a:avLst/>
          </a:prstGeom>
          <a:ln w="19050">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6"/>
          <a:stretch>
            <a:fillRect/>
          </a:stretch>
        </p:blipFill>
        <p:spPr>
          <a:xfrm>
            <a:off x="4957270" y="2697299"/>
            <a:ext cx="388473" cy="453711"/>
          </a:xfrm>
          <a:prstGeom prst="rect">
            <a:avLst/>
          </a:prstGeom>
        </p:spPr>
      </p:pic>
      <p:sp>
        <p:nvSpPr>
          <p:cNvPr id="3" name="TextBox 2"/>
          <p:cNvSpPr txBox="1"/>
          <p:nvPr/>
        </p:nvSpPr>
        <p:spPr>
          <a:xfrm>
            <a:off x="5251051" y="2742930"/>
            <a:ext cx="678176" cy="4209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25" tIns="134425" rIns="134425" bIns="109682" numCol="1" spcCol="0" rtlCol="0" fromWordArt="0" anchor="ctr" anchorCtr="0" forceAA="0" compatLnSpc="1">
            <a:prstTxWarp prst="textNoShape">
              <a:avLst/>
            </a:prstTxWarp>
            <a:noAutofit/>
          </a:bodyPr>
          <a:lstStyle>
            <a:defPPr>
              <a:defRPr lang="en-US"/>
            </a:defPPr>
            <a:lvl1pPr marL="0" marR="0" lvl="0" indent="0" algn="ctr" defTabSz="932384" eaLnBrk="1" fontAlgn="auto" latinLnBrk="0" hangingPunct="1">
              <a:lnSpc>
                <a:spcPct val="9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Segoe UI Light"/>
                <a:ea typeface="Segoe UI" panose="020B0502040204020203" pitchFamily="34" charset="0"/>
                <a:cs typeface="Segoe UI" panose="020B0502040204020203" pitchFamily="34" charset="0"/>
              </a:defRPr>
            </a:lvl1pPr>
          </a:lstStyle>
          <a:p>
            <a:pPr defTabSz="685582">
              <a:defRPr/>
            </a:pPr>
            <a:r>
              <a:rPr lang="en-US" sz="1471" b="1" dirty="0"/>
              <a:t>Linux</a:t>
            </a:r>
          </a:p>
        </p:txBody>
      </p:sp>
    </p:spTree>
    <p:extLst>
      <p:ext uri="{BB962C8B-B14F-4D97-AF65-F5344CB8AC3E}">
        <p14:creationId xmlns:p14="http://schemas.microsoft.com/office/powerpoint/2010/main" val="4049475288"/>
      </p:ext>
    </p:extLst>
  </p:cSld>
  <p:clrMapOvr>
    <a:overrideClrMapping bg1="dk1" tx1="lt1" bg2="dk2" tx2="lt2" accent1="accent1" accent2="accent2" accent3="accent3" accent4="accent4" accent5="accent5" accent6="accent6" hlink="hlink" folHlink="folHlink"/>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22281" y="3275605"/>
            <a:ext cx="3299440" cy="1867531"/>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72358">
              <a:defRPr/>
            </a:pPr>
            <a:endParaRPr lang="en-US" sz="1350">
              <a:solidFill>
                <a:sysClr val="windowText" lastClr="000000"/>
              </a:solidFill>
              <a:latin typeface="Segoe UI"/>
            </a:endParaRPr>
          </a:p>
        </p:txBody>
      </p:sp>
      <p:sp>
        <p:nvSpPr>
          <p:cNvPr id="87" name="Freeform 86"/>
          <p:cNvSpPr>
            <a:spLocks/>
          </p:cNvSpPr>
          <p:nvPr/>
        </p:nvSpPr>
        <p:spPr bwMode="auto">
          <a:xfrm>
            <a:off x="3503609" y="1578659"/>
            <a:ext cx="1156171" cy="703069"/>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0070C0"/>
          </a:solidFill>
          <a:ln>
            <a:noFill/>
          </a:ln>
        </p:spPr>
        <p:txBody>
          <a:bodyPr vert="horz" wrap="square" lIns="65882" tIns="32940" rIns="65882" bIns="32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863" dirty="0">
              <a:solidFill>
                <a:srgbClr val="505050"/>
              </a:solidFill>
              <a:latin typeface="Calibri" panose="020F0502020204030204"/>
            </a:endParaRP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2058" y="4485299"/>
            <a:ext cx="1473912" cy="660618"/>
          </a:xfrm>
          <a:prstGeom prst="rect">
            <a:avLst/>
          </a:prstGeom>
        </p:spPr>
      </p:pic>
      <p:grpSp>
        <p:nvGrpSpPr>
          <p:cNvPr id="148" name="Group 147"/>
          <p:cNvGrpSpPr/>
          <p:nvPr/>
        </p:nvGrpSpPr>
        <p:grpSpPr>
          <a:xfrm>
            <a:off x="6308577" y="1290593"/>
            <a:ext cx="2532496" cy="2125331"/>
            <a:chOff x="8580438" y="1754553"/>
            <a:chExt cx="3444860" cy="2891007"/>
          </a:xfrm>
        </p:grpSpPr>
        <p:sp>
          <p:nvSpPr>
            <p:cNvPr id="149" name="TextBox 148"/>
            <p:cNvSpPr txBox="1"/>
            <p:nvPr/>
          </p:nvSpPr>
          <p:spPr>
            <a:xfrm>
              <a:off x="8676202" y="3838937"/>
              <a:ext cx="3253328" cy="806623"/>
            </a:xfrm>
            <a:prstGeom prst="rect">
              <a:avLst/>
            </a:prstGeom>
            <a:noFill/>
          </p:spPr>
          <p:txBody>
            <a:bodyPr wrap="none" lIns="131768" tIns="105414" rIns="131768" bIns="105414" rtlCol="0">
              <a:spAutoFit/>
            </a:bodyPr>
            <a:lstStyle/>
            <a:p>
              <a:pPr algn="ctr" defTabSz="672174">
                <a:lnSpc>
                  <a:spcPct val="90000"/>
                </a:lnSpc>
                <a:spcAft>
                  <a:spcPts val="432"/>
                </a:spcAft>
                <a:defRPr/>
              </a:pPr>
              <a:r>
                <a:rPr lang="en-US" sz="1050" b="1" dirty="0">
                  <a:solidFill>
                    <a:srgbClr val="FFFFFF"/>
                  </a:solidFill>
                  <a:latin typeface="Segoe Pro Display" panose="020B0502040504020203" pitchFamily="34" charset="0"/>
                  <a:ea typeface="+mn-ea"/>
                  <a:cs typeface="+mn-cs"/>
                </a:rPr>
                <a:t>Private or h</a:t>
              </a:r>
              <a:r>
                <a:rPr lang="en-US" sz="1050" b="1" dirty="0" err="1">
                  <a:solidFill>
                    <a:srgbClr val="FFFFFF"/>
                  </a:solidFill>
                  <a:latin typeface="Segoe Pro Display" panose="020B0502040504020203" pitchFamily="34" charset="0"/>
                  <a:ea typeface="+mn-ea"/>
                  <a:cs typeface="+mn-cs"/>
                </a:rPr>
                <a:t>osted</a:t>
              </a:r>
              <a:r>
                <a:rPr lang="en-US" sz="1050" b="1" dirty="0">
                  <a:solidFill>
                    <a:srgbClr val="FFFFFF"/>
                  </a:solidFill>
                  <a:latin typeface="Segoe Pro Display" panose="020B0502040504020203" pitchFamily="34" charset="0"/>
                  <a:ea typeface="+mn-ea"/>
                  <a:cs typeface="+mn-cs"/>
                </a:rPr>
                <a:t> third-party cloud, </a:t>
              </a:r>
            </a:p>
            <a:p>
              <a:pPr algn="ctr" defTabSz="672174">
                <a:lnSpc>
                  <a:spcPct val="90000"/>
                </a:lnSpc>
                <a:spcAft>
                  <a:spcPts val="432"/>
                </a:spcAft>
                <a:defRPr/>
              </a:pPr>
              <a:r>
                <a:rPr lang="en-US" sz="1324" dirty="0">
                  <a:solidFill>
                    <a:srgbClr val="FFFFFF"/>
                  </a:solidFill>
                  <a:latin typeface="Segoe Pro Display" panose="020B0502040504020203" pitchFamily="34" charset="0"/>
                  <a:ea typeface="+mn-ea"/>
                  <a:cs typeface="+mn-cs"/>
                </a:rPr>
                <a:t>Rackspace, etc.</a:t>
              </a:r>
            </a:p>
          </p:txBody>
        </p:sp>
        <p:sp>
          <p:nvSpPr>
            <p:cNvPr id="150" name="Freeform 149"/>
            <p:cNvSpPr>
              <a:spLocks/>
            </p:cNvSpPr>
            <p:nvPr/>
          </p:nvSpPr>
          <p:spPr bwMode="auto">
            <a:xfrm>
              <a:off x="8580438" y="1754553"/>
              <a:ext cx="3444860" cy="2094826"/>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0070C0"/>
            </a:solidFill>
            <a:ln>
              <a:noFill/>
            </a:ln>
          </p:spPr>
          <p:txBody>
            <a:bodyPr vert="horz" wrap="square" lIns="65882" tIns="32940" rIns="65882" bIns="32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863" dirty="0">
                <a:solidFill>
                  <a:srgbClr val="505050"/>
                </a:solidFill>
                <a:latin typeface="Segoe Pro Display" panose="020B0502040504020203" pitchFamily="34" charset="0"/>
              </a:endParaRPr>
            </a:p>
          </p:txBody>
        </p:sp>
        <p:sp>
          <p:nvSpPr>
            <p:cNvPr id="151" name="Freeform 150"/>
            <p:cNvSpPr>
              <a:spLocks/>
            </p:cNvSpPr>
            <p:nvPr/>
          </p:nvSpPr>
          <p:spPr bwMode="auto">
            <a:xfrm>
              <a:off x="9190830" y="2290041"/>
              <a:ext cx="1320202" cy="802816"/>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tx1"/>
            </a:solidFill>
            <a:ln>
              <a:noFill/>
            </a:ln>
          </p:spPr>
          <p:txBody>
            <a:bodyPr vert="horz" wrap="square" lIns="65882" tIns="32940" rIns="65882" bIns="32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863" dirty="0">
                <a:solidFill>
                  <a:srgbClr val="505050"/>
                </a:solidFill>
                <a:latin typeface="Segoe Pro Display" panose="020B0502040504020203" pitchFamily="34" charset="0"/>
              </a:endParaRPr>
            </a:p>
          </p:txBody>
        </p:sp>
        <p:sp>
          <p:nvSpPr>
            <p:cNvPr id="152" name="Freeform 151"/>
            <p:cNvSpPr>
              <a:spLocks/>
            </p:cNvSpPr>
            <p:nvPr/>
          </p:nvSpPr>
          <p:spPr bwMode="auto">
            <a:xfrm>
              <a:off x="10368840" y="2770036"/>
              <a:ext cx="1320202" cy="802816"/>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tx1"/>
            </a:solidFill>
            <a:ln>
              <a:noFill/>
            </a:ln>
          </p:spPr>
          <p:txBody>
            <a:bodyPr vert="horz" wrap="square" lIns="65882" tIns="32940" rIns="65882" bIns="32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863" dirty="0">
                <a:solidFill>
                  <a:srgbClr val="505050"/>
                </a:solidFill>
                <a:latin typeface="Segoe Pro Display" panose="020B0502040504020203" pitchFamily="34" charset="0"/>
              </a:endParaRPr>
            </a:p>
          </p:txBody>
        </p:sp>
        <p:grpSp>
          <p:nvGrpSpPr>
            <p:cNvPr id="153" name="Group 152"/>
            <p:cNvGrpSpPr/>
            <p:nvPr/>
          </p:nvGrpSpPr>
          <p:grpSpPr>
            <a:xfrm>
              <a:off x="9190830" y="2546810"/>
              <a:ext cx="2528174" cy="987671"/>
              <a:chOff x="4777719" y="5360634"/>
              <a:chExt cx="2986884" cy="1047749"/>
            </a:xfrm>
          </p:grpSpPr>
          <p:grpSp>
            <p:nvGrpSpPr>
              <p:cNvPr id="154" name="Group 153"/>
              <p:cNvGrpSpPr/>
              <p:nvPr/>
            </p:nvGrpSpPr>
            <p:grpSpPr>
              <a:xfrm>
                <a:off x="6221018" y="5845445"/>
                <a:ext cx="1543585" cy="562938"/>
                <a:chOff x="8720671" y="2489123"/>
                <a:chExt cx="2231287" cy="813740"/>
              </a:xfrm>
            </p:grpSpPr>
            <p:sp>
              <p:nvSpPr>
                <p:cNvPr id="159" name="TextBox 158"/>
                <p:cNvSpPr txBox="1"/>
                <p:nvPr/>
              </p:nvSpPr>
              <p:spPr>
                <a:xfrm>
                  <a:off x="8720671" y="2661387"/>
                  <a:ext cx="1251242" cy="613920"/>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gradFill>
                        <a:gsLst>
                          <a:gs pos="2917">
                            <a:srgbClr val="505050"/>
                          </a:gs>
                          <a:gs pos="100000">
                            <a:srgbClr val="505050"/>
                          </a:gs>
                        </a:gsLst>
                        <a:lin ang="5400000" scaled="0"/>
                      </a:gradFill>
                      <a:latin typeface="Segoe Pro Display" panose="020B0502040504020203" pitchFamily="34" charset="0"/>
                      <a:ea typeface="+mn-ea"/>
                      <a:cs typeface="Segoe UI Semibold" panose="020B0702040204020203" pitchFamily="34" charset="0"/>
                    </a:rPr>
                    <a:t>VMware</a:t>
                  </a:r>
                </a:p>
              </p:txBody>
            </p:sp>
            <p:sp>
              <p:nvSpPr>
                <p:cNvPr id="160" name="TextBox 159"/>
                <p:cNvSpPr txBox="1"/>
                <p:nvPr/>
              </p:nvSpPr>
              <p:spPr>
                <a:xfrm>
                  <a:off x="9481006" y="2688945"/>
                  <a:ext cx="1470952" cy="613918"/>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solidFill>
                        <a:srgbClr val="00188F"/>
                      </a:solidFill>
                      <a:latin typeface="Segoe Pro Display" panose="020B0502040504020203" pitchFamily="34" charset="0"/>
                      <a:ea typeface="+mn-ea"/>
                      <a:cs typeface="Segoe UI Semibold" panose="020B0702040204020203" pitchFamily="34" charset="0"/>
                    </a:rPr>
                    <a:t>WINDOWS</a:t>
                  </a:r>
                </a:p>
              </p:txBody>
            </p:sp>
            <p:sp>
              <p:nvSpPr>
                <p:cNvPr id="161" name="TextBox 160"/>
                <p:cNvSpPr txBox="1"/>
                <p:nvPr/>
              </p:nvSpPr>
              <p:spPr>
                <a:xfrm>
                  <a:off x="9483343" y="2489123"/>
                  <a:ext cx="1102288" cy="613919"/>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gradFill>
                        <a:gsLst>
                          <a:gs pos="0">
                            <a:srgbClr val="BAD80A">
                              <a:lumMod val="75000"/>
                            </a:srgbClr>
                          </a:gs>
                          <a:gs pos="100000">
                            <a:srgbClr val="BAD80A">
                              <a:lumMod val="75000"/>
                            </a:srgbClr>
                          </a:gs>
                        </a:gsLst>
                        <a:lin ang="5400000" scaled="1"/>
                      </a:gradFill>
                      <a:latin typeface="Segoe Pro Display" panose="020B0502040504020203" pitchFamily="34" charset="0"/>
                      <a:ea typeface="+mn-ea"/>
                      <a:cs typeface="Segoe UI Semibold" panose="020B0702040204020203" pitchFamily="34" charset="0"/>
                    </a:rPr>
                    <a:t>LINUX</a:t>
                  </a:r>
                </a:p>
              </p:txBody>
            </p:sp>
          </p:grpSp>
          <p:grpSp>
            <p:nvGrpSpPr>
              <p:cNvPr id="155" name="Group 154"/>
              <p:cNvGrpSpPr/>
              <p:nvPr/>
            </p:nvGrpSpPr>
            <p:grpSpPr>
              <a:xfrm>
                <a:off x="4777719" y="5360634"/>
                <a:ext cx="1566909" cy="553601"/>
                <a:chOff x="6634344" y="1777821"/>
                <a:chExt cx="2265002" cy="800245"/>
              </a:xfrm>
            </p:grpSpPr>
            <p:sp>
              <p:nvSpPr>
                <p:cNvPr id="156" name="TextBox 155"/>
                <p:cNvSpPr txBox="1"/>
                <p:nvPr/>
              </p:nvSpPr>
              <p:spPr>
                <a:xfrm>
                  <a:off x="6634344" y="1939362"/>
                  <a:ext cx="1307101" cy="613921"/>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gradFill>
                        <a:gsLst>
                          <a:gs pos="2917">
                            <a:srgbClr val="505050"/>
                          </a:gs>
                          <a:gs pos="100000">
                            <a:srgbClr val="505050"/>
                          </a:gs>
                        </a:gsLst>
                        <a:lin ang="5400000" scaled="0"/>
                      </a:gradFill>
                      <a:latin typeface="Segoe Pro Display" panose="020B0502040504020203" pitchFamily="34" charset="0"/>
                      <a:ea typeface="+mn-ea"/>
                      <a:cs typeface="Segoe UI Semibold" panose="020B0702040204020203" pitchFamily="34" charset="0"/>
                    </a:rPr>
                    <a:t>HYPER-V</a:t>
                  </a:r>
                </a:p>
              </p:txBody>
            </p:sp>
            <p:sp>
              <p:nvSpPr>
                <p:cNvPr id="157" name="TextBox 156"/>
                <p:cNvSpPr txBox="1"/>
                <p:nvPr/>
              </p:nvSpPr>
              <p:spPr>
                <a:xfrm>
                  <a:off x="7428395" y="1964146"/>
                  <a:ext cx="1470951" cy="613920"/>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solidFill>
                        <a:srgbClr val="00188F"/>
                      </a:solidFill>
                      <a:latin typeface="Segoe Pro Display" panose="020B0502040504020203" pitchFamily="34" charset="0"/>
                      <a:ea typeface="+mn-ea"/>
                      <a:cs typeface="Segoe UI Semibold" panose="020B0702040204020203" pitchFamily="34" charset="0"/>
                    </a:rPr>
                    <a:t>WINDOWS</a:t>
                  </a:r>
                </a:p>
              </p:txBody>
            </p:sp>
            <p:sp>
              <p:nvSpPr>
                <p:cNvPr id="158" name="TextBox 157"/>
                <p:cNvSpPr txBox="1"/>
                <p:nvPr/>
              </p:nvSpPr>
              <p:spPr>
                <a:xfrm>
                  <a:off x="7430738" y="1777821"/>
                  <a:ext cx="1102289" cy="613920"/>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gradFill>
                        <a:gsLst>
                          <a:gs pos="0">
                            <a:srgbClr val="BAD80A">
                              <a:lumMod val="75000"/>
                            </a:srgbClr>
                          </a:gs>
                          <a:gs pos="100000">
                            <a:srgbClr val="BAD80A">
                              <a:lumMod val="75000"/>
                            </a:srgbClr>
                          </a:gs>
                        </a:gsLst>
                        <a:lin ang="5400000" scaled="1"/>
                      </a:gradFill>
                      <a:latin typeface="Segoe Pro Display" panose="020B0502040504020203" pitchFamily="34" charset="0"/>
                      <a:ea typeface="+mn-ea"/>
                      <a:cs typeface="Segoe UI Semibold" panose="020B0702040204020203" pitchFamily="34" charset="0"/>
                    </a:rPr>
                    <a:t>LINUX</a:t>
                  </a:r>
                </a:p>
              </p:txBody>
            </p:sp>
          </p:grpSp>
        </p:grpSp>
      </p:grpSp>
      <p:grpSp>
        <p:nvGrpSpPr>
          <p:cNvPr id="162" name="Group 161"/>
          <p:cNvGrpSpPr/>
          <p:nvPr/>
        </p:nvGrpSpPr>
        <p:grpSpPr>
          <a:xfrm>
            <a:off x="361987" y="1290594"/>
            <a:ext cx="2532496" cy="2134612"/>
            <a:chOff x="491514" y="1754553"/>
            <a:chExt cx="3444860" cy="2903632"/>
          </a:xfrm>
        </p:grpSpPr>
        <p:sp>
          <p:nvSpPr>
            <p:cNvPr id="163" name="Freeform 162"/>
            <p:cNvSpPr>
              <a:spLocks/>
            </p:cNvSpPr>
            <p:nvPr/>
          </p:nvSpPr>
          <p:spPr bwMode="auto">
            <a:xfrm>
              <a:off x="491514" y="1754553"/>
              <a:ext cx="3444860" cy="2094826"/>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0070C0"/>
            </a:solidFill>
            <a:ln>
              <a:noFill/>
            </a:ln>
          </p:spPr>
          <p:txBody>
            <a:bodyPr vert="horz" wrap="square" lIns="65882" tIns="32940" rIns="65882" bIns="32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863" dirty="0">
                <a:solidFill>
                  <a:srgbClr val="505050"/>
                </a:solidFill>
                <a:latin typeface="Segoe Pro Display" panose="020B0502040504020203" pitchFamily="34" charset="0"/>
              </a:endParaRPr>
            </a:p>
          </p:txBody>
        </p:sp>
        <p:sp>
          <p:nvSpPr>
            <p:cNvPr id="164" name="Freeform 163"/>
            <p:cNvSpPr>
              <a:spLocks/>
            </p:cNvSpPr>
            <p:nvPr/>
          </p:nvSpPr>
          <p:spPr bwMode="auto">
            <a:xfrm>
              <a:off x="1071188" y="2279203"/>
              <a:ext cx="1320202" cy="802816"/>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tx1"/>
            </a:solidFill>
            <a:ln>
              <a:noFill/>
            </a:ln>
          </p:spPr>
          <p:txBody>
            <a:bodyPr vert="horz" wrap="square" lIns="65882" tIns="32940" rIns="65882" bIns="32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863" dirty="0">
                <a:solidFill>
                  <a:srgbClr val="505050"/>
                </a:solidFill>
                <a:latin typeface="Segoe Pro Display" panose="020B0502040504020203" pitchFamily="34" charset="0"/>
              </a:endParaRPr>
            </a:p>
          </p:txBody>
        </p:sp>
        <p:sp>
          <p:nvSpPr>
            <p:cNvPr id="165" name="Freeform 164"/>
            <p:cNvSpPr>
              <a:spLocks/>
            </p:cNvSpPr>
            <p:nvPr/>
          </p:nvSpPr>
          <p:spPr bwMode="auto">
            <a:xfrm>
              <a:off x="2279916" y="2770036"/>
              <a:ext cx="1320202" cy="802816"/>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tx1"/>
            </a:solidFill>
            <a:ln>
              <a:noFill/>
            </a:ln>
          </p:spPr>
          <p:txBody>
            <a:bodyPr vert="horz" wrap="square" lIns="65882" tIns="32940" rIns="65882" bIns="32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863" dirty="0">
                <a:solidFill>
                  <a:srgbClr val="505050"/>
                </a:solidFill>
                <a:latin typeface="Segoe Pro Display" panose="020B0502040504020203" pitchFamily="34" charset="0"/>
              </a:endParaRPr>
            </a:p>
          </p:txBody>
        </p:sp>
        <p:grpSp>
          <p:nvGrpSpPr>
            <p:cNvPr id="166" name="Group 165"/>
            <p:cNvGrpSpPr/>
            <p:nvPr/>
          </p:nvGrpSpPr>
          <p:grpSpPr>
            <a:xfrm>
              <a:off x="1101906" y="2546808"/>
              <a:ext cx="2528174" cy="987673"/>
              <a:chOff x="4777719" y="5360632"/>
              <a:chExt cx="2986884" cy="1047751"/>
            </a:xfrm>
          </p:grpSpPr>
          <p:grpSp>
            <p:nvGrpSpPr>
              <p:cNvPr id="168" name="Group 167"/>
              <p:cNvGrpSpPr/>
              <p:nvPr/>
            </p:nvGrpSpPr>
            <p:grpSpPr>
              <a:xfrm>
                <a:off x="6221018" y="5845445"/>
                <a:ext cx="1543585" cy="562938"/>
                <a:chOff x="8720671" y="2489123"/>
                <a:chExt cx="2231287" cy="813740"/>
              </a:xfrm>
            </p:grpSpPr>
            <p:sp>
              <p:nvSpPr>
                <p:cNvPr id="173" name="TextBox 172"/>
                <p:cNvSpPr txBox="1"/>
                <p:nvPr/>
              </p:nvSpPr>
              <p:spPr>
                <a:xfrm>
                  <a:off x="8720671" y="2661387"/>
                  <a:ext cx="1251242" cy="613920"/>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gradFill>
                        <a:gsLst>
                          <a:gs pos="2917">
                            <a:srgbClr val="505050"/>
                          </a:gs>
                          <a:gs pos="100000">
                            <a:srgbClr val="505050"/>
                          </a:gs>
                        </a:gsLst>
                        <a:lin ang="5400000" scaled="0"/>
                      </a:gradFill>
                      <a:latin typeface="Segoe Pro Display" panose="020B0502040504020203" pitchFamily="34" charset="0"/>
                      <a:ea typeface="+mn-ea"/>
                      <a:cs typeface="Segoe UI Semibold" panose="020B0702040204020203" pitchFamily="34" charset="0"/>
                    </a:rPr>
                    <a:t>VMware</a:t>
                  </a:r>
                </a:p>
              </p:txBody>
            </p:sp>
            <p:sp>
              <p:nvSpPr>
                <p:cNvPr id="174" name="TextBox 173"/>
                <p:cNvSpPr txBox="1"/>
                <p:nvPr/>
              </p:nvSpPr>
              <p:spPr>
                <a:xfrm>
                  <a:off x="9481006" y="2688945"/>
                  <a:ext cx="1470952" cy="613918"/>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solidFill>
                        <a:srgbClr val="00188F"/>
                      </a:solidFill>
                      <a:latin typeface="Segoe Pro Display" panose="020B0502040504020203" pitchFamily="34" charset="0"/>
                      <a:ea typeface="+mn-ea"/>
                      <a:cs typeface="Segoe UI Semibold" panose="020B0702040204020203" pitchFamily="34" charset="0"/>
                    </a:rPr>
                    <a:t>WINDOWS</a:t>
                  </a:r>
                </a:p>
              </p:txBody>
            </p:sp>
            <p:sp>
              <p:nvSpPr>
                <p:cNvPr id="175" name="TextBox 174"/>
                <p:cNvSpPr txBox="1"/>
                <p:nvPr/>
              </p:nvSpPr>
              <p:spPr>
                <a:xfrm>
                  <a:off x="9483343" y="2489123"/>
                  <a:ext cx="1102288" cy="613919"/>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gradFill>
                        <a:gsLst>
                          <a:gs pos="0">
                            <a:srgbClr val="BAD80A">
                              <a:lumMod val="75000"/>
                            </a:srgbClr>
                          </a:gs>
                          <a:gs pos="100000">
                            <a:srgbClr val="BAD80A">
                              <a:lumMod val="75000"/>
                            </a:srgbClr>
                          </a:gs>
                        </a:gsLst>
                        <a:lin ang="5400000" scaled="1"/>
                      </a:gradFill>
                      <a:latin typeface="Segoe Pro Display" panose="020B0502040504020203" pitchFamily="34" charset="0"/>
                      <a:ea typeface="+mn-ea"/>
                      <a:cs typeface="Segoe UI Semibold" panose="020B0702040204020203" pitchFamily="34" charset="0"/>
                    </a:rPr>
                    <a:t>LINUX</a:t>
                  </a:r>
                </a:p>
              </p:txBody>
            </p:sp>
          </p:grpSp>
          <p:grpSp>
            <p:nvGrpSpPr>
              <p:cNvPr id="169" name="Group 168"/>
              <p:cNvGrpSpPr/>
              <p:nvPr/>
            </p:nvGrpSpPr>
            <p:grpSpPr>
              <a:xfrm>
                <a:off x="4777719" y="5360632"/>
                <a:ext cx="1566909" cy="553601"/>
                <a:chOff x="6634344" y="1777821"/>
                <a:chExt cx="2265002" cy="800246"/>
              </a:xfrm>
            </p:grpSpPr>
            <p:sp>
              <p:nvSpPr>
                <p:cNvPr id="170" name="TextBox 169"/>
                <p:cNvSpPr txBox="1"/>
                <p:nvPr/>
              </p:nvSpPr>
              <p:spPr>
                <a:xfrm>
                  <a:off x="6634344" y="1939362"/>
                  <a:ext cx="1307101" cy="613921"/>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gradFill>
                        <a:gsLst>
                          <a:gs pos="2917">
                            <a:srgbClr val="505050"/>
                          </a:gs>
                          <a:gs pos="100000">
                            <a:srgbClr val="505050"/>
                          </a:gs>
                        </a:gsLst>
                        <a:lin ang="5400000" scaled="0"/>
                      </a:gradFill>
                      <a:latin typeface="Segoe Pro Display" panose="020B0502040504020203" pitchFamily="34" charset="0"/>
                      <a:ea typeface="+mn-ea"/>
                      <a:cs typeface="Segoe UI Semibold" panose="020B0702040204020203" pitchFamily="34" charset="0"/>
                    </a:rPr>
                    <a:t>HYPER-V</a:t>
                  </a:r>
                </a:p>
              </p:txBody>
            </p:sp>
            <p:sp>
              <p:nvSpPr>
                <p:cNvPr id="171" name="TextBox 170"/>
                <p:cNvSpPr txBox="1"/>
                <p:nvPr/>
              </p:nvSpPr>
              <p:spPr>
                <a:xfrm>
                  <a:off x="7428395" y="1964146"/>
                  <a:ext cx="1470951" cy="613921"/>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solidFill>
                        <a:srgbClr val="00188F"/>
                      </a:solidFill>
                      <a:latin typeface="Segoe Pro Display" panose="020B0502040504020203" pitchFamily="34" charset="0"/>
                      <a:ea typeface="+mn-ea"/>
                      <a:cs typeface="Segoe UI Semibold" panose="020B0702040204020203" pitchFamily="34" charset="0"/>
                    </a:rPr>
                    <a:t>WINDOWS</a:t>
                  </a:r>
                </a:p>
              </p:txBody>
            </p:sp>
            <p:sp>
              <p:nvSpPr>
                <p:cNvPr id="172" name="TextBox 171"/>
                <p:cNvSpPr txBox="1"/>
                <p:nvPr/>
              </p:nvSpPr>
              <p:spPr>
                <a:xfrm>
                  <a:off x="7430738" y="1777821"/>
                  <a:ext cx="1102289" cy="613921"/>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588" dirty="0">
                      <a:gradFill>
                        <a:gsLst>
                          <a:gs pos="0">
                            <a:srgbClr val="BAD80A">
                              <a:lumMod val="75000"/>
                            </a:srgbClr>
                          </a:gs>
                          <a:gs pos="100000">
                            <a:srgbClr val="BAD80A">
                              <a:lumMod val="75000"/>
                            </a:srgbClr>
                          </a:gs>
                        </a:gsLst>
                        <a:lin ang="5400000" scaled="1"/>
                      </a:gradFill>
                      <a:latin typeface="Segoe Pro Display" panose="020B0502040504020203" pitchFamily="34" charset="0"/>
                      <a:ea typeface="+mn-ea"/>
                      <a:cs typeface="Segoe UI Semibold" panose="020B0702040204020203" pitchFamily="34" charset="0"/>
                    </a:rPr>
                    <a:t>LINUX</a:t>
                  </a:r>
                </a:p>
              </p:txBody>
            </p:sp>
          </p:grpSp>
        </p:grpSp>
        <p:sp>
          <p:nvSpPr>
            <p:cNvPr id="167" name="TextBox 166"/>
            <p:cNvSpPr txBox="1"/>
            <p:nvPr/>
          </p:nvSpPr>
          <p:spPr>
            <a:xfrm>
              <a:off x="1236798" y="3851562"/>
              <a:ext cx="1774948" cy="806623"/>
            </a:xfrm>
            <a:prstGeom prst="rect">
              <a:avLst/>
            </a:prstGeom>
            <a:noFill/>
          </p:spPr>
          <p:txBody>
            <a:bodyPr wrap="none" lIns="131768" tIns="105414" rIns="131768" bIns="105414" rtlCol="0">
              <a:spAutoFit/>
            </a:bodyPr>
            <a:lstStyle/>
            <a:p>
              <a:pPr algn="ctr" defTabSz="672174">
                <a:lnSpc>
                  <a:spcPct val="90000"/>
                </a:lnSpc>
                <a:spcAft>
                  <a:spcPts val="432"/>
                </a:spcAft>
                <a:defRPr/>
              </a:pPr>
              <a:r>
                <a:rPr lang="en-US" sz="1050" b="1" dirty="0">
                  <a:solidFill>
                    <a:srgbClr val="FFFFFF"/>
                  </a:solidFill>
                  <a:latin typeface="Segoe Pro Display" panose="020B0502040504020203" pitchFamily="34" charset="0"/>
                  <a:ea typeface="+mn-ea"/>
                  <a:cs typeface="+mn-cs"/>
                </a:rPr>
                <a:t>Public cloud </a:t>
              </a:r>
            </a:p>
            <a:p>
              <a:pPr algn="ctr" defTabSz="672174">
                <a:lnSpc>
                  <a:spcPct val="90000"/>
                </a:lnSpc>
                <a:spcAft>
                  <a:spcPts val="432"/>
                </a:spcAft>
                <a:defRPr/>
              </a:pPr>
              <a:r>
                <a:rPr lang="en-US" sz="1324" dirty="0">
                  <a:solidFill>
                    <a:srgbClr val="FFFFFF"/>
                  </a:solidFill>
                  <a:latin typeface="Segoe Pro Display" panose="020B0502040504020203" pitchFamily="34" charset="0"/>
                  <a:ea typeface="+mn-ea"/>
                  <a:cs typeface="+mn-cs"/>
                </a:rPr>
                <a:t>Azure or AWS</a:t>
              </a:r>
            </a:p>
          </p:txBody>
        </p:sp>
      </p:grpSp>
      <p:cxnSp>
        <p:nvCxnSpPr>
          <p:cNvPr id="176" name="Straight Arrow Connector 175"/>
          <p:cNvCxnSpPr/>
          <p:nvPr/>
        </p:nvCxnSpPr>
        <p:spPr>
          <a:xfrm>
            <a:off x="5392916" y="2552921"/>
            <a:ext cx="808737" cy="0"/>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a:off x="2947461" y="2552921"/>
            <a:ext cx="957660" cy="0"/>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4718515" y="3154216"/>
            <a:ext cx="0" cy="412453"/>
          </a:xfrm>
          <a:prstGeom prst="straightConnector1">
            <a:avLst/>
          </a:prstGeom>
          <a:ln w="762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z="3600" dirty="0"/>
              <a:t>Microsoft hybrid IT management</a:t>
            </a:r>
          </a:p>
        </p:txBody>
      </p:sp>
      <p:sp>
        <p:nvSpPr>
          <p:cNvPr id="85" name="Title 17"/>
          <p:cNvSpPr txBox="1">
            <a:spLocks/>
          </p:cNvSpPr>
          <p:nvPr/>
        </p:nvSpPr>
        <p:spPr bwMode="auto">
          <a:xfrm>
            <a:off x="481798" y="738856"/>
            <a:ext cx="8228195" cy="647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8570" tIns="34285" rIns="68570" bIns="34285"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336179">
              <a:spcBef>
                <a:spcPts val="900"/>
              </a:spcBef>
              <a:buClr>
                <a:srgbClr val="505050"/>
              </a:buClr>
              <a:buSzPct val="90000"/>
              <a:defRPr/>
            </a:pPr>
            <a:r>
              <a:rPr lang="en-US" sz="1618" dirty="0">
                <a:solidFill>
                  <a:srgbClr val="505050">
                    <a:lumMod val="50000"/>
                    <a:lumOff val="50000"/>
                  </a:srgbClr>
                </a:solidFill>
                <a:latin typeface="Segoe UI" charset="0"/>
                <a:ea typeface="Segoe UI" charset="0"/>
                <a:cs typeface="Segoe UI" charset="0"/>
              </a:rPr>
              <a:t>Simplified guest and workload management, both on-premises and in the cloud</a:t>
            </a:r>
          </a:p>
        </p:txBody>
      </p:sp>
      <p:sp>
        <p:nvSpPr>
          <p:cNvPr id="86" name="Rectangle 85"/>
          <p:cNvSpPr/>
          <p:nvPr/>
        </p:nvSpPr>
        <p:spPr bwMode="auto">
          <a:xfrm>
            <a:off x="3888987" y="2073608"/>
            <a:ext cx="1607780" cy="108588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4" name="Group 143"/>
          <p:cNvGrpSpPr/>
          <p:nvPr/>
        </p:nvGrpSpPr>
        <p:grpSpPr>
          <a:xfrm>
            <a:off x="3950081" y="1392534"/>
            <a:ext cx="2073057" cy="1727726"/>
            <a:chOff x="5372262" y="1893218"/>
            <a:chExt cx="2819902" cy="2350161"/>
          </a:xfrm>
        </p:grpSpPr>
        <p:pic>
          <p:nvPicPr>
            <p:cNvPr id="146" name="Picture 145"/>
            <p:cNvPicPr/>
            <p:nvPr/>
          </p:nvPicPr>
          <p:blipFill>
            <a:blip r:embed="rId4">
              <a:extLst>
                <a:ext uri="{28A0092B-C50C-407E-A947-70E740481C1C}">
                  <a14:useLocalDpi xmlns:a14="http://schemas.microsoft.com/office/drawing/2010/main" val="0"/>
                </a:ext>
              </a:extLst>
            </a:blip>
            <a:stretch>
              <a:fillRect/>
            </a:stretch>
          </p:blipFill>
          <p:spPr>
            <a:xfrm>
              <a:off x="5372262" y="2916452"/>
              <a:ext cx="2037306" cy="1326927"/>
            </a:xfrm>
            <a:prstGeom prst="rect">
              <a:avLst/>
            </a:prstGeom>
            <a:solidFill>
              <a:srgbClr val="0070C0"/>
            </a:solidFill>
          </p:spPr>
        </p:pic>
        <p:sp>
          <p:nvSpPr>
            <p:cNvPr id="147" name="TextBox 146"/>
            <p:cNvSpPr txBox="1"/>
            <p:nvPr/>
          </p:nvSpPr>
          <p:spPr>
            <a:xfrm>
              <a:off x="6278064" y="1893218"/>
              <a:ext cx="1914100" cy="871254"/>
            </a:xfrm>
            <a:prstGeom prst="rect">
              <a:avLst/>
            </a:prstGeom>
            <a:noFill/>
          </p:spPr>
          <p:txBody>
            <a:bodyPr wrap="square" lIns="131768" tIns="105414" rIns="131768" bIns="105414" rtlCol="0">
              <a:spAutoFit/>
            </a:bodyPr>
            <a:lstStyle/>
            <a:p>
              <a:pPr defTabSz="672174">
                <a:lnSpc>
                  <a:spcPct val="90000"/>
                </a:lnSpc>
                <a:defRPr/>
              </a:pPr>
              <a:r>
                <a:rPr lang="en-US" sz="1029" dirty="0">
                  <a:solidFill>
                    <a:srgbClr val="FFFFFF"/>
                  </a:solidFill>
                  <a:latin typeface="Segoe Pro Display" panose="020B0502040504020203" pitchFamily="34" charset="0"/>
                  <a:ea typeface="+mn-ea"/>
                  <a:cs typeface="+mn-cs"/>
                </a:rPr>
                <a:t>Microsoft</a:t>
              </a:r>
            </a:p>
            <a:p>
              <a:pPr defTabSz="672174">
                <a:lnSpc>
                  <a:spcPct val="90000"/>
                </a:lnSpc>
                <a:defRPr/>
              </a:pPr>
              <a:r>
                <a:rPr lang="en-US" sz="1029" dirty="0">
                  <a:solidFill>
                    <a:srgbClr val="FFFFFF"/>
                  </a:solidFill>
                  <a:latin typeface="Segoe Pro Display" panose="020B0502040504020203" pitchFamily="34" charset="0"/>
                  <a:ea typeface="+mn-ea"/>
                  <a:cs typeface="+mn-cs"/>
                </a:rPr>
                <a:t>Operations Management Suite</a:t>
              </a:r>
            </a:p>
          </p:txBody>
        </p:sp>
      </p:grpSp>
      <p:grpSp>
        <p:nvGrpSpPr>
          <p:cNvPr id="88" name="Group 87"/>
          <p:cNvGrpSpPr/>
          <p:nvPr/>
        </p:nvGrpSpPr>
        <p:grpSpPr>
          <a:xfrm>
            <a:off x="3238948" y="3658686"/>
            <a:ext cx="2713896" cy="1360528"/>
            <a:chOff x="4404936" y="4716687"/>
            <a:chExt cx="3691612" cy="1850676"/>
          </a:xfrm>
        </p:grpSpPr>
        <p:sp>
          <p:nvSpPr>
            <p:cNvPr id="89" name="Rectangle 88"/>
            <p:cNvSpPr/>
            <p:nvPr/>
          </p:nvSpPr>
          <p:spPr bwMode="auto">
            <a:xfrm>
              <a:off x="6198069" y="4716687"/>
              <a:ext cx="1734465" cy="1292544"/>
            </a:xfrm>
            <a:prstGeom prst="rect">
              <a:avLst/>
            </a:prstGeom>
            <a:solidFill>
              <a:srgbClr val="FEF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Pro Display" panose="020B0502040504020203" pitchFamily="34" charset="0"/>
                <a:ea typeface="Segoe UI" pitchFamily="34" charset="0"/>
                <a:cs typeface="Segoe UI" pitchFamily="34" charset="0"/>
              </a:endParaRPr>
            </a:p>
          </p:txBody>
        </p:sp>
        <p:sp>
          <p:nvSpPr>
            <p:cNvPr id="90" name="Rectangle 89"/>
            <p:cNvSpPr/>
            <p:nvPr/>
          </p:nvSpPr>
          <p:spPr bwMode="auto">
            <a:xfrm>
              <a:off x="4475067" y="4716687"/>
              <a:ext cx="1734465" cy="129254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Pro Display" panose="020B0502040504020203" pitchFamily="34" charset="0"/>
                <a:ea typeface="Segoe UI" pitchFamily="34" charset="0"/>
                <a:cs typeface="Segoe UI" pitchFamily="34" charset="0"/>
              </a:endParaRPr>
            </a:p>
          </p:txBody>
        </p:sp>
        <p:grpSp>
          <p:nvGrpSpPr>
            <p:cNvPr id="91" name="Group 90"/>
            <p:cNvGrpSpPr/>
            <p:nvPr/>
          </p:nvGrpSpPr>
          <p:grpSpPr>
            <a:xfrm>
              <a:off x="4404936" y="4894812"/>
              <a:ext cx="3691612" cy="1672551"/>
              <a:chOff x="4240358" y="4943448"/>
              <a:chExt cx="3691612" cy="1672551"/>
            </a:xfrm>
          </p:grpSpPr>
          <p:sp>
            <p:nvSpPr>
              <p:cNvPr id="127" name="TextBox 126"/>
              <p:cNvSpPr txBox="1"/>
              <p:nvPr/>
            </p:nvSpPr>
            <p:spPr>
              <a:xfrm>
                <a:off x="4240358" y="6076968"/>
                <a:ext cx="3691612" cy="539031"/>
              </a:xfrm>
              <a:prstGeom prst="rect">
                <a:avLst/>
              </a:prstGeom>
              <a:noFill/>
            </p:spPr>
            <p:txBody>
              <a:bodyPr wrap="none" lIns="131768" tIns="105414" rIns="131768" bIns="105414" rtlCol="0">
                <a:spAutoFit/>
              </a:bodyPr>
              <a:lstStyle/>
              <a:p>
                <a:pPr algn="ctr" defTabSz="672174">
                  <a:lnSpc>
                    <a:spcPct val="90000"/>
                  </a:lnSpc>
                  <a:spcAft>
                    <a:spcPts val="432"/>
                  </a:spcAft>
                  <a:defRPr/>
                </a:pPr>
                <a:r>
                  <a:rPr lang="en-US" sz="1324" dirty="0">
                    <a:solidFill>
                      <a:srgbClr val="FFFFFF"/>
                    </a:solidFill>
                    <a:latin typeface="Segoe Pro Display" panose="020B0502040504020203" pitchFamily="34" charset="0"/>
                    <a:ea typeface="+mn-ea"/>
                    <a:cs typeface="+mn-cs"/>
                  </a:rPr>
                  <a:t>On-premises with System Center</a:t>
                </a:r>
              </a:p>
            </p:txBody>
          </p:sp>
          <p:sp>
            <p:nvSpPr>
              <p:cNvPr id="128" name="TextBox 127"/>
              <p:cNvSpPr txBox="1"/>
              <p:nvPr/>
            </p:nvSpPr>
            <p:spPr>
              <a:xfrm>
                <a:off x="6370994" y="4943448"/>
                <a:ext cx="436102" cy="96989"/>
              </a:xfrm>
              <a:prstGeom prst="rect">
                <a:avLst/>
              </a:prstGeom>
              <a:noFill/>
            </p:spPr>
            <p:txBody>
              <a:bodyPr wrap="none" lIns="0" tIns="0" rIns="0" bIns="0" rtlCol="0">
                <a:spAutoFit/>
              </a:bodyPr>
              <a:lstStyle/>
              <a:p>
                <a:pPr algn="ctr" defTabSz="672174">
                  <a:lnSpc>
                    <a:spcPct val="90000"/>
                  </a:lnSpc>
                  <a:spcAft>
                    <a:spcPts val="432"/>
                  </a:spcAft>
                  <a:defRPr/>
                </a:pPr>
                <a:r>
                  <a:rPr lang="en-US" sz="515" dirty="0">
                    <a:solidFill>
                      <a:srgbClr val="00188F"/>
                    </a:solidFill>
                    <a:latin typeface="Segoe Pro Display" panose="020B0502040504020203" pitchFamily="34" charset="0"/>
                    <a:ea typeface="+mn-ea"/>
                    <a:cs typeface="Segoe UI Semibold" panose="020B0702040204020203" pitchFamily="34" charset="0"/>
                  </a:rPr>
                  <a:t>WINDOWS</a:t>
                </a:r>
              </a:p>
            </p:txBody>
          </p:sp>
          <p:sp>
            <p:nvSpPr>
              <p:cNvPr id="129" name="TextBox 128"/>
              <p:cNvSpPr txBox="1"/>
              <p:nvPr/>
            </p:nvSpPr>
            <p:spPr>
              <a:xfrm>
                <a:off x="6394706" y="5563718"/>
                <a:ext cx="372373" cy="96989"/>
              </a:xfrm>
              <a:prstGeom prst="rect">
                <a:avLst/>
              </a:prstGeom>
              <a:noFill/>
            </p:spPr>
            <p:txBody>
              <a:bodyPr wrap="square" lIns="0" tIns="0" rIns="0" bIns="0" rtlCol="0">
                <a:spAutoFit/>
              </a:bodyPr>
              <a:lstStyle/>
              <a:p>
                <a:pPr algn="ctr" defTabSz="672174">
                  <a:lnSpc>
                    <a:spcPct val="90000"/>
                  </a:lnSpc>
                  <a:spcAft>
                    <a:spcPts val="432"/>
                  </a:spcAft>
                  <a:defRPr/>
                </a:pPr>
                <a:r>
                  <a:rPr lang="en-US" sz="515" dirty="0">
                    <a:gradFill>
                      <a:gsLst>
                        <a:gs pos="0">
                          <a:srgbClr val="BAD80A">
                            <a:lumMod val="75000"/>
                          </a:srgbClr>
                        </a:gs>
                        <a:gs pos="100000">
                          <a:srgbClr val="BAD80A">
                            <a:lumMod val="75000"/>
                          </a:srgbClr>
                        </a:gs>
                      </a:gsLst>
                      <a:lin ang="5400000" scaled="1"/>
                    </a:gradFill>
                    <a:latin typeface="Segoe Pro Display" panose="020B0502040504020203" pitchFamily="34" charset="0"/>
                    <a:ea typeface="+mn-ea"/>
                    <a:cs typeface="Segoe UI Semibold" panose="020B0702040204020203" pitchFamily="34" charset="0"/>
                  </a:rPr>
                  <a:t>LINUX</a:t>
                </a:r>
              </a:p>
            </p:txBody>
          </p:sp>
        </p:grpSp>
        <p:grpSp>
          <p:nvGrpSpPr>
            <p:cNvPr id="92" name="Group 91"/>
            <p:cNvGrpSpPr/>
            <p:nvPr/>
          </p:nvGrpSpPr>
          <p:grpSpPr>
            <a:xfrm>
              <a:off x="4594925" y="4789574"/>
              <a:ext cx="1574103" cy="543204"/>
              <a:chOff x="3206063" y="4335462"/>
              <a:chExt cx="1574103" cy="543204"/>
            </a:xfrm>
          </p:grpSpPr>
          <p:sp>
            <p:nvSpPr>
              <p:cNvPr id="123" name="Rounded Rectangle 122"/>
              <p:cNvSpPr/>
              <p:nvPr/>
            </p:nvSpPr>
            <p:spPr bwMode="auto">
              <a:xfrm>
                <a:off x="3246437" y="4371280"/>
                <a:ext cx="1423467" cy="494032"/>
              </a:xfrm>
              <a:prstGeom prst="roundRect">
                <a:avLst>
                  <a:gd name="adj" fmla="val 0"/>
                </a:avLst>
              </a:prstGeom>
              <a:solidFill>
                <a:srgbClr val="FEFC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defRPr/>
                </a:pPr>
                <a:endParaRPr lang="en-US" sz="1324" dirty="0">
                  <a:gradFill>
                    <a:gsLst>
                      <a:gs pos="0">
                        <a:srgbClr val="FFFFFF"/>
                      </a:gs>
                      <a:gs pos="100000">
                        <a:srgbClr val="FFFFFF"/>
                      </a:gs>
                    </a:gsLst>
                    <a:lin ang="5400000" scaled="0"/>
                  </a:gradFill>
                  <a:latin typeface="Segoe Pro Display" panose="020B0502040504020203" pitchFamily="34" charset="0"/>
                </a:endParaRPr>
              </a:p>
            </p:txBody>
          </p:sp>
          <p:sp>
            <p:nvSpPr>
              <p:cNvPr id="124" name="TextBox 123"/>
              <p:cNvSpPr txBox="1"/>
              <p:nvPr/>
            </p:nvSpPr>
            <p:spPr>
              <a:xfrm>
                <a:off x="3206063" y="4397512"/>
                <a:ext cx="819885" cy="414308"/>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662" dirty="0">
                    <a:solidFill>
                      <a:srgbClr val="505050"/>
                    </a:solidFill>
                    <a:latin typeface="Segoe Pro Display" panose="020B0502040504020203" pitchFamily="34" charset="0"/>
                    <a:ea typeface="+mn-ea"/>
                    <a:cs typeface="Segoe UI Semibold" panose="020B0702040204020203" pitchFamily="34" charset="0"/>
                  </a:rPr>
                  <a:t>HYPER-V</a:t>
                </a:r>
              </a:p>
            </p:txBody>
          </p:sp>
          <p:sp>
            <p:nvSpPr>
              <p:cNvPr id="125" name="TextBox 124"/>
              <p:cNvSpPr txBox="1"/>
              <p:nvPr/>
            </p:nvSpPr>
            <p:spPr>
              <a:xfrm>
                <a:off x="3857797" y="4464358"/>
                <a:ext cx="922369" cy="414308"/>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662" dirty="0">
                    <a:solidFill>
                      <a:srgbClr val="00188F"/>
                    </a:solidFill>
                    <a:latin typeface="Segoe Pro Display" panose="020B0502040504020203" pitchFamily="34" charset="0"/>
                    <a:ea typeface="+mn-ea"/>
                    <a:cs typeface="Segoe UI Semibold" panose="020B0702040204020203" pitchFamily="34" charset="0"/>
                  </a:rPr>
                  <a:t>WINDOWS</a:t>
                </a:r>
              </a:p>
            </p:txBody>
          </p:sp>
          <p:sp>
            <p:nvSpPr>
              <p:cNvPr id="126" name="TextBox 125"/>
              <p:cNvSpPr txBox="1"/>
              <p:nvPr/>
            </p:nvSpPr>
            <p:spPr>
              <a:xfrm>
                <a:off x="3859418" y="4335462"/>
                <a:ext cx="680333" cy="414308"/>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662" dirty="0">
                    <a:gradFill>
                      <a:gsLst>
                        <a:gs pos="0">
                          <a:srgbClr val="BAD80A">
                            <a:lumMod val="75000"/>
                          </a:srgbClr>
                        </a:gs>
                        <a:gs pos="100000">
                          <a:srgbClr val="BAD80A">
                            <a:lumMod val="75000"/>
                          </a:srgbClr>
                        </a:gs>
                      </a:gsLst>
                      <a:lin ang="5400000" scaled="1"/>
                    </a:gradFill>
                    <a:latin typeface="Segoe Pro Display" panose="020B0502040504020203" pitchFamily="34" charset="0"/>
                    <a:ea typeface="+mn-ea"/>
                    <a:cs typeface="Segoe UI Semibold" panose="020B0702040204020203" pitchFamily="34" charset="0"/>
                  </a:rPr>
                  <a:t>LINUX</a:t>
                </a:r>
              </a:p>
            </p:txBody>
          </p:sp>
        </p:grpSp>
        <p:grpSp>
          <p:nvGrpSpPr>
            <p:cNvPr id="93" name="Group 92"/>
            <p:cNvGrpSpPr/>
            <p:nvPr/>
          </p:nvGrpSpPr>
          <p:grpSpPr>
            <a:xfrm>
              <a:off x="4594925" y="5372858"/>
              <a:ext cx="1574103" cy="543204"/>
              <a:chOff x="3206063" y="4335462"/>
              <a:chExt cx="1574103" cy="543204"/>
            </a:xfrm>
          </p:grpSpPr>
          <p:sp>
            <p:nvSpPr>
              <p:cNvPr id="119" name="Rounded Rectangle 118"/>
              <p:cNvSpPr/>
              <p:nvPr/>
            </p:nvSpPr>
            <p:spPr bwMode="auto">
              <a:xfrm>
                <a:off x="3246437" y="4371280"/>
                <a:ext cx="1423467" cy="494032"/>
              </a:xfrm>
              <a:prstGeom prst="roundRect">
                <a:avLst>
                  <a:gd name="adj" fmla="val 0"/>
                </a:avLst>
              </a:prstGeom>
              <a:solidFill>
                <a:srgbClr val="FEFC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defRPr/>
                </a:pPr>
                <a:endParaRPr lang="en-US" sz="1324" dirty="0">
                  <a:gradFill>
                    <a:gsLst>
                      <a:gs pos="0">
                        <a:srgbClr val="FFFFFF"/>
                      </a:gs>
                      <a:gs pos="100000">
                        <a:srgbClr val="FFFFFF"/>
                      </a:gs>
                    </a:gsLst>
                    <a:lin ang="5400000" scaled="0"/>
                  </a:gradFill>
                  <a:latin typeface="Segoe Pro Display" panose="020B0502040504020203" pitchFamily="34" charset="0"/>
                </a:endParaRPr>
              </a:p>
            </p:txBody>
          </p:sp>
          <p:sp>
            <p:nvSpPr>
              <p:cNvPr id="120" name="TextBox 119"/>
              <p:cNvSpPr txBox="1"/>
              <p:nvPr/>
            </p:nvSpPr>
            <p:spPr>
              <a:xfrm>
                <a:off x="3206063" y="4397512"/>
                <a:ext cx="804622" cy="414308"/>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662" dirty="0">
                    <a:solidFill>
                      <a:srgbClr val="505050"/>
                    </a:solidFill>
                    <a:latin typeface="Segoe Pro Display" panose="020B0502040504020203" pitchFamily="34" charset="0"/>
                    <a:ea typeface="+mn-ea"/>
                    <a:cs typeface="Segoe UI Semibold" panose="020B0702040204020203" pitchFamily="34" charset="0"/>
                  </a:rPr>
                  <a:t>VMWare</a:t>
                </a:r>
              </a:p>
            </p:txBody>
          </p:sp>
          <p:sp>
            <p:nvSpPr>
              <p:cNvPr id="121" name="TextBox 120"/>
              <p:cNvSpPr txBox="1"/>
              <p:nvPr/>
            </p:nvSpPr>
            <p:spPr>
              <a:xfrm>
                <a:off x="3857797" y="4464358"/>
                <a:ext cx="922369" cy="414308"/>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662" dirty="0">
                    <a:solidFill>
                      <a:srgbClr val="00188F"/>
                    </a:solidFill>
                    <a:latin typeface="Segoe Pro Display" panose="020B0502040504020203" pitchFamily="34" charset="0"/>
                    <a:ea typeface="+mn-ea"/>
                    <a:cs typeface="Segoe UI Semibold" panose="020B0702040204020203" pitchFamily="34" charset="0"/>
                  </a:rPr>
                  <a:t>WINDOWS</a:t>
                </a:r>
              </a:p>
            </p:txBody>
          </p:sp>
          <p:sp>
            <p:nvSpPr>
              <p:cNvPr id="122" name="TextBox 121"/>
              <p:cNvSpPr txBox="1"/>
              <p:nvPr/>
            </p:nvSpPr>
            <p:spPr>
              <a:xfrm>
                <a:off x="3859418" y="4335462"/>
                <a:ext cx="680333" cy="414308"/>
              </a:xfrm>
              <a:prstGeom prst="rect">
                <a:avLst/>
              </a:prstGeom>
              <a:noFill/>
            </p:spPr>
            <p:txBody>
              <a:bodyPr wrap="none" lIns="131768" tIns="105414" rIns="131768" bIns="105414" rtlCol="0">
                <a:spAutoFit/>
              </a:bodyPr>
              <a:lstStyle/>
              <a:p>
                <a:pPr defTabSz="672174">
                  <a:lnSpc>
                    <a:spcPct val="90000"/>
                  </a:lnSpc>
                  <a:spcAft>
                    <a:spcPts val="432"/>
                  </a:spcAft>
                  <a:defRPr/>
                </a:pPr>
                <a:r>
                  <a:rPr lang="en-US" sz="662" dirty="0">
                    <a:gradFill>
                      <a:gsLst>
                        <a:gs pos="0">
                          <a:srgbClr val="BAD80A">
                            <a:lumMod val="75000"/>
                          </a:srgbClr>
                        </a:gs>
                        <a:gs pos="100000">
                          <a:srgbClr val="BAD80A">
                            <a:lumMod val="75000"/>
                          </a:srgbClr>
                        </a:gs>
                      </a:gsLst>
                      <a:lin ang="5400000" scaled="1"/>
                    </a:gradFill>
                    <a:latin typeface="Segoe Pro Display" panose="020B0502040504020203" pitchFamily="34" charset="0"/>
                    <a:ea typeface="+mn-ea"/>
                    <a:cs typeface="Segoe UI Semibold" panose="020B0702040204020203" pitchFamily="34" charset="0"/>
                  </a:rPr>
                  <a:t>LINUX</a:t>
                </a:r>
              </a:p>
            </p:txBody>
          </p:sp>
        </p:grpSp>
        <p:grpSp>
          <p:nvGrpSpPr>
            <p:cNvPr id="94" name="Group 93"/>
            <p:cNvGrpSpPr/>
            <p:nvPr/>
          </p:nvGrpSpPr>
          <p:grpSpPr>
            <a:xfrm>
              <a:off x="6481505" y="5076013"/>
              <a:ext cx="228007" cy="200085"/>
              <a:chOff x="9805392" y="3702178"/>
              <a:chExt cx="451556" cy="396256"/>
            </a:xfrm>
            <a:solidFill>
              <a:srgbClr val="F3F3F3"/>
            </a:solidFill>
          </p:grpSpPr>
          <p:sp>
            <p:nvSpPr>
              <p:cNvPr id="110" name="Rectangle 54"/>
              <p:cNvSpPr>
                <a:spLocks noChangeArrowheads="1"/>
              </p:cNvSpPr>
              <p:nvPr/>
            </p:nvSpPr>
            <p:spPr bwMode="auto">
              <a:xfrm>
                <a:off x="9805392" y="3702178"/>
                <a:ext cx="23038" cy="135929"/>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11" name="Rectangle 55"/>
              <p:cNvSpPr>
                <a:spLocks noChangeArrowheads="1"/>
              </p:cNvSpPr>
              <p:nvPr/>
            </p:nvSpPr>
            <p:spPr bwMode="auto">
              <a:xfrm>
                <a:off x="9864877" y="3702178"/>
                <a:ext cx="23038" cy="135929"/>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12" name="Rectangle 56"/>
              <p:cNvSpPr>
                <a:spLocks noChangeArrowheads="1"/>
              </p:cNvSpPr>
              <p:nvPr/>
            </p:nvSpPr>
            <p:spPr bwMode="auto">
              <a:xfrm>
                <a:off x="9924362" y="3702178"/>
                <a:ext cx="23038" cy="135929"/>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13" name="Oval 60"/>
              <p:cNvSpPr>
                <a:spLocks noChangeArrowheads="1"/>
              </p:cNvSpPr>
              <p:nvPr/>
            </p:nvSpPr>
            <p:spPr bwMode="auto">
              <a:xfrm>
                <a:off x="10206264" y="3743648"/>
                <a:ext cx="50684" cy="52991"/>
              </a:xfrm>
              <a:prstGeom prst="ellipse">
                <a:avLst/>
              </a:prstGeom>
              <a:grpFill/>
              <a:ln>
                <a:noFill/>
              </a:ln>
              <a:extLst/>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15" name="Rectangle 62"/>
              <p:cNvSpPr>
                <a:spLocks noChangeArrowheads="1"/>
              </p:cNvSpPr>
              <p:nvPr/>
            </p:nvSpPr>
            <p:spPr bwMode="auto">
              <a:xfrm>
                <a:off x="9805392" y="3964811"/>
                <a:ext cx="23038" cy="133623"/>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16" name="Rectangle 63"/>
              <p:cNvSpPr>
                <a:spLocks noChangeArrowheads="1"/>
              </p:cNvSpPr>
              <p:nvPr/>
            </p:nvSpPr>
            <p:spPr bwMode="auto">
              <a:xfrm>
                <a:off x="9864877" y="3964808"/>
                <a:ext cx="23038" cy="133623"/>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17" name="Rectangle 64"/>
              <p:cNvSpPr>
                <a:spLocks noChangeArrowheads="1"/>
              </p:cNvSpPr>
              <p:nvPr/>
            </p:nvSpPr>
            <p:spPr bwMode="auto">
              <a:xfrm>
                <a:off x="9924362" y="3964803"/>
                <a:ext cx="23038" cy="133623"/>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18" name="Oval 68"/>
              <p:cNvSpPr>
                <a:spLocks noChangeArrowheads="1"/>
              </p:cNvSpPr>
              <p:nvPr/>
            </p:nvSpPr>
            <p:spPr bwMode="auto">
              <a:xfrm>
                <a:off x="10206264" y="4006260"/>
                <a:ext cx="50684" cy="50684"/>
              </a:xfrm>
              <a:prstGeom prst="ellipse">
                <a:avLst/>
              </a:prstGeom>
              <a:grpFill/>
              <a:ln>
                <a:noFill/>
              </a:ln>
              <a:extLst/>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grpSp>
        <p:grpSp>
          <p:nvGrpSpPr>
            <p:cNvPr id="95" name="Group 94"/>
            <p:cNvGrpSpPr/>
            <p:nvPr/>
          </p:nvGrpSpPr>
          <p:grpSpPr>
            <a:xfrm>
              <a:off x="6944326" y="4813855"/>
              <a:ext cx="887618" cy="1104743"/>
              <a:chOff x="29120790" y="-923295"/>
              <a:chExt cx="6318197" cy="7863786"/>
            </a:xfrm>
            <a:solidFill>
              <a:schemeClr val="bg1">
                <a:lumMod val="65000"/>
              </a:schemeClr>
            </a:solidFill>
          </p:grpSpPr>
          <p:sp>
            <p:nvSpPr>
              <p:cNvPr id="107" name="Freeform 10"/>
              <p:cNvSpPr>
                <a:spLocks noEditPoints="1"/>
              </p:cNvSpPr>
              <p:nvPr/>
            </p:nvSpPr>
            <p:spPr bwMode="auto">
              <a:xfrm>
                <a:off x="29120790" y="2395404"/>
                <a:ext cx="3692465" cy="4545087"/>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Pro Display" panose="020B0502040504020203" pitchFamily="34" charset="0"/>
                  <a:ea typeface="+mn-ea"/>
                  <a:cs typeface="+mn-cs"/>
                </a:endParaRPr>
              </a:p>
            </p:txBody>
          </p:sp>
          <p:sp>
            <p:nvSpPr>
              <p:cNvPr id="108" name="Freeform 11"/>
              <p:cNvSpPr>
                <a:spLocks noEditPoints="1"/>
              </p:cNvSpPr>
              <p:nvPr/>
            </p:nvSpPr>
            <p:spPr bwMode="auto">
              <a:xfrm>
                <a:off x="31746522" y="-923295"/>
                <a:ext cx="3692465" cy="7863786"/>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85607">
                  <a:defRPr/>
                </a:pPr>
                <a:endParaRPr lang="en-US" sz="1350">
                  <a:solidFill>
                    <a:srgbClr val="FFFFFF"/>
                  </a:solidFill>
                  <a:latin typeface="Segoe Pro Display" panose="020B0502040504020203" pitchFamily="34" charset="0"/>
                  <a:ea typeface="+mn-ea"/>
                  <a:cs typeface="+mn-cs"/>
                </a:endParaRPr>
              </a:p>
            </p:txBody>
          </p:sp>
        </p:grpSp>
        <p:grpSp>
          <p:nvGrpSpPr>
            <p:cNvPr id="96" name="Group 95"/>
            <p:cNvGrpSpPr/>
            <p:nvPr/>
          </p:nvGrpSpPr>
          <p:grpSpPr>
            <a:xfrm>
              <a:off x="6481505" y="5678484"/>
              <a:ext cx="228007" cy="200085"/>
              <a:chOff x="9805392" y="3702178"/>
              <a:chExt cx="451556" cy="396256"/>
            </a:xfrm>
            <a:solidFill>
              <a:srgbClr val="F3F3F3"/>
            </a:solidFill>
          </p:grpSpPr>
          <p:sp>
            <p:nvSpPr>
              <p:cNvPr id="98" name="Rectangle 54"/>
              <p:cNvSpPr>
                <a:spLocks noChangeArrowheads="1"/>
              </p:cNvSpPr>
              <p:nvPr/>
            </p:nvSpPr>
            <p:spPr bwMode="auto">
              <a:xfrm>
                <a:off x="9805392" y="3702178"/>
                <a:ext cx="23038" cy="135929"/>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99" name="Rectangle 55"/>
              <p:cNvSpPr>
                <a:spLocks noChangeArrowheads="1"/>
              </p:cNvSpPr>
              <p:nvPr/>
            </p:nvSpPr>
            <p:spPr bwMode="auto">
              <a:xfrm>
                <a:off x="9864877" y="3702178"/>
                <a:ext cx="23038" cy="135929"/>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00" name="Rectangle 56"/>
              <p:cNvSpPr>
                <a:spLocks noChangeArrowheads="1"/>
              </p:cNvSpPr>
              <p:nvPr/>
            </p:nvSpPr>
            <p:spPr bwMode="auto">
              <a:xfrm>
                <a:off x="9924362" y="3702178"/>
                <a:ext cx="23038" cy="135929"/>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01" name="Oval 60"/>
              <p:cNvSpPr>
                <a:spLocks noChangeArrowheads="1"/>
              </p:cNvSpPr>
              <p:nvPr/>
            </p:nvSpPr>
            <p:spPr bwMode="auto">
              <a:xfrm>
                <a:off x="10206264" y="3743648"/>
                <a:ext cx="50684" cy="52991"/>
              </a:xfrm>
              <a:prstGeom prst="ellipse">
                <a:avLst/>
              </a:prstGeom>
              <a:grpFill/>
              <a:ln>
                <a:noFill/>
              </a:ln>
              <a:extLst/>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03" name="Rectangle 62"/>
              <p:cNvSpPr>
                <a:spLocks noChangeArrowheads="1"/>
              </p:cNvSpPr>
              <p:nvPr/>
            </p:nvSpPr>
            <p:spPr bwMode="auto">
              <a:xfrm>
                <a:off x="9805392" y="3964811"/>
                <a:ext cx="23038" cy="133623"/>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04" name="Rectangle 63"/>
              <p:cNvSpPr>
                <a:spLocks noChangeArrowheads="1"/>
              </p:cNvSpPr>
              <p:nvPr/>
            </p:nvSpPr>
            <p:spPr bwMode="auto">
              <a:xfrm>
                <a:off x="9864877" y="3964808"/>
                <a:ext cx="23038" cy="133623"/>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05" name="Rectangle 64"/>
              <p:cNvSpPr>
                <a:spLocks noChangeArrowheads="1"/>
              </p:cNvSpPr>
              <p:nvPr/>
            </p:nvSpPr>
            <p:spPr bwMode="auto">
              <a:xfrm>
                <a:off x="9924362" y="3964803"/>
                <a:ext cx="23038" cy="133623"/>
              </a:xfrm>
              <a:prstGeom prst="rect">
                <a:avLst/>
              </a:prstGeom>
              <a:grpFill/>
              <a:ln>
                <a:noFill/>
              </a:ln>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sp>
            <p:nvSpPr>
              <p:cNvPr id="106" name="Oval 68"/>
              <p:cNvSpPr>
                <a:spLocks noChangeArrowheads="1"/>
              </p:cNvSpPr>
              <p:nvPr/>
            </p:nvSpPr>
            <p:spPr bwMode="auto">
              <a:xfrm>
                <a:off x="10206264" y="4006260"/>
                <a:ext cx="50684" cy="50684"/>
              </a:xfrm>
              <a:prstGeom prst="ellipse">
                <a:avLst/>
              </a:prstGeom>
              <a:grpFill/>
              <a:ln>
                <a:noFill/>
              </a:ln>
              <a:extLst/>
            </p:spPr>
            <p:txBody>
              <a:bodyPr vert="horz" wrap="square" lIns="67222" tIns="33611" rIns="67222" bIns="33611" numCol="1" anchor="t" anchorCtr="0" compatLnSpc="1">
                <a:prstTxWarp prst="textNoShape">
                  <a:avLst/>
                </a:prstTxWarp>
              </a:bodyPr>
              <a:lstStyle/>
              <a:p>
                <a:pPr defTabSz="685714">
                  <a:defRPr/>
                </a:pPr>
                <a:endParaRPr lang="en-US" sz="1324" dirty="0">
                  <a:solidFill>
                    <a:srgbClr val="505050"/>
                  </a:solidFill>
                  <a:latin typeface="Segoe Pro Display" panose="020B0502040504020203" pitchFamily="34" charset="0"/>
                  <a:ea typeface="+mn-ea"/>
                  <a:cs typeface="+mn-cs"/>
                </a:endParaRPr>
              </a:p>
            </p:txBody>
          </p:sp>
        </p:grpSp>
      </p:grpSp>
      <p:grpSp>
        <p:nvGrpSpPr>
          <p:cNvPr id="130" name="Group 129"/>
          <p:cNvGrpSpPr/>
          <p:nvPr/>
        </p:nvGrpSpPr>
        <p:grpSpPr>
          <a:xfrm>
            <a:off x="4733524" y="3944329"/>
            <a:ext cx="252804" cy="167223"/>
            <a:chOff x="2735263" y="1203325"/>
            <a:chExt cx="6724650" cy="4448176"/>
          </a:xfrm>
        </p:grpSpPr>
        <p:sp>
          <p:nvSpPr>
            <p:cNvPr id="131"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358">
                <a:defRPr/>
              </a:pPr>
              <a:endParaRPr lang="en-US" sz="1350">
                <a:solidFill>
                  <a:sysClr val="windowText" lastClr="000000"/>
                </a:solidFill>
                <a:latin typeface="Segoe UI"/>
                <a:ea typeface="+mn-ea"/>
                <a:cs typeface="+mn-cs"/>
              </a:endParaRPr>
            </a:p>
          </p:txBody>
        </p:sp>
        <p:sp>
          <p:nvSpPr>
            <p:cNvPr id="132"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358">
                <a:defRPr/>
              </a:pPr>
              <a:endParaRPr lang="en-US" sz="1350">
                <a:solidFill>
                  <a:sysClr val="windowText" lastClr="000000"/>
                </a:solidFill>
                <a:latin typeface="Segoe UI"/>
                <a:ea typeface="+mn-ea"/>
                <a:cs typeface="+mn-cs"/>
              </a:endParaRPr>
            </a:p>
          </p:txBody>
        </p:sp>
      </p:grpSp>
      <p:grpSp>
        <p:nvGrpSpPr>
          <p:cNvPr id="133" name="Group 132"/>
          <p:cNvGrpSpPr/>
          <p:nvPr/>
        </p:nvGrpSpPr>
        <p:grpSpPr>
          <a:xfrm>
            <a:off x="4733524" y="4360438"/>
            <a:ext cx="252804" cy="167223"/>
            <a:chOff x="2735263" y="1203325"/>
            <a:chExt cx="6724650" cy="4448176"/>
          </a:xfrm>
        </p:grpSpPr>
        <p:sp>
          <p:nvSpPr>
            <p:cNvPr id="134"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358">
                <a:defRPr/>
              </a:pPr>
              <a:endParaRPr lang="en-US" sz="1350">
                <a:solidFill>
                  <a:sysClr val="windowText" lastClr="000000"/>
                </a:solidFill>
                <a:latin typeface="Segoe UI"/>
                <a:ea typeface="+mn-ea"/>
                <a:cs typeface="+mn-cs"/>
              </a:endParaRPr>
            </a:p>
          </p:txBody>
        </p:sp>
        <p:sp>
          <p:nvSpPr>
            <p:cNvPr id="135"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358">
                <a:defRPr/>
              </a:pPr>
              <a:endParaRPr lang="en-US" sz="1350">
                <a:solidFill>
                  <a:sysClr val="windowText" lastClr="000000"/>
                </a:solidFill>
                <a:latin typeface="Segoe UI"/>
                <a:ea typeface="+mn-ea"/>
                <a:cs typeface="+mn-cs"/>
              </a:endParaRPr>
            </a:p>
          </p:txBody>
        </p:sp>
      </p:grpSp>
    </p:spTree>
    <p:extLst>
      <p:ext uri="{BB962C8B-B14F-4D97-AF65-F5344CB8AC3E}">
        <p14:creationId xmlns:p14="http://schemas.microsoft.com/office/powerpoint/2010/main" val="378617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 y="365"/>
            <a:ext cx="9142703" cy="5142770"/>
          </a:xfrm>
          <a:prstGeom prst="rect">
            <a:avLst/>
          </a:prstGeom>
        </p:spPr>
      </p:pic>
    </p:spTree>
    <p:extLst>
      <p:ext uri="{BB962C8B-B14F-4D97-AF65-F5344CB8AC3E}">
        <p14:creationId xmlns:p14="http://schemas.microsoft.com/office/powerpoint/2010/main" val="16942998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247472" y="-44420"/>
            <a:ext cx="9558403" cy="4861623"/>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7395" y="583496"/>
            <a:ext cx="9134267" cy="461267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1983" y="2243203"/>
            <a:ext cx="411800" cy="395545"/>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55526" y="78979"/>
            <a:ext cx="8291424" cy="560618"/>
          </a:xfrm>
        </p:spPr>
        <p:txBody>
          <a:bodyPr/>
          <a:lstStyle/>
          <a:p>
            <a:r>
              <a:rPr lang="en-US" sz="3599" dirty="0"/>
              <a:t>Hyper scale Infrastructure </a:t>
            </a:r>
            <a:r>
              <a:rPr lang="en-US" sz="3599" dirty="0">
                <a:solidFill>
                  <a:srgbClr val="0070C0"/>
                </a:solidFill>
              </a:rPr>
              <a:t>is the enabler</a:t>
            </a:r>
          </a:p>
        </p:txBody>
      </p:sp>
      <p:sp>
        <p:nvSpPr>
          <p:cNvPr id="27" name="TextBox 26"/>
          <p:cNvSpPr txBox="1"/>
          <p:nvPr/>
        </p:nvSpPr>
        <p:spPr>
          <a:xfrm>
            <a:off x="301519" y="555103"/>
            <a:ext cx="8671893" cy="346062"/>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68519" tIns="34261" rIns="68519" bIns="34261" rtlCol="0">
            <a:spAutoFit/>
          </a:bodyPr>
          <a:lstStyle/>
          <a:p>
            <a:pPr defTabSz="913487">
              <a:defRPr/>
            </a:pPr>
            <a:r>
              <a:rPr lang="en-US" sz="1799" spc="-75" dirty="0">
                <a:solidFill>
                  <a:srgbClr val="FFB900">
                    <a:lumMod val="50000"/>
                  </a:srgbClr>
                </a:solidFill>
                <a:latin typeface="Segoe UI Light"/>
              </a:rPr>
              <a:t>100+ Datacenters across 30 Regions (22 Generally Available) Worldwide</a:t>
            </a:r>
          </a:p>
        </p:txBody>
      </p:sp>
      <p:sp>
        <p:nvSpPr>
          <p:cNvPr id="3" name="Rectangle 2"/>
          <p:cNvSpPr/>
          <p:nvPr/>
        </p:nvSpPr>
        <p:spPr>
          <a:xfrm>
            <a:off x="650" y="4388670"/>
            <a:ext cx="5982392" cy="738279"/>
          </a:xfrm>
          <a:prstGeom prst="rect">
            <a:avLst/>
          </a:prstGeom>
          <a:noFill/>
        </p:spPr>
        <p:txBody>
          <a:bodyPr wrap="square">
            <a:spAutoFit/>
          </a:bodyPr>
          <a:lstStyle/>
          <a:p>
            <a:pPr marL="133313" lvl="1" indent="-133313" defTabSz="685279">
              <a:buSzPct val="60000"/>
              <a:buFont typeface="Wingdings" panose="05000000000000000000" pitchFamily="2" charset="2"/>
              <a:buChar char=""/>
              <a:tabLst>
                <a:tab pos="133313" algn="l"/>
              </a:tabLst>
              <a:defRPr/>
            </a:pPr>
            <a:r>
              <a:rPr lang="en-US" sz="1399" spc="-22" dirty="0">
                <a:solidFill>
                  <a:srgbClr val="FFB900">
                    <a:lumMod val="50000"/>
                  </a:srgbClr>
                </a:solidFill>
                <a:latin typeface="Segoe UI Light" panose="020B0502040204020203" pitchFamily="34" charset="0"/>
                <a:cs typeface="Segoe UI Light" panose="020B0502040204020203" pitchFamily="34" charset="0"/>
              </a:rPr>
              <a:t>Top 3 networks in the world</a:t>
            </a:r>
          </a:p>
          <a:p>
            <a:pPr marL="133313" lvl="1" indent="-133313" defTabSz="685279">
              <a:buSzPct val="60000"/>
              <a:buFont typeface="Wingdings" panose="05000000000000000000" pitchFamily="2" charset="2"/>
              <a:buChar char=""/>
              <a:tabLst>
                <a:tab pos="133313" algn="l"/>
              </a:tabLst>
              <a:defRPr/>
            </a:pPr>
            <a:r>
              <a:rPr lang="en-US" sz="1399" spc="-22" dirty="0">
                <a:solidFill>
                  <a:srgbClr val="FFB900">
                    <a:lumMod val="50000"/>
                  </a:srgbClr>
                </a:solidFill>
                <a:latin typeface="Segoe UI Light" panose="020B0502040204020203" pitchFamily="34" charset="0"/>
                <a:cs typeface="Segoe UI Light" panose="020B0502040204020203" pitchFamily="34" charset="0"/>
              </a:rPr>
              <a:t>2.5x AWS, 7x Google DC Regions</a:t>
            </a:r>
          </a:p>
          <a:p>
            <a:pPr marL="133313" lvl="1" indent="-133313" defTabSz="685279">
              <a:buSzPct val="60000"/>
              <a:buFont typeface="Wingdings" panose="05000000000000000000" pitchFamily="2" charset="2"/>
              <a:buChar char=""/>
              <a:tabLst>
                <a:tab pos="133313" algn="l"/>
              </a:tabLst>
              <a:defRPr/>
            </a:pPr>
            <a:r>
              <a:rPr lang="en-US" sz="1399" spc="-22" dirty="0">
                <a:solidFill>
                  <a:srgbClr val="FFB900">
                    <a:lumMod val="50000"/>
                  </a:srgbClr>
                </a:solidFill>
                <a:latin typeface="Segoe UI Light" panose="020B0502040204020203" pitchFamily="34" charset="0"/>
                <a:cs typeface="Segoe UI Light" panose="020B0502040204020203" pitchFamily="34" charset="0"/>
              </a:rPr>
              <a:t>G Series – Largest VM in World, 32 cores, 448GB Ram, SSD…</a:t>
            </a:r>
          </a:p>
        </p:txBody>
      </p:sp>
      <p:sp>
        <p:nvSpPr>
          <p:cNvPr id="67" name="Rectangle 66"/>
          <p:cNvSpPr/>
          <p:nvPr/>
        </p:nvSpPr>
        <p:spPr bwMode="auto">
          <a:xfrm>
            <a:off x="5132789" y="4748319"/>
            <a:ext cx="132356" cy="108777"/>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prstTxWarp prst="textNoShape">
              <a:avLst/>
            </a:prstTxWarp>
          </a:bodyPr>
          <a:lstStyle/>
          <a:p>
            <a:pPr algn="ctr" defTabSz="913487">
              <a:defRPr/>
            </a:pPr>
            <a:endParaRPr lang="en-US" sz="1350" spc="-75" dirty="0">
              <a:solidFill>
                <a:srgbClr val="FFFFFF"/>
              </a:solidFill>
              <a:latin typeface="Segoe UI Light"/>
              <a:cs typeface="Segoe UI" pitchFamily="34" charset="0"/>
            </a:endParaRPr>
          </a:p>
        </p:txBody>
      </p:sp>
      <p:sp>
        <p:nvSpPr>
          <p:cNvPr id="68" name="Rectangle 67"/>
          <p:cNvSpPr/>
          <p:nvPr/>
        </p:nvSpPr>
        <p:spPr bwMode="auto">
          <a:xfrm>
            <a:off x="5136834" y="4549139"/>
            <a:ext cx="132217" cy="10743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prstTxWarp prst="textNoShape">
              <a:avLst/>
            </a:prstTxWarp>
          </a:bodyPr>
          <a:lstStyle/>
          <a:p>
            <a:pPr algn="ctr" defTabSz="913487">
              <a:defRPr/>
            </a:pPr>
            <a:endParaRPr lang="en-US" sz="588" spc="-75" dirty="0">
              <a:solidFill>
                <a:srgbClr val="FFFFFF"/>
              </a:solidFill>
              <a:latin typeface="Segoe UI"/>
              <a:cs typeface="Segoe UI" pitchFamily="34" charset="0"/>
            </a:endParaRPr>
          </a:p>
        </p:txBody>
      </p:sp>
      <p:sp>
        <p:nvSpPr>
          <p:cNvPr id="4" name="Rectangle 3"/>
          <p:cNvSpPr/>
          <p:nvPr/>
        </p:nvSpPr>
        <p:spPr>
          <a:xfrm>
            <a:off x="5233873" y="4470629"/>
            <a:ext cx="915059" cy="276999"/>
          </a:xfrm>
          <a:prstGeom prst="rect">
            <a:avLst/>
          </a:prstGeom>
        </p:spPr>
        <p:txBody>
          <a:bodyPr wrap="none">
            <a:spAutoFit/>
          </a:bodyPr>
          <a:lstStyle/>
          <a:p>
            <a:pPr defTabSz="685492">
              <a:defRPr/>
            </a:pPr>
            <a:r>
              <a:rPr lang="en-US" sz="1200" spc="-22"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200" dirty="0">
              <a:solidFill>
                <a:srgbClr val="505050"/>
              </a:solidFill>
              <a:latin typeface="Segoe UI"/>
            </a:endParaRPr>
          </a:p>
        </p:txBody>
      </p:sp>
      <p:sp>
        <p:nvSpPr>
          <p:cNvPr id="69" name="Rectangle 68"/>
          <p:cNvSpPr/>
          <p:nvPr/>
        </p:nvSpPr>
        <p:spPr>
          <a:xfrm>
            <a:off x="5240265" y="4665311"/>
            <a:ext cx="1957587" cy="276999"/>
          </a:xfrm>
          <a:prstGeom prst="rect">
            <a:avLst/>
          </a:prstGeom>
        </p:spPr>
        <p:txBody>
          <a:bodyPr wrap="none">
            <a:spAutoFit/>
          </a:bodyPr>
          <a:lstStyle/>
          <a:p>
            <a:pPr defTabSz="685492">
              <a:defRPr/>
            </a:pPr>
            <a:r>
              <a:rPr lang="en-US" sz="1200" spc="-22" dirty="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200" dirty="0">
              <a:solidFill>
                <a:srgbClr val="505050"/>
              </a:solidFill>
              <a:latin typeface="Segoe UI"/>
            </a:endParaRPr>
          </a:p>
        </p:txBody>
      </p:sp>
      <p:sp>
        <p:nvSpPr>
          <p:cNvPr id="74" name="Rectangle 73"/>
          <p:cNvSpPr/>
          <p:nvPr/>
        </p:nvSpPr>
        <p:spPr bwMode="auto">
          <a:xfrm>
            <a:off x="1379231" y="1748478"/>
            <a:ext cx="475024"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Central US</a:t>
            </a:r>
          </a:p>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814288" y="2465705"/>
            <a:ext cx="452615"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West US</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2947462" y="2291657"/>
            <a:ext cx="426554"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East US</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2275238" y="2745799"/>
            <a:ext cx="500458"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US </a:t>
            </a:r>
            <a:r>
              <a:rPr lang="en-US" sz="588" dirty="0" err="1">
                <a:solidFill>
                  <a:srgbClr val="FFFFFF"/>
                </a:solidFill>
                <a:latin typeface="Segoe UI Light"/>
                <a:ea typeface="Verdana" panose="020B0604030504040204" pitchFamily="34" charset="0"/>
                <a:cs typeface="Arial" panose="020B0604020202020204" pitchFamily="34" charset="0"/>
              </a:rPr>
              <a:t>Gov</a:t>
            </a:r>
            <a:endParaRPr lang="en-US" sz="588" dirty="0">
              <a:solidFill>
                <a:srgbClr val="FFFFFF"/>
              </a:solidFill>
              <a:latin typeface="Segoe UI Light"/>
              <a:ea typeface="Verdana" panose="020B0604030504040204" pitchFamily="34" charset="0"/>
              <a:cs typeface="Arial" panose="020B0604020202020204" pitchFamily="34" charset="0"/>
            </a:endParaRP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1673783" y="1370860"/>
            <a:ext cx="681838"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North Central US</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924993" y="1948243"/>
            <a:ext cx="394395"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US </a:t>
            </a:r>
            <a:r>
              <a:rPr lang="en-US" sz="588" dirty="0" err="1">
                <a:solidFill>
                  <a:srgbClr val="FFFFFF"/>
                </a:solidFill>
                <a:latin typeface="Segoe UI Light"/>
                <a:ea typeface="Verdana" panose="020B0604030504040204" pitchFamily="34" charset="0"/>
                <a:cs typeface="Arial" panose="020B0604020202020204" pitchFamily="34" charset="0"/>
              </a:rPr>
              <a:t>Gov</a:t>
            </a:r>
            <a:endParaRPr lang="en-US" sz="588" dirty="0">
              <a:solidFill>
                <a:srgbClr val="FFFFFF"/>
              </a:solidFill>
              <a:latin typeface="Segoe UI Light"/>
              <a:ea typeface="Verdana" panose="020B0604030504040204" pitchFamily="34" charset="0"/>
              <a:cs typeface="Arial" panose="020B0604020202020204" pitchFamily="34" charset="0"/>
            </a:endParaRP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056539" y="2857836"/>
            <a:ext cx="714531"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South Central US</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3644736" y="4048221"/>
            <a:ext cx="633178"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Brazil South</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4558959" y="1559152"/>
            <a:ext cx="585240"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West Europe</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7123355" y="1882284"/>
            <a:ext cx="587446"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a:solidFill>
                  <a:srgbClr val="FFFFFF"/>
                </a:solidFill>
                <a:latin typeface="Segoe UI Light"/>
                <a:ea typeface="Verdana" panose="020B0604030504040204" pitchFamily="34" charset="0"/>
                <a:cs typeface="Arial" panose="020B0604020202020204" pitchFamily="34" charset="0"/>
              </a:rPr>
              <a:t>China North *</a:t>
            </a:r>
            <a:endParaRPr lang="en-US" sz="588" dirty="0">
              <a:solidFill>
                <a:srgbClr val="FFFFFF"/>
              </a:solidFill>
              <a:latin typeface="Segoe UI Light"/>
              <a:ea typeface="Verdana" panose="020B0604030504040204" pitchFamily="34" charset="0"/>
              <a:cs typeface="Arial" panose="020B0604020202020204" pitchFamily="34" charset="0"/>
            </a:endParaRP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6485206" y="2179947"/>
            <a:ext cx="571429"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China South *</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8146593" y="2115458"/>
            <a:ext cx="661869"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Japan East</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8146593" y="2458275"/>
            <a:ext cx="541416"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Japan West</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6229628" y="2755281"/>
            <a:ext cx="799098" cy="551180"/>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India South</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7488079" y="2949412"/>
            <a:ext cx="541207"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East Asia</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6220907" y="3339229"/>
            <a:ext cx="466027"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SE Asia</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6858757" y="4133568"/>
            <a:ext cx="761918"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Australia South East</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7990493" y="3716858"/>
            <a:ext cx="697516"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Australia East</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New South Wales</a:t>
            </a:r>
          </a:p>
        </p:txBody>
      </p:sp>
      <p:grpSp>
        <p:nvGrpSpPr>
          <p:cNvPr id="9" name="Group 8"/>
          <p:cNvGrpSpPr/>
          <p:nvPr/>
        </p:nvGrpSpPr>
        <p:grpSpPr>
          <a:xfrm>
            <a:off x="6037292" y="2514414"/>
            <a:ext cx="541932" cy="663682"/>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India Central</a:t>
              </a:r>
            </a:p>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01823" y="3166484"/>
            <a:ext cx="411800" cy="395545"/>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28727" y="2686418"/>
            <a:ext cx="411800" cy="395545"/>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31370" y="4155327"/>
            <a:ext cx="411800" cy="395545"/>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92741" y="4060940"/>
            <a:ext cx="411800" cy="39554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81950" y="2477938"/>
            <a:ext cx="411800" cy="39554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81805" y="2256860"/>
            <a:ext cx="411800" cy="39554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96090" y="2242350"/>
            <a:ext cx="411800" cy="39554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29543" y="2348844"/>
            <a:ext cx="411800" cy="395545"/>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6686934" y="3367222"/>
            <a:ext cx="319051" cy="10905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7229634" y="2887172"/>
            <a:ext cx="258444" cy="19929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6770920" y="2454048"/>
            <a:ext cx="616931" cy="2236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7839104" y="2549828"/>
            <a:ext cx="307488" cy="4549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7906024" y="2252509"/>
            <a:ext cx="240569" cy="19431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7290933" y="2156384"/>
            <a:ext cx="126145" cy="30113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8195406" y="3990960"/>
            <a:ext cx="143846" cy="26929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7620674" y="4270619"/>
            <a:ext cx="413785" cy="8573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91765" y="1882741"/>
            <a:ext cx="411800" cy="39554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71457" y="1863264"/>
            <a:ext cx="411800" cy="395545"/>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4600754" y="1833253"/>
            <a:ext cx="250825" cy="25063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3909088" y="2064368"/>
            <a:ext cx="368827" cy="920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57" idx="3"/>
          </p:cNvCxnSpPr>
          <p:nvPr/>
        </p:nvCxnSpPr>
        <p:spPr>
          <a:xfrm flipV="1">
            <a:off x="1266903" y="2445389"/>
            <a:ext cx="198421" cy="15736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68169" y="2560122"/>
            <a:ext cx="411800" cy="395545"/>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4530" y="2159963"/>
            <a:ext cx="411800" cy="395545"/>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71510" y="2219750"/>
            <a:ext cx="411800" cy="395545"/>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96476" y="2313559"/>
            <a:ext cx="411800" cy="395545"/>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2241" y="3783859"/>
            <a:ext cx="411800" cy="395545"/>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2505201" y="2428708"/>
            <a:ext cx="442261" cy="7623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550654" y="1717148"/>
            <a:ext cx="967666" cy="670764"/>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Canada East</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182364" y="1677664"/>
            <a:ext cx="689158" cy="811728"/>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Canada Central</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014702" y="1644962"/>
            <a:ext cx="264376" cy="77758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1616743" y="2022578"/>
            <a:ext cx="560754" cy="33618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1771070" y="2755280"/>
            <a:ext cx="300440" cy="23960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319387" y="2085295"/>
            <a:ext cx="856465" cy="2752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2500708" y="2514414"/>
            <a:ext cx="703371" cy="21772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2508480" y="2520501"/>
            <a:ext cx="16987" cy="22529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3366018" y="3987259"/>
            <a:ext cx="278718" cy="19801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5592560" y="2749118"/>
            <a:ext cx="873537" cy="395545"/>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India West</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5175503" y="1808200"/>
            <a:ext cx="861788" cy="274101"/>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Germany North East **</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93006" y="1895572"/>
            <a:ext cx="411800" cy="395545"/>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4800442" y="1945250"/>
            <a:ext cx="375062" cy="152092"/>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5100371" y="2137603"/>
            <a:ext cx="763907" cy="274101"/>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Germany Central **</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87043" y="1962485"/>
            <a:ext cx="411800" cy="395545"/>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4696252" y="2159936"/>
            <a:ext cx="404118" cy="114717"/>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28770" y="1855364"/>
            <a:ext cx="411800" cy="395545"/>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4097151" y="1869831"/>
            <a:ext cx="336341" cy="18493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3607147" y="2156384"/>
            <a:ext cx="603882"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North Europe</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3204081" y="2595091"/>
            <a:ext cx="475344" cy="274101"/>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East US 2</a:t>
            </a:r>
          </a:p>
          <a:p>
            <a:pPr algn="ctr" defTabSz="913487">
              <a:defRPr/>
            </a:pPr>
            <a:r>
              <a:rPr lang="en-US" sz="588" i="1" dirty="0">
                <a:solidFill>
                  <a:srgbClr val="FFFFFF"/>
                </a:solidFill>
                <a:latin typeface="Segoe UI Light"/>
                <a:ea typeface="Verdana" panose="020B0604030504040204" pitchFamily="34" charset="0"/>
                <a:cs typeface="Arial" panose="020B0604020202020204" pitchFamily="34" charset="0"/>
              </a:rPr>
              <a:t>Virginia</a:t>
            </a:r>
          </a:p>
        </p:txBody>
      </p:sp>
      <p:sp>
        <p:nvSpPr>
          <p:cNvPr id="112" name="Rectangle 111"/>
          <p:cNvSpPr/>
          <p:nvPr/>
        </p:nvSpPr>
        <p:spPr bwMode="auto">
          <a:xfrm>
            <a:off x="3650960" y="1539942"/>
            <a:ext cx="665872" cy="274101"/>
          </a:xfrm>
          <a:prstGeom prst="rect">
            <a:avLst/>
          </a:prstGeom>
          <a:solidFill>
            <a:srgbClr val="6D9E00"/>
          </a:solidFill>
          <a:ln>
            <a:solidFill>
              <a:srgbClr val="78B203"/>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United Kingdom</a:t>
            </a:r>
          </a:p>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Regions</a:t>
            </a:r>
          </a:p>
        </p:txBody>
      </p:sp>
      <p:sp>
        <p:nvSpPr>
          <p:cNvPr id="105" name="Rectangle 104"/>
          <p:cNvSpPr/>
          <p:nvPr/>
        </p:nvSpPr>
        <p:spPr bwMode="auto">
          <a:xfrm>
            <a:off x="3707096" y="1596383"/>
            <a:ext cx="665872" cy="274101"/>
          </a:xfrm>
          <a:prstGeom prst="rect">
            <a:avLst/>
          </a:prstGeom>
          <a:solidFill>
            <a:srgbClr val="7FBA00"/>
          </a:solidFill>
          <a:ln>
            <a:solidFill>
              <a:srgbClr val="78B203"/>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United Kingdom</a:t>
            </a:r>
          </a:p>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Regions</a:t>
            </a:r>
          </a:p>
        </p:txBody>
      </p:sp>
      <p:sp>
        <p:nvSpPr>
          <p:cNvPr id="115" name="Rectangle 114"/>
          <p:cNvSpPr/>
          <p:nvPr/>
        </p:nvSpPr>
        <p:spPr bwMode="auto">
          <a:xfrm>
            <a:off x="3145995" y="2971638"/>
            <a:ext cx="600407" cy="274101"/>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US DoD East</a:t>
            </a:r>
          </a:p>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TBD</a:t>
            </a:r>
          </a:p>
        </p:txBody>
      </p:sp>
      <p:sp>
        <p:nvSpPr>
          <p:cNvPr id="116" name="Rectangle 115"/>
          <p:cNvSpPr/>
          <p:nvPr/>
        </p:nvSpPr>
        <p:spPr bwMode="auto">
          <a:xfrm>
            <a:off x="286764" y="2129594"/>
            <a:ext cx="600407" cy="274101"/>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16" tIns="68519" rIns="68516" bIns="68524" numCol="1" rtlCol="0" anchor="ctr" anchorCtr="0" compatLnSpc="1"/>
          <a:lstStyle/>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US DoD West</a:t>
            </a:r>
          </a:p>
          <a:p>
            <a:pPr algn="ctr" defTabSz="913487">
              <a:defRPr/>
            </a:pPr>
            <a:r>
              <a:rPr lang="en-US" sz="588" dirty="0">
                <a:solidFill>
                  <a:srgbClr val="FFFFFF"/>
                </a:solidFill>
                <a:latin typeface="Segoe UI Light"/>
                <a:ea typeface="Verdana" panose="020B0604030504040204" pitchFamily="34" charset="0"/>
                <a:cs typeface="Arial" panose="020B0604020202020204" pitchFamily="34" charset="0"/>
              </a:rPr>
              <a:t>TBD</a:t>
            </a:r>
          </a:p>
        </p:txBody>
      </p:sp>
      <p:sp>
        <p:nvSpPr>
          <p:cNvPr id="117" name="Rectangle 116"/>
          <p:cNvSpPr/>
          <p:nvPr/>
        </p:nvSpPr>
        <p:spPr>
          <a:xfrm>
            <a:off x="5064879" y="4849085"/>
            <a:ext cx="4218014" cy="273280"/>
          </a:xfrm>
          <a:prstGeom prst="rect">
            <a:avLst/>
          </a:prstGeom>
        </p:spPr>
        <p:txBody>
          <a:bodyPr wrap="none">
            <a:spAutoFit/>
          </a:bodyPr>
          <a:lstStyle/>
          <a:p>
            <a:pPr lvl="1" defTabSz="685279">
              <a:buSzPct val="100000"/>
              <a:defRPr/>
            </a:pPr>
            <a:r>
              <a:rPr lang="en-US" sz="1176" spc="-22" dirty="0">
                <a:solidFill>
                  <a:srgbClr val="505050"/>
                </a:solidFill>
                <a:latin typeface="Segoe UI Light" panose="020B0502040204020203" pitchFamily="34" charset="0"/>
                <a:cs typeface="Segoe UI Light" panose="020B0502040204020203" pitchFamily="34" charset="0"/>
              </a:rPr>
              <a:t>* Operated by 21Vianet  ** Data Stewardship by Deutsche Telekom</a:t>
            </a:r>
          </a:p>
        </p:txBody>
      </p:sp>
      <p:cxnSp>
        <p:nvCxnSpPr>
          <p:cNvPr id="120" name="Straight Connector 119"/>
          <p:cNvCxnSpPr>
            <a:stCxn id="116" idx="3"/>
          </p:cNvCxnSpPr>
          <p:nvPr/>
        </p:nvCxnSpPr>
        <p:spPr>
          <a:xfrm>
            <a:off x="887171" y="2266646"/>
            <a:ext cx="1295193" cy="91384"/>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2504419" y="2508438"/>
            <a:ext cx="663870" cy="471885"/>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bwMode="auto">
          <a:xfrm>
            <a:off x="503854" y="1066970"/>
            <a:ext cx="8055751" cy="3015667"/>
          </a:xfrm>
          <a:prstGeom prst="rect">
            <a:avLst/>
          </a:prstGeom>
          <a:solidFill>
            <a:schemeClr val="accent1"/>
          </a:solidFill>
          <a:ln w="3175" cap="flat" cmpd="sng" algn="ctr">
            <a:noFill/>
            <a:prstDash val="solid"/>
            <a:headEnd type="none" w="med" len="med"/>
            <a:tailEnd type="none" w="med" len="med"/>
          </a:ln>
          <a:effectLst/>
        </p:spPr>
        <p:txBody>
          <a:bodyPr vert="horz" wrap="square" lIns="0" tIns="34972" rIns="0" bIns="34972" numCol="1" rtlCol="0" anchor="ctr" anchorCtr="0" compatLnSpc="1">
            <a:prstTxWarp prst="textNoShape">
              <a:avLst/>
            </a:prstTxWarp>
          </a:bodyPr>
          <a:lstStyle/>
          <a:p>
            <a:pPr algn="ctr" defTabSz="699291" fontAlgn="base">
              <a:spcBef>
                <a:spcPct val="0"/>
              </a:spcBef>
              <a:spcAft>
                <a:spcPct val="0"/>
              </a:spcAft>
              <a:defRPr/>
            </a:pPr>
            <a:endParaRPr lang="en-US" sz="1500" dirty="0">
              <a:gradFill>
                <a:gsLst>
                  <a:gs pos="0">
                    <a:srgbClr val="FFFFFF"/>
                  </a:gs>
                  <a:gs pos="100000">
                    <a:srgbClr val="FFFFFF"/>
                  </a:gs>
                </a:gsLst>
                <a:lin ang="5400000" scaled="0"/>
              </a:gradFill>
            </a:endParaRPr>
          </a:p>
        </p:txBody>
      </p:sp>
      <p:sp>
        <p:nvSpPr>
          <p:cNvPr id="157" name="Rectangle 156"/>
          <p:cNvSpPr/>
          <p:nvPr/>
        </p:nvSpPr>
        <p:spPr>
          <a:xfrm>
            <a:off x="503853" y="1508162"/>
            <a:ext cx="8055752" cy="2065565"/>
          </a:xfrm>
          <a:prstGeom prst="rect">
            <a:avLst/>
          </a:prstGeom>
          <a:solidFill>
            <a:schemeClr val="accent1"/>
          </a:solidFill>
        </p:spPr>
        <p:txBody>
          <a:bodyPr wrap="square" anchor="b">
            <a:spAutoFit/>
          </a:bodyPr>
          <a:lstStyle/>
          <a:p>
            <a:pPr algn="ctr" defTabSz="685402">
              <a:lnSpc>
                <a:spcPct val="95000"/>
              </a:lnSpc>
              <a:buSzPct val="90000"/>
            </a:pPr>
            <a:r>
              <a:rPr lang="en-US" sz="4499" dirty="0">
                <a:solidFill>
                  <a:srgbClr val="FFFFFF"/>
                </a:solidFill>
                <a:latin typeface="Segoe UI Light" panose="020B0502040204020203" pitchFamily="34" charset="0"/>
                <a:cs typeface="Segoe UI Light" panose="020B0502040204020203" pitchFamily="34" charset="0"/>
              </a:rPr>
              <a:t>We add more servers every day than the total number of servers we added in all of 2011</a:t>
            </a:r>
          </a:p>
        </p:txBody>
      </p:sp>
    </p:spTree>
    <p:extLst>
      <p:ext uri="{BB962C8B-B14F-4D97-AF65-F5344CB8AC3E}">
        <p14:creationId xmlns:p14="http://schemas.microsoft.com/office/powerpoint/2010/main" val="952217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1000"/>
                                        <p:tgtEl>
                                          <p:spTgt spid="157"/>
                                        </p:tgtEl>
                                      </p:cBhvr>
                                    </p:animEffect>
                                    <p:anim calcmode="lin" valueType="num">
                                      <p:cBhvr>
                                        <p:cTn id="13" dur="1000" fill="hold"/>
                                        <p:tgtEl>
                                          <p:spTgt spid="157"/>
                                        </p:tgtEl>
                                        <p:attrNameLst>
                                          <p:attrName>ppt_x</p:attrName>
                                        </p:attrNameLst>
                                      </p:cBhvr>
                                      <p:tavLst>
                                        <p:tav tm="0">
                                          <p:val>
                                            <p:strVal val="#ppt_x"/>
                                          </p:val>
                                        </p:tav>
                                        <p:tav tm="100000">
                                          <p:val>
                                            <p:strVal val="#ppt_x"/>
                                          </p:val>
                                        </p:tav>
                                      </p:tavLst>
                                    </p:anim>
                                    <p:anim calcmode="lin" valueType="num">
                                      <p:cBhvr>
                                        <p:cTn id="14"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15" y="91379"/>
            <a:ext cx="8741880" cy="585763"/>
          </a:xfrm>
        </p:spPr>
        <p:txBody>
          <a:bodyPr/>
          <a:lstStyle/>
          <a:p>
            <a:r>
              <a:rPr lang="en-US" sz="3235" dirty="0"/>
              <a:t>Momentum…</a:t>
            </a:r>
          </a:p>
        </p:txBody>
      </p:sp>
      <p:grpSp>
        <p:nvGrpSpPr>
          <p:cNvPr id="19" name="Group 18"/>
          <p:cNvGrpSpPr/>
          <p:nvPr/>
        </p:nvGrpSpPr>
        <p:grpSpPr>
          <a:xfrm>
            <a:off x="449985" y="797951"/>
            <a:ext cx="3898071" cy="3797514"/>
            <a:chOff x="612010" y="1084772"/>
            <a:chExt cx="5301647" cy="5164883"/>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6207" b="33976"/>
            <a:stretch/>
          </p:blipFill>
          <p:spPr>
            <a:xfrm>
              <a:off x="744565" y="2930162"/>
              <a:ext cx="1656361" cy="659514"/>
            </a:xfrm>
            <a:prstGeom prst="rect">
              <a:avLst/>
            </a:prstGeom>
          </p:spPr>
        </p:pic>
        <p:pic>
          <p:nvPicPr>
            <p:cNvPr id="92" name="Picture 4" descr="http://people.redhat.com/jamisonm/Red_Hat_cmyk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884" y="2077703"/>
              <a:ext cx="1491199" cy="46845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558" y="3997949"/>
              <a:ext cx="1575662" cy="368145"/>
            </a:xfrm>
            <a:prstGeom prst="rect">
              <a:avLst/>
            </a:prstGeom>
          </p:spPr>
        </p:pic>
        <p:pic>
          <p:nvPicPr>
            <p:cNvPr id="11" name="Picture 10"/>
            <p:cNvPicPr>
              <a:picLocks noChangeAspect="1"/>
            </p:cNvPicPr>
            <p:nvPr/>
          </p:nvPicPr>
          <p:blipFill rotWithShape="1">
            <a:blip r:embed="rId6"/>
            <a:srcRect l="1254" t="22721" b="16928"/>
            <a:stretch/>
          </p:blipFill>
          <p:spPr>
            <a:xfrm>
              <a:off x="663834" y="1134255"/>
              <a:ext cx="1777401" cy="607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2810987" y="1084772"/>
              <a:ext cx="2138396" cy="863881"/>
            </a:xfrm>
            <a:prstGeom prst="rect">
              <a:avLst/>
            </a:prstGeom>
            <a:noFill/>
          </p:spPr>
          <p:txBody>
            <a:bodyPr wrap="square" rtlCol="0">
              <a:spAutoFit/>
            </a:bodyPr>
            <a:lstStyle/>
            <a:p>
              <a:r>
                <a:rPr lang="en-US" sz="1176" dirty="0"/>
                <a:t>SQL Server on Linux </a:t>
              </a:r>
            </a:p>
            <a:p>
              <a:r>
                <a:rPr lang="en-US" sz="1176" dirty="0"/>
                <a:t>(Preview today, GA in mid-2017)</a:t>
              </a:r>
            </a:p>
          </p:txBody>
        </p:sp>
        <p:sp>
          <p:nvSpPr>
            <p:cNvPr id="99" name="TextBox 98"/>
            <p:cNvSpPr txBox="1"/>
            <p:nvPr/>
          </p:nvSpPr>
          <p:spPr>
            <a:xfrm>
              <a:off x="2800108" y="2059118"/>
              <a:ext cx="2042235" cy="863881"/>
            </a:xfrm>
            <a:prstGeom prst="rect">
              <a:avLst/>
            </a:prstGeom>
            <a:noFill/>
          </p:spPr>
          <p:txBody>
            <a:bodyPr wrap="square" rtlCol="0">
              <a:spAutoFit/>
            </a:bodyPr>
            <a:lstStyle/>
            <a:p>
              <a:r>
                <a:rPr lang="en-US" sz="1176" dirty="0"/>
                <a:t>Red Hat - Microsoft Partnership </a:t>
              </a:r>
            </a:p>
            <a:p>
              <a:r>
                <a:rPr lang="en-US" sz="1176" dirty="0"/>
                <a:t>(Nov 2015)</a:t>
              </a:r>
            </a:p>
          </p:txBody>
        </p:sp>
        <p:sp>
          <p:nvSpPr>
            <p:cNvPr id="100" name="TextBox 99"/>
            <p:cNvSpPr txBox="1"/>
            <p:nvPr/>
          </p:nvSpPr>
          <p:spPr>
            <a:xfrm>
              <a:off x="2800108" y="3797930"/>
              <a:ext cx="2532672" cy="1356082"/>
            </a:xfrm>
            <a:prstGeom prst="rect">
              <a:avLst/>
            </a:prstGeom>
            <a:noFill/>
          </p:spPr>
          <p:txBody>
            <a:bodyPr wrap="square" rtlCol="0">
              <a:spAutoFit/>
            </a:bodyPr>
            <a:lstStyle/>
            <a:p>
              <a:r>
                <a:rPr lang="en-US" sz="1176" dirty="0"/>
                <a:t>Microsoft joins Eclipse Foundation. (Eclipse is the largest OSS Dev Toolset)</a:t>
              </a:r>
            </a:p>
            <a:p>
              <a:r>
                <a:rPr lang="en-US" sz="1176" dirty="0"/>
                <a:t>(Mar 2016).</a:t>
              </a:r>
            </a:p>
          </p:txBody>
        </p:sp>
        <p:sp>
          <p:nvSpPr>
            <p:cNvPr id="26" name="TextBox 25"/>
            <p:cNvSpPr txBox="1"/>
            <p:nvPr/>
          </p:nvSpPr>
          <p:spPr>
            <a:xfrm>
              <a:off x="2800108" y="3052258"/>
              <a:ext cx="2149274" cy="617780"/>
            </a:xfrm>
            <a:prstGeom prst="rect">
              <a:avLst/>
            </a:prstGeom>
            <a:noFill/>
          </p:spPr>
          <p:txBody>
            <a:bodyPr wrap="square" rtlCol="0">
              <a:spAutoFit/>
            </a:bodyPr>
            <a:lstStyle/>
            <a:p>
              <a:r>
                <a:rPr lang="en-US" sz="1176" dirty="0"/>
                <a:t>HD Insight PaaS on Linux GA (Sep 2015)</a:t>
              </a:r>
            </a:p>
          </p:txBody>
        </p:sp>
        <p:sp>
          <p:nvSpPr>
            <p:cNvPr id="10" name="TextBox 9"/>
            <p:cNvSpPr txBox="1"/>
            <p:nvPr/>
          </p:nvSpPr>
          <p:spPr>
            <a:xfrm>
              <a:off x="2703528" y="4990487"/>
              <a:ext cx="3210129" cy="808247"/>
            </a:xfrm>
            <a:prstGeom prst="rect">
              <a:avLst/>
            </a:prstGeom>
            <a:noFill/>
          </p:spPr>
          <p:txBody>
            <a:bodyPr wrap="none" lIns="134464" tIns="107571" rIns="134464" bIns="107571" rtlCol="0">
              <a:spAutoFit/>
            </a:bodyPr>
            <a:lstStyle/>
            <a:p>
              <a:pPr>
                <a:lnSpc>
                  <a:spcPct val="90000"/>
                </a:lnSpc>
                <a:spcAft>
                  <a:spcPts val="441"/>
                </a:spcAft>
              </a:pPr>
              <a:r>
                <a:rPr lang="en-US" sz="1176" dirty="0">
                  <a:gradFill>
                    <a:gsLst>
                      <a:gs pos="2917">
                        <a:schemeClr val="tx1"/>
                      </a:gs>
                      <a:gs pos="30000">
                        <a:schemeClr val="tx1"/>
                      </a:gs>
                    </a:gsLst>
                    <a:lin ang="5400000" scaled="0"/>
                  </a:gradFill>
                </a:rPr>
                <a:t>Run Linux on Windows natively</a:t>
              </a:r>
            </a:p>
            <a:p>
              <a:pPr>
                <a:lnSpc>
                  <a:spcPct val="90000"/>
                </a:lnSpc>
                <a:spcAft>
                  <a:spcPts val="441"/>
                </a:spcAft>
              </a:pPr>
              <a:r>
                <a:rPr lang="en-US" sz="1176" dirty="0">
                  <a:gradFill>
                    <a:gsLst>
                      <a:gs pos="2917">
                        <a:schemeClr val="tx1"/>
                      </a:gs>
                      <a:gs pos="30000">
                        <a:schemeClr val="tx1"/>
                      </a:gs>
                    </a:gsLst>
                    <a:lin ang="5400000" scaled="0"/>
                  </a:gradFill>
                </a:rPr>
                <a:t>(March 2016)</a:t>
              </a:r>
            </a:p>
          </p:txBody>
        </p:sp>
        <p:sp>
          <p:nvSpPr>
            <p:cNvPr id="34" name="TextBox 33"/>
            <p:cNvSpPr txBox="1"/>
            <p:nvPr/>
          </p:nvSpPr>
          <p:spPr>
            <a:xfrm>
              <a:off x="612010" y="4956880"/>
              <a:ext cx="1964301" cy="1292775"/>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Windows Subsystem for Linux</a:t>
              </a:r>
            </a:p>
          </p:txBody>
        </p:sp>
      </p:grpSp>
      <p:sp>
        <p:nvSpPr>
          <p:cNvPr id="41" name="TextBox 40"/>
          <p:cNvSpPr txBox="1"/>
          <p:nvPr/>
        </p:nvSpPr>
        <p:spPr>
          <a:xfrm>
            <a:off x="3749453" y="4195014"/>
            <a:ext cx="637039" cy="380108"/>
          </a:xfrm>
          <a:prstGeom prst="rect">
            <a:avLst/>
          </a:prstGeom>
          <a:noFill/>
        </p:spPr>
        <p:txBody>
          <a:bodyPr wrap="none" lIns="134464" tIns="107571" rIns="134464" bIns="107571" rtlCol="0">
            <a:spAutoFit/>
          </a:bodyPr>
          <a:lstStyle/>
          <a:p>
            <a:pPr>
              <a:lnSpc>
                <a:spcPct val="90000"/>
              </a:lnSpc>
              <a:spcAft>
                <a:spcPts val="441"/>
              </a:spcAft>
            </a:pPr>
            <a:r>
              <a:rPr lang="en-US" sz="1176" dirty="0">
                <a:solidFill>
                  <a:schemeClr val="bg1"/>
                </a:solidFill>
                <a:latin typeface="Lucida Console" panose="020B0609040504020204" pitchFamily="49" charset="0"/>
              </a:rPr>
              <a:t>bash</a:t>
            </a:r>
          </a:p>
        </p:txBody>
      </p:sp>
      <p:grpSp>
        <p:nvGrpSpPr>
          <p:cNvPr id="4" name="Group 3"/>
          <p:cNvGrpSpPr/>
          <p:nvPr/>
        </p:nvGrpSpPr>
        <p:grpSpPr>
          <a:xfrm>
            <a:off x="4703683" y="634376"/>
            <a:ext cx="4675712" cy="4341387"/>
            <a:chOff x="4703683" y="634376"/>
            <a:chExt cx="4675712" cy="4341387"/>
          </a:xfrm>
        </p:grpSpPr>
        <p:grpSp>
          <p:nvGrpSpPr>
            <p:cNvPr id="31" name="Group 30"/>
            <p:cNvGrpSpPr/>
            <p:nvPr/>
          </p:nvGrpSpPr>
          <p:grpSpPr>
            <a:xfrm>
              <a:off x="4703683" y="634376"/>
              <a:ext cx="4675712" cy="4341387"/>
              <a:chOff x="6424446" y="877930"/>
              <a:chExt cx="6359293" cy="5904588"/>
            </a:xfrm>
          </p:grpSpPr>
          <p:grpSp>
            <p:nvGrpSpPr>
              <p:cNvPr id="30" name="Group 29"/>
              <p:cNvGrpSpPr/>
              <p:nvPr/>
            </p:nvGrpSpPr>
            <p:grpSpPr>
              <a:xfrm>
                <a:off x="6424446" y="877930"/>
                <a:ext cx="6359293" cy="5904588"/>
                <a:chOff x="6424446" y="877930"/>
                <a:chExt cx="6359293" cy="5904588"/>
              </a:xfrm>
            </p:grpSpPr>
            <p:grpSp>
              <p:nvGrpSpPr>
                <p:cNvPr id="17" name="Group 16"/>
                <p:cNvGrpSpPr/>
                <p:nvPr/>
              </p:nvGrpSpPr>
              <p:grpSpPr>
                <a:xfrm>
                  <a:off x="6424446" y="877930"/>
                  <a:ext cx="6359293" cy="5904588"/>
                  <a:chOff x="6424446" y="877930"/>
                  <a:chExt cx="6359293" cy="5904588"/>
                </a:xfrm>
              </p:grpSpPr>
              <p:grpSp>
                <p:nvGrpSpPr>
                  <p:cNvPr id="13" name="Group 12"/>
                  <p:cNvGrpSpPr/>
                  <p:nvPr/>
                </p:nvGrpSpPr>
                <p:grpSpPr>
                  <a:xfrm>
                    <a:off x="6530060" y="3823852"/>
                    <a:ext cx="1781655" cy="1001301"/>
                    <a:chOff x="3631250" y="5518956"/>
                    <a:chExt cx="1625048" cy="1195858"/>
                  </a:xfrm>
                </p:grpSpPr>
                <p:pic>
                  <p:nvPicPr>
                    <p:cNvPr id="8" name="Picture 7"/>
                    <p:cNvPicPr>
                      <a:picLocks noChangeAspect="1"/>
                    </p:cNvPicPr>
                    <p:nvPr/>
                  </p:nvPicPr>
                  <p:blipFill>
                    <a:blip r:embed="rId7"/>
                    <a:stretch>
                      <a:fillRect/>
                    </a:stretch>
                  </p:blipFill>
                  <p:spPr>
                    <a:xfrm>
                      <a:off x="3780846" y="5876713"/>
                      <a:ext cx="1119221" cy="838101"/>
                    </a:xfrm>
                    <a:prstGeom prst="rect">
                      <a:avLst/>
                    </a:prstGeom>
                  </p:spPr>
                </p:pic>
                <p:sp>
                  <p:nvSpPr>
                    <p:cNvPr id="22" name="TextBox 21"/>
                    <p:cNvSpPr txBox="1"/>
                    <p:nvPr/>
                  </p:nvSpPr>
                  <p:spPr>
                    <a:xfrm>
                      <a:off x="3631250" y="5518956"/>
                      <a:ext cx="1625048" cy="412445"/>
                    </a:xfrm>
                    <a:prstGeom prst="rect">
                      <a:avLst/>
                    </a:prstGeom>
                    <a:noFill/>
                  </p:spPr>
                  <p:txBody>
                    <a:bodyPr wrap="none" rtlCol="0">
                      <a:spAutoFit/>
                    </a:bodyPr>
                    <a:lstStyle/>
                    <a:p>
                      <a:r>
                        <a:rPr lang="en-US" sz="1050" dirty="0"/>
                        <a:t>Azure Marketplace</a:t>
                      </a:r>
                    </a:p>
                  </p:txBody>
                </p:sp>
              </p:grpSp>
              <p:sp>
                <p:nvSpPr>
                  <p:cNvPr id="24" name="TextBox 23"/>
                  <p:cNvSpPr txBox="1"/>
                  <p:nvPr/>
                </p:nvSpPr>
                <p:spPr>
                  <a:xfrm>
                    <a:off x="8499376" y="3824394"/>
                    <a:ext cx="2003922" cy="1356082"/>
                  </a:xfrm>
                  <a:prstGeom prst="rect">
                    <a:avLst/>
                  </a:prstGeom>
                  <a:noFill/>
                </p:spPr>
                <p:txBody>
                  <a:bodyPr wrap="square" rtlCol="0">
                    <a:spAutoFit/>
                  </a:bodyPr>
                  <a:lstStyle/>
                  <a:p>
                    <a:r>
                      <a:rPr lang="en-US" sz="1176" dirty="0"/>
                      <a:t>60% of all images in Azure Marketplace are based on Linux/OSS</a:t>
                    </a:r>
                  </a:p>
                </p:txBody>
              </p:sp>
              <p:sp>
                <p:nvSpPr>
                  <p:cNvPr id="32" name="TextBox 31"/>
                  <p:cNvSpPr txBox="1"/>
                  <p:nvPr/>
                </p:nvSpPr>
                <p:spPr>
                  <a:xfrm>
                    <a:off x="6488815" y="5368475"/>
                    <a:ext cx="1908107" cy="502317"/>
                  </a:xfrm>
                  <a:prstGeom prst="rect">
                    <a:avLst/>
                  </a:prstGeom>
                  <a:noFill/>
                </p:spPr>
                <p:txBody>
                  <a:bodyPr wrap="none" rtlCol="0">
                    <a:spAutoFit/>
                  </a:bodyPr>
                  <a:lstStyle/>
                  <a:p>
                    <a:r>
                      <a:rPr lang="en-US" sz="1800" b="1" dirty="0">
                        <a:ln w="22225">
                          <a:solidFill>
                            <a:schemeClr val="accent2"/>
                          </a:solidFill>
                          <a:prstDash val="solid"/>
                        </a:ln>
                        <a:solidFill>
                          <a:schemeClr val="accent2">
                            <a:lumMod val="40000"/>
                            <a:lumOff val="60000"/>
                          </a:schemeClr>
                        </a:solidFill>
                      </a:rPr>
                      <a:t>1 out of 4 3</a:t>
                    </a:r>
                  </a:p>
                </p:txBody>
              </p:sp>
              <p:sp>
                <p:nvSpPr>
                  <p:cNvPr id="33" name="TextBox 32"/>
                  <p:cNvSpPr txBox="1"/>
                  <p:nvPr/>
                </p:nvSpPr>
                <p:spPr>
                  <a:xfrm>
                    <a:off x="8523228" y="4981579"/>
                    <a:ext cx="3101580" cy="1356082"/>
                  </a:xfrm>
                  <a:prstGeom prst="rect">
                    <a:avLst/>
                  </a:prstGeom>
                  <a:noFill/>
                </p:spPr>
                <p:txBody>
                  <a:bodyPr wrap="square" rtlCol="0">
                    <a:spAutoFit/>
                  </a:bodyPr>
                  <a:lstStyle/>
                  <a:p>
                    <a:r>
                      <a:rPr lang="en-US" sz="1176" dirty="0"/>
                      <a:t>1 out of 4 VMs on Azure runs Linux, and getting larger every day</a:t>
                    </a:r>
                  </a:p>
                  <a:p>
                    <a:pPr marL="128402" indent="-128402">
                      <a:buFont typeface="Arial" panose="020B0604020202020204" pitchFamily="34" charset="0"/>
                      <a:buChar char="•"/>
                    </a:pPr>
                    <a:r>
                      <a:rPr lang="en-US" sz="1176" dirty="0"/>
                      <a:t>28.9% of All VMs are Linux </a:t>
                    </a:r>
                  </a:p>
                  <a:p>
                    <a:pPr marL="128402" indent="-128402">
                      <a:buFont typeface="Arial" panose="020B0604020202020204" pitchFamily="34" charset="0"/>
                      <a:buChar char="•"/>
                    </a:pPr>
                    <a:r>
                      <a:rPr lang="en-US" sz="1176" dirty="0"/>
                      <a:t>&gt;50% of new VMs</a:t>
                    </a:r>
                  </a:p>
                </p:txBody>
              </p:sp>
              <p:sp>
                <p:nvSpPr>
                  <p:cNvPr id="2" name="Rectangle 1"/>
                  <p:cNvSpPr/>
                  <p:nvPr/>
                </p:nvSpPr>
                <p:spPr>
                  <a:xfrm>
                    <a:off x="8485335" y="1039635"/>
                    <a:ext cx="3694924" cy="1356082"/>
                  </a:xfrm>
                  <a:prstGeom prst="rect">
                    <a:avLst/>
                  </a:prstGeom>
                  <a:noFill/>
                </p:spPr>
                <p:txBody>
                  <a:bodyPr wrap="square" rtlCol="0">
                    <a:spAutoFit/>
                  </a:bodyPr>
                  <a:lstStyle/>
                  <a:p>
                    <a:pPr lvl="2"/>
                    <a:r>
                      <a:rPr lang="en-US" sz="1176" dirty="0"/>
                      <a:t>In partnership with the Linux Foundation, Microsoft releases the Microsoft Certified Solutions Associate (MCSA) Linux on Azure certification. </a:t>
                    </a:r>
                  </a:p>
                </p:txBody>
              </p:sp>
              <p:pic>
                <p:nvPicPr>
                  <p:cNvPr id="29" name="Picture 2" descr="MCSA: Linux on Azu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6716" y="877930"/>
                    <a:ext cx="1253984" cy="9704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9"/>
                  <a:srcRect l="5301" t="1809" r="4702" b="59984"/>
                  <a:stretch/>
                </p:blipFill>
                <p:spPr>
                  <a:xfrm>
                    <a:off x="6599304" y="1878461"/>
                    <a:ext cx="1174348" cy="434983"/>
                  </a:xfrm>
                  <a:prstGeom prst="rect">
                    <a:avLst/>
                  </a:prstGeom>
                </p:spPr>
              </p:pic>
              <p:sp>
                <p:nvSpPr>
                  <p:cNvPr id="9" name="Rectangle 8"/>
                  <p:cNvSpPr/>
                  <p:nvPr/>
                </p:nvSpPr>
                <p:spPr>
                  <a:xfrm>
                    <a:off x="6424446" y="6287526"/>
                    <a:ext cx="2150109" cy="494992"/>
                  </a:xfrm>
                  <a:prstGeom prst="rect">
                    <a:avLst/>
                  </a:prstGeom>
                </p:spPr>
                <p:txBody>
                  <a:bodyPr wrap="none">
                    <a:spAutoFit/>
                  </a:bodyPr>
                  <a:lstStyle/>
                  <a:p>
                    <a:r>
                      <a:rPr lang="en-US" sz="1765" b="1" dirty="0"/>
                      <a:t>467,484,471+</a:t>
                    </a:r>
                  </a:p>
                </p:txBody>
              </p:sp>
              <p:sp>
                <p:nvSpPr>
                  <p:cNvPr id="35" name="TextBox 34"/>
                  <p:cNvSpPr txBox="1"/>
                  <p:nvPr/>
                </p:nvSpPr>
                <p:spPr>
                  <a:xfrm>
                    <a:off x="8485335" y="6382464"/>
                    <a:ext cx="2425712" cy="371680"/>
                  </a:xfrm>
                  <a:prstGeom prst="rect">
                    <a:avLst/>
                  </a:prstGeom>
                  <a:noFill/>
                </p:spPr>
                <p:txBody>
                  <a:bodyPr wrap="square" rtlCol="0">
                    <a:spAutoFit/>
                  </a:bodyPr>
                  <a:lstStyle/>
                  <a:p>
                    <a:r>
                      <a:rPr lang="en-US" sz="1176" dirty="0"/>
                      <a:t>Lines Contributed</a:t>
                    </a:r>
                  </a:p>
                </p:txBody>
              </p:sp>
              <p:sp>
                <p:nvSpPr>
                  <p:cNvPr id="36" name="Rectangle 35"/>
                  <p:cNvSpPr/>
                  <p:nvPr/>
                </p:nvSpPr>
                <p:spPr>
                  <a:xfrm>
                    <a:off x="10151655" y="6382464"/>
                    <a:ext cx="2632084" cy="371680"/>
                  </a:xfrm>
                  <a:prstGeom prst="rect">
                    <a:avLst/>
                  </a:prstGeom>
                </p:spPr>
                <p:txBody>
                  <a:bodyPr wrap="square">
                    <a:spAutoFit/>
                  </a:bodyPr>
                  <a:lstStyle/>
                  <a:p>
                    <a:r>
                      <a:rPr lang="en-US" sz="1176" spc="-75" dirty="0">
                        <a:solidFill>
                          <a:srgbClr val="0078D7"/>
                        </a:solidFill>
                        <a:latin typeface="Segoe UI Light"/>
                        <a:hlinkClick r:id="rId10"/>
                      </a:rPr>
                      <a:t>Open Source Hub</a:t>
                    </a:r>
                    <a:endParaRPr lang="en-US" sz="1176" spc="-75" dirty="0">
                      <a:solidFill>
                        <a:srgbClr val="0078D7"/>
                      </a:solidFill>
                      <a:latin typeface="Segoe UI Light"/>
                    </a:endParaRPr>
                  </a:p>
                </p:txBody>
              </p:sp>
            </p:grpSp>
            <p:cxnSp>
              <p:nvCxnSpPr>
                <p:cNvPr id="23" name="Straight Connector 22"/>
                <p:cNvCxnSpPr/>
                <p:nvPr/>
              </p:nvCxnSpPr>
              <p:spPr>
                <a:xfrm flipV="1">
                  <a:off x="7773652" y="5419797"/>
                  <a:ext cx="256983" cy="382300"/>
                </a:xfrm>
                <a:prstGeom prst="line">
                  <a:avLst/>
                </a:prstGeom>
                <a:ln w="38100">
                  <a:solidFill>
                    <a:srgbClr val="FF33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8413776" y="2601566"/>
                <a:ext cx="4073679" cy="1029755"/>
              </a:xfrm>
              <a:prstGeom prst="rect">
                <a:avLst/>
              </a:prstGeom>
              <a:noFill/>
            </p:spPr>
            <p:txBody>
              <a:bodyPr wrap="square" lIns="134464" tIns="107571" rIns="134464" bIns="107571" rtlCol="0">
                <a:spAutoFit/>
              </a:bodyPr>
              <a:lstStyle/>
              <a:p>
                <a:pPr>
                  <a:lnSpc>
                    <a:spcPct val="90000"/>
                  </a:lnSpc>
                  <a:spcAft>
                    <a:spcPts val="441"/>
                  </a:spcAft>
                </a:pPr>
                <a:r>
                  <a:rPr lang="en-US" sz="1176" dirty="0"/>
                  <a:t>Ross Gardler: President Apache Software Foundation</a:t>
                </a:r>
              </a:p>
              <a:p>
                <a:pPr>
                  <a:lnSpc>
                    <a:spcPct val="90000"/>
                  </a:lnSpc>
                  <a:spcAft>
                    <a:spcPts val="441"/>
                  </a:spcAft>
                </a:pPr>
                <a:r>
                  <a:rPr lang="en-US" sz="1176" dirty="0"/>
                  <a:t>Wim Coekaerts: Oracle’s Mr Linux</a:t>
                </a:r>
              </a:p>
            </p:txBody>
          </p:sp>
          <p:sp>
            <p:nvSpPr>
              <p:cNvPr id="52" name="TextBox 51"/>
              <p:cNvSpPr txBox="1"/>
              <p:nvPr/>
            </p:nvSpPr>
            <p:spPr>
              <a:xfrm>
                <a:off x="6741329" y="2691623"/>
                <a:ext cx="1964301" cy="849584"/>
              </a:xfrm>
              <a:prstGeom prst="rect">
                <a:avLst/>
              </a:prstGeom>
              <a:noFill/>
            </p:spPr>
            <p:txBody>
              <a:bodyPr wrap="square" lIns="134464" tIns="107571" rIns="134464" bIns="107571" rtlCol="0">
                <a:spAutoFit/>
              </a:bodyPr>
              <a:lstStyle/>
              <a:p>
                <a:pPr>
                  <a:lnSpc>
                    <a:spcPct val="90000"/>
                  </a:lnSpc>
                  <a:spcAft>
                    <a:spcPts val="441"/>
                  </a:spcAft>
                </a:pPr>
                <a:r>
                  <a:rPr lang="en-US" sz="1471" dirty="0">
                    <a:gradFill>
                      <a:gsLst>
                        <a:gs pos="2917">
                          <a:schemeClr val="tx1"/>
                        </a:gs>
                        <a:gs pos="30000">
                          <a:schemeClr val="tx1"/>
                        </a:gs>
                      </a:gsLst>
                      <a:lin ang="5400000" scaled="0"/>
                    </a:gradFill>
                  </a:rPr>
                  <a:t>Microsoft Employees</a:t>
                </a:r>
              </a:p>
            </p:txBody>
          </p:sp>
        </p:grpSp>
        <p:pic>
          <p:nvPicPr>
            <p:cNvPr id="48" name="Picture 128" descr="buddy4"/>
            <p:cNvPicPr>
              <a:picLocks noChangeAspect="1" noChangeArrowheads="1"/>
            </p:cNvPicPr>
            <p:nvPr/>
          </p:nvPicPr>
          <p:blipFill>
            <a:blip r:embed="rId11" cstate="print">
              <a:lum bright="6000" contrast="6000"/>
              <a:extLst>
                <a:ext uri="{28A0092B-C50C-407E-A947-70E740481C1C}">
                  <a14:useLocalDpi xmlns:a14="http://schemas.microsoft.com/office/drawing/2010/main" val="0"/>
                </a:ext>
              </a:extLst>
            </a:blip>
            <a:srcRect/>
            <a:stretch>
              <a:fillRect/>
            </a:stretch>
          </p:blipFill>
          <p:spPr bwMode="auto">
            <a:xfrm>
              <a:off x="4850279" y="2020192"/>
              <a:ext cx="211069" cy="26918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35" descr="buddy3"/>
            <p:cNvPicPr>
              <a:picLocks noChangeAspect="1" noChangeArrowheads="1"/>
            </p:cNvPicPr>
            <p:nvPr/>
          </p:nvPicPr>
          <p:blipFill>
            <a:blip r:embed="rId12" cstate="print">
              <a:lum bright="6000" contrast="6000"/>
              <a:extLst>
                <a:ext uri="{28A0092B-C50C-407E-A947-70E740481C1C}">
                  <a14:useLocalDpi xmlns:a14="http://schemas.microsoft.com/office/drawing/2010/main" val="0"/>
                </a:ext>
              </a:extLst>
            </a:blip>
            <a:srcRect/>
            <a:stretch>
              <a:fillRect/>
            </a:stretch>
          </p:blipFill>
          <p:spPr bwMode="auto">
            <a:xfrm flipH="1">
              <a:off x="4851503" y="2286054"/>
              <a:ext cx="209845" cy="2673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838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613432" y="3845726"/>
            <a:ext cx="1587195" cy="1374954"/>
          </a:xfrm>
          <a:prstGeom prst="rect">
            <a:avLst/>
          </a:prstGeom>
        </p:spPr>
      </p:pic>
      <p:pic>
        <p:nvPicPr>
          <p:cNvPr id="88" name="Picture 87"/>
          <p:cNvPicPr>
            <a:picLocks noChangeAspect="1"/>
          </p:cNvPicPr>
          <p:nvPr/>
        </p:nvPicPr>
        <p:blipFill>
          <a:blip r:embed="rId3"/>
          <a:stretch>
            <a:fillRect/>
          </a:stretch>
        </p:blipFill>
        <p:spPr>
          <a:xfrm>
            <a:off x="622720" y="-212526"/>
            <a:ext cx="1576357" cy="1365566"/>
          </a:xfrm>
          <a:prstGeom prst="rect">
            <a:avLst/>
          </a:prstGeom>
        </p:spPr>
      </p:pic>
      <p:sp>
        <p:nvSpPr>
          <p:cNvPr id="45" name="Hexagon 44"/>
          <p:cNvSpPr/>
          <p:nvPr/>
        </p:nvSpPr>
        <p:spPr bwMode="auto">
          <a:xfrm>
            <a:off x="4811615" y="687850"/>
            <a:ext cx="1522259" cy="131229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75" eaLnBrk="0" fontAlgn="base" hangingPunct="0">
              <a:lnSpc>
                <a:spcPct val="90000"/>
              </a:lnSpc>
              <a:spcBef>
                <a:spcPct val="0"/>
              </a:spcBef>
              <a:spcAft>
                <a:spcPct val="0"/>
              </a:spcAft>
              <a:defRPr/>
            </a:pPr>
            <a:endParaRPr lang="en-US" sz="1102" kern="1200" dirty="0">
              <a:solidFill>
                <a:srgbClr val="FFFFFF"/>
              </a:solidFill>
              <a:latin typeface="Segoe UI Semibold" panose="020B0702040204020203" pitchFamily="34" charset="0"/>
              <a:cs typeface="Segoe UI Semibold" panose="020B0702040204020203" pitchFamily="34" charset="0"/>
            </a:endParaRPr>
          </a:p>
        </p:txBody>
      </p:sp>
      <p:pic>
        <p:nvPicPr>
          <p:cNvPr id="73" name="Picture 72"/>
          <p:cNvPicPr>
            <a:picLocks noChangeAspect="1"/>
          </p:cNvPicPr>
          <p:nvPr/>
        </p:nvPicPr>
        <p:blipFill>
          <a:blip r:embed="rId3"/>
          <a:stretch>
            <a:fillRect/>
          </a:stretch>
        </p:blipFill>
        <p:spPr>
          <a:xfrm>
            <a:off x="-553637" y="-889322"/>
            <a:ext cx="1576357" cy="1365566"/>
          </a:xfrm>
          <a:prstGeom prst="rect">
            <a:avLst/>
          </a:prstGeom>
        </p:spPr>
      </p:pic>
      <p:sp>
        <p:nvSpPr>
          <p:cNvPr id="76" name="Rectangle 75"/>
          <p:cNvSpPr/>
          <p:nvPr/>
        </p:nvSpPr>
        <p:spPr bwMode="auto">
          <a:xfrm>
            <a:off x="0" y="366"/>
            <a:ext cx="5709372" cy="5142770"/>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550592" y="4525694"/>
            <a:ext cx="1576357" cy="1365566"/>
          </a:xfrm>
          <a:prstGeom prst="rect">
            <a:avLst/>
          </a:prstGeom>
        </p:spPr>
      </p:pic>
      <p:sp>
        <p:nvSpPr>
          <p:cNvPr id="32" name="TextBox 31"/>
          <p:cNvSpPr txBox="1"/>
          <p:nvPr/>
        </p:nvSpPr>
        <p:spPr>
          <a:xfrm>
            <a:off x="5057165" y="1698124"/>
            <a:ext cx="3892586" cy="1622628"/>
          </a:xfrm>
          <a:prstGeom prst="rect">
            <a:avLst/>
          </a:prstGeom>
          <a:noFill/>
        </p:spPr>
        <p:txBody>
          <a:bodyPr wrap="square" lIns="134464" tIns="107571" rIns="134464" bIns="107571" rtlCol="0">
            <a:spAutoFit/>
          </a:bodyPr>
          <a:lstStyle/>
          <a:p>
            <a:pPr defTabSz="685573" eaLnBrk="0" fontAlgn="base" hangingPunct="0">
              <a:lnSpc>
                <a:spcPct val="90000"/>
              </a:lnSpc>
              <a:spcBef>
                <a:spcPct val="0"/>
              </a:spcBef>
              <a:spcAft>
                <a:spcPts val="441"/>
              </a:spcAft>
              <a:defRPr/>
            </a:pPr>
            <a:r>
              <a:rPr lang="en-US" sz="10147" kern="1200" dirty="0">
                <a:solidFill>
                  <a:srgbClr val="FFFFFF"/>
                </a:solidFill>
                <a:latin typeface="Segoe UI Light"/>
                <a:ea typeface="MS PGothic" panose="020B0600070205080204" pitchFamily="34" charset="-128"/>
                <a:cs typeface="+mn-cs"/>
              </a:rPr>
              <a:t>Azure</a:t>
            </a:r>
          </a:p>
        </p:txBody>
      </p:sp>
      <p:pic>
        <p:nvPicPr>
          <p:cNvPr id="27" name="Picture 26"/>
          <p:cNvPicPr>
            <a:picLocks noChangeAspect="1"/>
          </p:cNvPicPr>
          <p:nvPr/>
        </p:nvPicPr>
        <p:blipFill>
          <a:blip r:embed="rId3"/>
          <a:stretch>
            <a:fillRect/>
          </a:stretch>
        </p:blipFill>
        <p:spPr>
          <a:xfrm>
            <a:off x="613432" y="3845726"/>
            <a:ext cx="1587195" cy="1374954"/>
          </a:xfrm>
          <a:prstGeom prst="rect">
            <a:avLst/>
          </a:prstGeom>
        </p:spPr>
      </p:pic>
      <p:sp>
        <p:nvSpPr>
          <p:cNvPr id="35" name="Rectangle 34"/>
          <p:cNvSpPr/>
          <p:nvPr/>
        </p:nvSpPr>
        <p:spPr bwMode="auto">
          <a:xfrm>
            <a:off x="0" y="366"/>
            <a:ext cx="4840861" cy="5142770"/>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6" name="Picture 35"/>
          <p:cNvPicPr>
            <a:picLocks noChangeAspect="1"/>
          </p:cNvPicPr>
          <p:nvPr/>
        </p:nvPicPr>
        <p:blipFill>
          <a:blip r:embed="rId3"/>
          <a:stretch>
            <a:fillRect/>
          </a:stretch>
        </p:blipFill>
        <p:spPr>
          <a:xfrm>
            <a:off x="1799457" y="438759"/>
            <a:ext cx="1605225" cy="1390574"/>
          </a:xfrm>
          <a:prstGeom prst="rect">
            <a:avLst/>
          </a:prstGeom>
        </p:spPr>
      </p:pic>
      <p:pic>
        <p:nvPicPr>
          <p:cNvPr id="37" name="Picture 36"/>
          <p:cNvPicPr>
            <a:picLocks noChangeAspect="1"/>
          </p:cNvPicPr>
          <p:nvPr/>
        </p:nvPicPr>
        <p:blipFill>
          <a:blip r:embed="rId3"/>
          <a:stretch>
            <a:fillRect/>
          </a:stretch>
        </p:blipFill>
        <p:spPr>
          <a:xfrm>
            <a:off x="2976014" y="1119083"/>
            <a:ext cx="1605225" cy="1390574"/>
          </a:xfrm>
          <a:prstGeom prst="rect">
            <a:avLst/>
          </a:prstGeom>
        </p:spPr>
      </p:pic>
      <p:pic>
        <p:nvPicPr>
          <p:cNvPr id="38" name="Picture 37"/>
          <p:cNvPicPr>
            <a:picLocks noChangeAspect="1"/>
          </p:cNvPicPr>
          <p:nvPr/>
        </p:nvPicPr>
        <p:blipFill>
          <a:blip r:embed="rId3"/>
          <a:stretch>
            <a:fillRect/>
          </a:stretch>
        </p:blipFill>
        <p:spPr>
          <a:xfrm>
            <a:off x="1799457" y="3168053"/>
            <a:ext cx="1605225" cy="1390574"/>
          </a:xfrm>
          <a:prstGeom prst="rect">
            <a:avLst/>
          </a:prstGeom>
        </p:spPr>
      </p:pic>
      <p:pic>
        <p:nvPicPr>
          <p:cNvPr id="39" name="Picture 38"/>
          <p:cNvPicPr>
            <a:picLocks noChangeAspect="1"/>
          </p:cNvPicPr>
          <p:nvPr/>
        </p:nvPicPr>
        <p:blipFill>
          <a:blip r:embed="rId3"/>
          <a:stretch>
            <a:fillRect/>
          </a:stretch>
        </p:blipFill>
        <p:spPr>
          <a:xfrm>
            <a:off x="-553638" y="455315"/>
            <a:ext cx="1576357" cy="1365566"/>
          </a:xfrm>
          <a:prstGeom prst="rect">
            <a:avLst/>
          </a:prstGeom>
        </p:spPr>
      </p:pic>
      <p:pic>
        <p:nvPicPr>
          <p:cNvPr id="41" name="Picture 40"/>
          <p:cNvPicPr>
            <a:picLocks noChangeAspect="1"/>
          </p:cNvPicPr>
          <p:nvPr/>
        </p:nvPicPr>
        <p:blipFill>
          <a:blip r:embed="rId3"/>
          <a:stretch>
            <a:fillRect/>
          </a:stretch>
        </p:blipFill>
        <p:spPr>
          <a:xfrm>
            <a:off x="-549094" y="3177107"/>
            <a:ext cx="1576357" cy="1365566"/>
          </a:xfrm>
          <a:prstGeom prst="rect">
            <a:avLst/>
          </a:prstGeom>
        </p:spPr>
      </p:pic>
      <p:pic>
        <p:nvPicPr>
          <p:cNvPr id="42" name="Picture 41"/>
          <p:cNvPicPr>
            <a:picLocks noChangeAspect="1"/>
          </p:cNvPicPr>
          <p:nvPr/>
        </p:nvPicPr>
        <p:blipFill>
          <a:blip r:embed="rId3"/>
          <a:stretch>
            <a:fillRect/>
          </a:stretch>
        </p:blipFill>
        <p:spPr>
          <a:xfrm>
            <a:off x="-549094" y="1810546"/>
            <a:ext cx="1576357" cy="1372625"/>
          </a:xfrm>
          <a:prstGeom prst="rect">
            <a:avLst/>
          </a:prstGeom>
        </p:spPr>
      </p:pic>
      <p:grpSp>
        <p:nvGrpSpPr>
          <p:cNvPr id="44" name="Group 43"/>
          <p:cNvGrpSpPr/>
          <p:nvPr/>
        </p:nvGrpSpPr>
        <p:grpSpPr>
          <a:xfrm>
            <a:off x="1801937" y="1806068"/>
            <a:ext cx="1585995" cy="1371496"/>
            <a:chOff x="2450758" y="2455881"/>
            <a:chExt cx="2157064" cy="1865330"/>
          </a:xfrm>
        </p:grpSpPr>
        <p:pic>
          <p:nvPicPr>
            <p:cNvPr id="47" name="Picture 46"/>
            <p:cNvPicPr>
              <a:picLocks noChangeAspect="1"/>
            </p:cNvPicPr>
            <p:nvPr/>
          </p:nvPicPr>
          <p:blipFill>
            <a:blip r:embed="rId4"/>
            <a:stretch>
              <a:fillRect/>
            </a:stretch>
          </p:blipFill>
          <p:spPr>
            <a:xfrm>
              <a:off x="2450758" y="2455881"/>
              <a:ext cx="2157064" cy="1865330"/>
            </a:xfrm>
            <a:prstGeom prst="rect">
              <a:avLst/>
            </a:prstGeom>
          </p:spPr>
        </p:pic>
        <p:sp>
          <p:nvSpPr>
            <p:cNvPr id="51" name="Rectangle 50"/>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53" name="Group 52"/>
          <p:cNvGrpSpPr/>
          <p:nvPr/>
        </p:nvGrpSpPr>
        <p:grpSpPr>
          <a:xfrm>
            <a:off x="622755" y="2491996"/>
            <a:ext cx="1585995" cy="1371496"/>
            <a:chOff x="846989" y="3388791"/>
            <a:chExt cx="2157064" cy="1865330"/>
          </a:xfrm>
        </p:grpSpPr>
        <p:pic>
          <p:nvPicPr>
            <p:cNvPr id="54" name="Picture 53"/>
            <p:cNvPicPr>
              <a:picLocks noChangeAspect="1"/>
            </p:cNvPicPr>
            <p:nvPr/>
          </p:nvPicPr>
          <p:blipFill>
            <a:blip r:embed="rId4"/>
            <a:stretch>
              <a:fillRect/>
            </a:stretch>
          </p:blipFill>
          <p:spPr>
            <a:xfrm>
              <a:off x="846989" y="3388791"/>
              <a:ext cx="2157064" cy="1865330"/>
            </a:xfrm>
            <a:prstGeom prst="rect">
              <a:avLst/>
            </a:prstGeom>
          </p:spPr>
        </p:pic>
        <p:sp>
          <p:nvSpPr>
            <p:cNvPr id="56" name="Rectangle 55"/>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57" name="Group 56"/>
          <p:cNvGrpSpPr/>
          <p:nvPr/>
        </p:nvGrpSpPr>
        <p:grpSpPr>
          <a:xfrm>
            <a:off x="617748" y="1132504"/>
            <a:ext cx="1585995" cy="1371496"/>
            <a:chOff x="840179" y="1547221"/>
            <a:chExt cx="2157064" cy="1865330"/>
          </a:xfrm>
        </p:grpSpPr>
        <p:pic>
          <p:nvPicPr>
            <p:cNvPr id="61" name="Picture 60"/>
            <p:cNvPicPr>
              <a:picLocks noChangeAspect="1"/>
            </p:cNvPicPr>
            <p:nvPr/>
          </p:nvPicPr>
          <p:blipFill>
            <a:blip r:embed="rId4"/>
            <a:stretch>
              <a:fillRect/>
            </a:stretch>
          </p:blipFill>
          <p:spPr>
            <a:xfrm>
              <a:off x="840179" y="1547221"/>
              <a:ext cx="2157064" cy="1865330"/>
            </a:xfrm>
            <a:prstGeom prst="rect">
              <a:avLst/>
            </a:prstGeom>
          </p:spPr>
        </p:pic>
        <p:sp>
          <p:nvSpPr>
            <p:cNvPr id="62" name="Rectangle 61"/>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64" name="Picture 63"/>
          <p:cNvPicPr>
            <a:picLocks noChangeAspect="1"/>
          </p:cNvPicPr>
          <p:nvPr/>
        </p:nvPicPr>
        <p:blipFill>
          <a:blip r:embed="rId4"/>
          <a:stretch>
            <a:fillRect/>
          </a:stretch>
        </p:blipFill>
        <p:spPr>
          <a:xfrm>
            <a:off x="2983571" y="1126175"/>
            <a:ext cx="1585995" cy="1371496"/>
          </a:xfrm>
          <a:prstGeom prst="rect">
            <a:avLst/>
          </a:prstGeom>
        </p:spPr>
      </p:pic>
      <p:sp>
        <p:nvSpPr>
          <p:cNvPr id="65" name="Rectangle 64"/>
          <p:cNvSpPr/>
          <p:nvPr/>
        </p:nvSpPr>
        <p:spPr>
          <a:xfrm>
            <a:off x="3346268" y="1604859"/>
            <a:ext cx="819455" cy="459100"/>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Open &amp; </a:t>
            </a:r>
            <a:b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flexible</a:t>
            </a:r>
          </a:p>
        </p:txBody>
      </p:sp>
      <p:pic>
        <p:nvPicPr>
          <p:cNvPr id="66" name="Picture 65"/>
          <p:cNvPicPr>
            <a:picLocks noChangeAspect="1"/>
          </p:cNvPicPr>
          <p:nvPr/>
        </p:nvPicPr>
        <p:blipFill>
          <a:blip r:embed="rId4"/>
          <a:stretch>
            <a:fillRect/>
          </a:stretch>
        </p:blipFill>
        <p:spPr>
          <a:xfrm>
            <a:off x="1804065" y="3166721"/>
            <a:ext cx="1585995" cy="1371496"/>
          </a:xfrm>
          <a:prstGeom prst="rect">
            <a:avLst/>
          </a:prstGeom>
        </p:spPr>
      </p:pic>
      <p:grpSp>
        <p:nvGrpSpPr>
          <p:cNvPr id="67" name="Group 66"/>
          <p:cNvGrpSpPr/>
          <p:nvPr/>
        </p:nvGrpSpPr>
        <p:grpSpPr>
          <a:xfrm>
            <a:off x="1801823" y="450216"/>
            <a:ext cx="1585995" cy="1371496"/>
            <a:chOff x="4043295" y="3385445"/>
            <a:chExt cx="2157064" cy="1865330"/>
          </a:xfrm>
        </p:grpSpPr>
        <p:pic>
          <p:nvPicPr>
            <p:cNvPr id="68" name="Picture 67"/>
            <p:cNvPicPr>
              <a:picLocks noChangeAspect="1"/>
            </p:cNvPicPr>
            <p:nvPr/>
          </p:nvPicPr>
          <p:blipFill>
            <a:blip r:embed="rId4"/>
            <a:stretch>
              <a:fillRect/>
            </a:stretch>
          </p:blipFill>
          <p:spPr>
            <a:xfrm>
              <a:off x="4043295" y="3385445"/>
              <a:ext cx="2157064" cy="1865330"/>
            </a:xfrm>
            <a:prstGeom prst="rect">
              <a:avLst/>
            </a:prstGeom>
          </p:spPr>
        </p:pic>
        <p:sp>
          <p:nvSpPr>
            <p:cNvPr id="69" name="Rectangle 68"/>
            <p:cNvSpPr/>
            <p:nvPr/>
          </p:nvSpPr>
          <p:spPr>
            <a:xfrm>
              <a:off x="4177354" y="4059704"/>
              <a:ext cx="1895873" cy="568595"/>
            </a:xfrm>
            <a:prstGeom prst="rect">
              <a:avLst/>
            </a:prstGeom>
          </p:spPr>
          <p:txBody>
            <a:bodyPr wrap="squar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Developer &amp; IT productivity </a:t>
              </a:r>
            </a:p>
          </p:txBody>
        </p:sp>
      </p:grpSp>
      <p:pic>
        <p:nvPicPr>
          <p:cNvPr id="70" name="Picture 69"/>
          <p:cNvPicPr>
            <a:picLocks noChangeAspect="1"/>
          </p:cNvPicPr>
          <p:nvPr/>
        </p:nvPicPr>
        <p:blipFill>
          <a:blip r:embed="rId4"/>
          <a:stretch>
            <a:fillRect/>
          </a:stretch>
        </p:blipFill>
        <p:spPr>
          <a:xfrm>
            <a:off x="2991350" y="2481762"/>
            <a:ext cx="1585995" cy="1371496"/>
          </a:xfrm>
          <a:prstGeom prst="rect">
            <a:avLst/>
          </a:prstGeom>
        </p:spPr>
      </p:pic>
      <p:sp>
        <p:nvSpPr>
          <p:cNvPr id="71" name="Rectangle 70"/>
          <p:cNvSpPr/>
          <p:nvPr/>
        </p:nvSpPr>
        <p:spPr>
          <a:xfrm>
            <a:off x="1871779" y="3733260"/>
            <a:ext cx="1418978" cy="418063"/>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Platform for SaaS </a:t>
            </a:r>
            <a:b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extensibility</a:t>
            </a:r>
          </a:p>
        </p:txBody>
      </p:sp>
      <p:sp>
        <p:nvSpPr>
          <p:cNvPr id="72" name="Rectangle 71"/>
          <p:cNvSpPr/>
          <p:nvPr/>
        </p:nvSpPr>
        <p:spPr>
          <a:xfrm>
            <a:off x="3209180" y="3049147"/>
            <a:ext cx="1103187" cy="275717"/>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Trustworthy</a:t>
            </a:r>
          </a:p>
        </p:txBody>
      </p:sp>
    </p:spTree>
    <p:extLst>
      <p:ext uri="{BB962C8B-B14F-4D97-AF65-F5344CB8AC3E}">
        <p14:creationId xmlns:p14="http://schemas.microsoft.com/office/powerpoint/2010/main" val="69948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30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250"/>
                                        <p:tgtEl>
                                          <p:spTgt spid="87"/>
                                        </p:tgtEl>
                                      </p:cBhvr>
                                    </p:animEffect>
                                  </p:childTnLst>
                                </p:cTn>
                              </p:par>
                              <p:par>
                                <p:cTn id="11" presetID="10" presetClass="entr" presetSubtype="0" fill="hold" nodeType="withEffect">
                                  <p:stCondLst>
                                    <p:cond delay="35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250"/>
                                        <p:tgtEl>
                                          <p:spTgt spid="88"/>
                                        </p:tgtEl>
                                      </p:cBhvr>
                                    </p:animEffect>
                                  </p:childTnLst>
                                </p:cTn>
                              </p:par>
                              <p:par>
                                <p:cTn id="14" presetID="10" presetClass="entr" presetSubtype="0" fill="hold" nodeType="withEffect">
                                  <p:stCondLst>
                                    <p:cond delay="40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250"/>
                                        <p:tgtEl>
                                          <p:spTgt spid="73"/>
                                        </p:tgtEl>
                                      </p:cBhvr>
                                    </p:animEffect>
                                  </p:childTnLst>
                                </p:cTn>
                              </p:par>
                              <p:par>
                                <p:cTn id="17" presetID="10" presetClass="entr" presetSubtype="0" fill="hold" nodeType="withEffect">
                                  <p:stCondLst>
                                    <p:cond delay="45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pic>
        <p:nvPicPr>
          <p:cNvPr id="144" name="Picture 143"/>
          <p:cNvPicPr>
            <a:picLocks noChangeAspect="1"/>
          </p:cNvPicPr>
          <p:nvPr/>
        </p:nvPicPr>
        <p:blipFill>
          <a:blip r:embed="rId3"/>
          <a:stretch>
            <a:fillRect/>
          </a:stretch>
        </p:blipFill>
        <p:spPr>
          <a:xfrm>
            <a:off x="611197" y="1128122"/>
            <a:ext cx="1591663" cy="1376397"/>
          </a:xfrm>
          <a:prstGeom prst="rect">
            <a:avLst/>
          </a:prstGeom>
        </p:spPr>
      </p:pic>
      <p:pic>
        <p:nvPicPr>
          <p:cNvPr id="87" name="Picture 86"/>
          <p:cNvPicPr>
            <a:picLocks noChangeAspect="1"/>
          </p:cNvPicPr>
          <p:nvPr/>
        </p:nvPicPr>
        <p:blipFill>
          <a:blip r:embed="rId4"/>
          <a:stretch>
            <a:fillRect/>
          </a:stretch>
        </p:blipFill>
        <p:spPr>
          <a:xfrm>
            <a:off x="613432" y="3845726"/>
            <a:ext cx="1587195" cy="1374954"/>
          </a:xfrm>
          <a:prstGeom prst="rect">
            <a:avLst/>
          </a:prstGeom>
        </p:spPr>
      </p:pic>
      <p:pic>
        <p:nvPicPr>
          <p:cNvPr id="88" name="Picture 87"/>
          <p:cNvPicPr>
            <a:picLocks noChangeAspect="1"/>
          </p:cNvPicPr>
          <p:nvPr/>
        </p:nvPicPr>
        <p:blipFill>
          <a:blip r:embed="rId4"/>
          <a:stretch>
            <a:fillRect/>
          </a:stretch>
        </p:blipFill>
        <p:spPr>
          <a:xfrm>
            <a:off x="622720" y="-212526"/>
            <a:ext cx="1576357" cy="1365566"/>
          </a:xfrm>
          <a:prstGeom prst="rect">
            <a:avLst/>
          </a:prstGeom>
        </p:spPr>
      </p:pic>
      <p:pic>
        <p:nvPicPr>
          <p:cNvPr id="89" name="Picture 88"/>
          <p:cNvPicPr>
            <a:picLocks noChangeAspect="1"/>
          </p:cNvPicPr>
          <p:nvPr/>
        </p:nvPicPr>
        <p:blipFill>
          <a:blip r:embed="rId4"/>
          <a:stretch>
            <a:fillRect/>
          </a:stretch>
        </p:blipFill>
        <p:spPr>
          <a:xfrm>
            <a:off x="1799457" y="438759"/>
            <a:ext cx="1605225" cy="1390574"/>
          </a:xfrm>
          <a:prstGeom prst="rect">
            <a:avLst/>
          </a:prstGeom>
        </p:spPr>
      </p:pic>
      <p:pic>
        <p:nvPicPr>
          <p:cNvPr id="90" name="Picture 89"/>
          <p:cNvPicPr>
            <a:picLocks noChangeAspect="1"/>
          </p:cNvPicPr>
          <p:nvPr/>
        </p:nvPicPr>
        <p:blipFill>
          <a:blip r:embed="rId4"/>
          <a:stretch>
            <a:fillRect/>
          </a:stretch>
        </p:blipFill>
        <p:spPr>
          <a:xfrm>
            <a:off x="2976014" y="1119083"/>
            <a:ext cx="1605225" cy="1390574"/>
          </a:xfrm>
          <a:prstGeom prst="rect">
            <a:avLst/>
          </a:prstGeom>
        </p:spPr>
      </p:pic>
      <p:pic>
        <p:nvPicPr>
          <p:cNvPr id="91" name="Picture 90"/>
          <p:cNvPicPr>
            <a:picLocks noChangeAspect="1"/>
          </p:cNvPicPr>
          <p:nvPr/>
        </p:nvPicPr>
        <p:blipFill>
          <a:blip r:embed="rId4"/>
          <a:stretch>
            <a:fillRect/>
          </a:stretch>
        </p:blipFill>
        <p:spPr>
          <a:xfrm>
            <a:off x="2976014" y="2495735"/>
            <a:ext cx="1605225" cy="1390574"/>
          </a:xfrm>
          <a:prstGeom prst="rect">
            <a:avLst/>
          </a:prstGeom>
        </p:spPr>
      </p:pic>
      <p:pic>
        <p:nvPicPr>
          <p:cNvPr id="92" name="Picture 91"/>
          <p:cNvPicPr>
            <a:picLocks noChangeAspect="1"/>
          </p:cNvPicPr>
          <p:nvPr/>
        </p:nvPicPr>
        <p:blipFill>
          <a:blip r:embed="rId4"/>
          <a:stretch>
            <a:fillRect/>
          </a:stretch>
        </p:blipFill>
        <p:spPr>
          <a:xfrm>
            <a:off x="1799457" y="3168053"/>
            <a:ext cx="1605225" cy="1390574"/>
          </a:xfrm>
          <a:prstGeom prst="rect">
            <a:avLst/>
          </a:prstGeom>
        </p:spPr>
      </p:pic>
      <p:sp>
        <p:nvSpPr>
          <p:cNvPr id="45" name="Hexagon 44"/>
          <p:cNvSpPr/>
          <p:nvPr/>
        </p:nvSpPr>
        <p:spPr bwMode="auto">
          <a:xfrm>
            <a:off x="4811615" y="687850"/>
            <a:ext cx="1522259" cy="131229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75" eaLnBrk="0" fontAlgn="base" hangingPunct="0">
              <a:lnSpc>
                <a:spcPct val="90000"/>
              </a:lnSpc>
              <a:spcBef>
                <a:spcPct val="0"/>
              </a:spcBef>
              <a:spcAft>
                <a:spcPct val="0"/>
              </a:spcAft>
              <a:defRPr/>
            </a:pPr>
            <a:endParaRPr lang="en-US" sz="1102" kern="120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4"/>
          <a:stretch>
            <a:fillRect/>
          </a:stretch>
        </p:blipFill>
        <p:spPr>
          <a:xfrm>
            <a:off x="-553638" y="455315"/>
            <a:ext cx="1576357" cy="1365566"/>
          </a:xfrm>
          <a:prstGeom prst="rect">
            <a:avLst/>
          </a:prstGeom>
        </p:spPr>
      </p:pic>
      <p:pic>
        <p:nvPicPr>
          <p:cNvPr id="73" name="Picture 72"/>
          <p:cNvPicPr>
            <a:picLocks noChangeAspect="1"/>
          </p:cNvPicPr>
          <p:nvPr/>
        </p:nvPicPr>
        <p:blipFill>
          <a:blip r:embed="rId4"/>
          <a:stretch>
            <a:fillRect/>
          </a:stretch>
        </p:blipFill>
        <p:spPr>
          <a:xfrm>
            <a:off x="-553637" y="-889322"/>
            <a:ext cx="1576357" cy="1365566"/>
          </a:xfrm>
          <a:prstGeom prst="rect">
            <a:avLst/>
          </a:prstGeom>
        </p:spPr>
      </p:pic>
      <p:pic>
        <p:nvPicPr>
          <p:cNvPr id="74" name="Picture 73"/>
          <p:cNvPicPr>
            <a:picLocks noChangeAspect="1"/>
          </p:cNvPicPr>
          <p:nvPr/>
        </p:nvPicPr>
        <p:blipFill>
          <a:blip r:embed="rId4"/>
          <a:stretch>
            <a:fillRect/>
          </a:stretch>
        </p:blipFill>
        <p:spPr>
          <a:xfrm>
            <a:off x="-549094" y="3177107"/>
            <a:ext cx="1576357" cy="1365566"/>
          </a:xfrm>
          <a:prstGeom prst="rect">
            <a:avLst/>
          </a:prstGeom>
        </p:spPr>
      </p:pic>
      <p:pic>
        <p:nvPicPr>
          <p:cNvPr id="75" name="Picture 74"/>
          <p:cNvPicPr>
            <a:picLocks noChangeAspect="1"/>
          </p:cNvPicPr>
          <p:nvPr/>
        </p:nvPicPr>
        <p:blipFill>
          <a:blip r:embed="rId4"/>
          <a:stretch>
            <a:fillRect/>
          </a:stretch>
        </p:blipFill>
        <p:spPr>
          <a:xfrm>
            <a:off x="-549094" y="1810546"/>
            <a:ext cx="1576357" cy="1372625"/>
          </a:xfrm>
          <a:prstGeom prst="rect">
            <a:avLst/>
          </a:prstGeom>
        </p:spPr>
      </p:pic>
      <p:sp>
        <p:nvSpPr>
          <p:cNvPr id="76" name="Rectangle 75"/>
          <p:cNvSpPr/>
          <p:nvPr/>
        </p:nvSpPr>
        <p:spPr bwMode="auto">
          <a:xfrm>
            <a:off x="0" y="366"/>
            <a:ext cx="5709372" cy="5142770"/>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0" fontAlgn="base" hangingPunct="0">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7" name="Group 76"/>
          <p:cNvGrpSpPr/>
          <p:nvPr/>
        </p:nvGrpSpPr>
        <p:grpSpPr>
          <a:xfrm>
            <a:off x="1801937" y="1806068"/>
            <a:ext cx="1585995" cy="1371496"/>
            <a:chOff x="2450758" y="2455881"/>
            <a:chExt cx="2157064" cy="1865330"/>
          </a:xfrm>
        </p:grpSpPr>
        <p:pic>
          <p:nvPicPr>
            <p:cNvPr id="78" name="Picture 77"/>
            <p:cNvPicPr>
              <a:picLocks noChangeAspect="1"/>
            </p:cNvPicPr>
            <p:nvPr/>
          </p:nvPicPr>
          <p:blipFill>
            <a:blip r:embed="rId5"/>
            <a:stretch>
              <a:fillRect/>
            </a:stretch>
          </p:blipFill>
          <p:spPr>
            <a:xfrm>
              <a:off x="2450758" y="2455881"/>
              <a:ext cx="2157064" cy="1865330"/>
            </a:xfrm>
            <a:prstGeom prst="rect">
              <a:avLst/>
            </a:prstGeom>
          </p:spPr>
        </p:pic>
        <p:sp>
          <p:nvSpPr>
            <p:cNvPr id="79" name="Rectangle 78"/>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grpSp>
        <p:nvGrpSpPr>
          <p:cNvPr id="80" name="Group 79"/>
          <p:cNvGrpSpPr/>
          <p:nvPr/>
        </p:nvGrpSpPr>
        <p:grpSpPr>
          <a:xfrm>
            <a:off x="622755" y="2491996"/>
            <a:ext cx="1585995" cy="1371496"/>
            <a:chOff x="846989" y="3388791"/>
            <a:chExt cx="2157064" cy="1865330"/>
          </a:xfrm>
        </p:grpSpPr>
        <p:pic>
          <p:nvPicPr>
            <p:cNvPr id="81" name="Picture 80"/>
            <p:cNvPicPr>
              <a:picLocks noChangeAspect="1"/>
            </p:cNvPicPr>
            <p:nvPr/>
          </p:nvPicPr>
          <p:blipFill>
            <a:blip r:embed="rId5"/>
            <a:stretch>
              <a:fillRect/>
            </a:stretch>
          </p:blipFill>
          <p:spPr>
            <a:xfrm>
              <a:off x="846989" y="3388791"/>
              <a:ext cx="2157064" cy="1865330"/>
            </a:xfrm>
            <a:prstGeom prst="rect">
              <a:avLst/>
            </a:prstGeom>
          </p:spPr>
        </p:pic>
        <p:sp>
          <p:nvSpPr>
            <p:cNvPr id="82" name="Rectangle 81"/>
            <p:cNvSpPr/>
            <p:nvPr/>
          </p:nvSpPr>
          <p:spPr>
            <a:xfrm>
              <a:off x="1376175" y="4156018"/>
              <a:ext cx="964083"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Hybrid</a:t>
              </a:r>
            </a:p>
          </p:txBody>
        </p:sp>
      </p:grpSp>
      <p:grpSp>
        <p:nvGrpSpPr>
          <p:cNvPr id="83" name="Group 82"/>
          <p:cNvGrpSpPr/>
          <p:nvPr/>
        </p:nvGrpSpPr>
        <p:grpSpPr>
          <a:xfrm>
            <a:off x="617748" y="1137970"/>
            <a:ext cx="1585995" cy="1371496"/>
            <a:chOff x="840179" y="1547221"/>
            <a:chExt cx="2157064" cy="1865330"/>
          </a:xfrm>
        </p:grpSpPr>
        <p:pic>
          <p:nvPicPr>
            <p:cNvPr id="84" name="Picture 83"/>
            <p:cNvPicPr>
              <a:picLocks noChangeAspect="1"/>
            </p:cNvPicPr>
            <p:nvPr/>
          </p:nvPicPr>
          <p:blipFill>
            <a:blip r:embed="rId5"/>
            <a:stretch>
              <a:fillRect/>
            </a:stretch>
          </p:blipFill>
          <p:spPr>
            <a:xfrm>
              <a:off x="840179" y="1547221"/>
              <a:ext cx="2157064" cy="1865330"/>
            </a:xfrm>
            <a:prstGeom prst="rect">
              <a:avLst/>
            </a:prstGeom>
          </p:spPr>
        </p:pic>
        <p:sp>
          <p:nvSpPr>
            <p:cNvPr id="85" name="Rectangle 84"/>
            <p:cNvSpPr/>
            <p:nvPr/>
          </p:nvSpPr>
          <p:spPr>
            <a:xfrm>
              <a:off x="1169467" y="2309069"/>
              <a:ext cx="1491691"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86" name="Picture 85"/>
          <p:cNvPicPr>
            <a:picLocks noChangeAspect="1"/>
          </p:cNvPicPr>
          <p:nvPr/>
        </p:nvPicPr>
        <p:blipFill>
          <a:blip r:embed="rId4"/>
          <a:stretch>
            <a:fillRect/>
          </a:stretch>
        </p:blipFill>
        <p:spPr>
          <a:xfrm>
            <a:off x="-550592" y="4525694"/>
            <a:ext cx="1576357" cy="1365566"/>
          </a:xfrm>
          <a:prstGeom prst="rect">
            <a:avLst/>
          </a:prstGeom>
        </p:spPr>
      </p:pic>
      <p:sp>
        <p:nvSpPr>
          <p:cNvPr id="32" name="TextBox 31"/>
          <p:cNvSpPr txBox="1"/>
          <p:nvPr/>
        </p:nvSpPr>
        <p:spPr>
          <a:xfrm>
            <a:off x="5057165" y="1698124"/>
            <a:ext cx="3892586" cy="1622628"/>
          </a:xfrm>
          <a:prstGeom prst="rect">
            <a:avLst/>
          </a:prstGeom>
          <a:noFill/>
        </p:spPr>
        <p:txBody>
          <a:bodyPr wrap="square" lIns="134464" tIns="107571" rIns="134464" bIns="107571" rtlCol="0">
            <a:spAutoFit/>
          </a:bodyPr>
          <a:lstStyle/>
          <a:p>
            <a:pPr defTabSz="685573" eaLnBrk="0" fontAlgn="base" hangingPunct="0">
              <a:lnSpc>
                <a:spcPct val="90000"/>
              </a:lnSpc>
              <a:spcBef>
                <a:spcPct val="0"/>
              </a:spcBef>
              <a:spcAft>
                <a:spcPts val="441"/>
              </a:spcAft>
              <a:defRPr/>
            </a:pPr>
            <a:r>
              <a:rPr lang="en-US" sz="10147" kern="1200" dirty="0">
                <a:solidFill>
                  <a:srgbClr val="FFFFFF"/>
                </a:solidFill>
                <a:latin typeface="Segoe UI Light"/>
                <a:ea typeface="MS PGothic" panose="020B0600070205080204" pitchFamily="34" charset="-128"/>
                <a:cs typeface="+mn-cs"/>
              </a:rPr>
              <a:t>Azure</a:t>
            </a:r>
          </a:p>
        </p:txBody>
      </p:sp>
      <p:grpSp>
        <p:nvGrpSpPr>
          <p:cNvPr id="25" name="Group 24"/>
          <p:cNvGrpSpPr/>
          <p:nvPr/>
        </p:nvGrpSpPr>
        <p:grpSpPr>
          <a:xfrm>
            <a:off x="617916" y="1128122"/>
            <a:ext cx="1591663" cy="1376397"/>
            <a:chOff x="846053" y="3394724"/>
            <a:chExt cx="2164772" cy="1871996"/>
          </a:xfrm>
        </p:grpSpPr>
        <p:pic>
          <p:nvPicPr>
            <p:cNvPr id="26" name="Picture 25"/>
            <p:cNvPicPr>
              <a:picLocks noChangeAspect="1"/>
            </p:cNvPicPr>
            <p:nvPr/>
          </p:nvPicPr>
          <p:blipFill>
            <a:blip r:embed="rId3"/>
            <a:stretch>
              <a:fillRect/>
            </a:stretch>
          </p:blipFill>
          <p:spPr>
            <a:xfrm>
              <a:off x="846053" y="3394724"/>
              <a:ext cx="2164772" cy="1871996"/>
            </a:xfrm>
            <a:prstGeom prst="rect">
              <a:avLst/>
            </a:prstGeom>
          </p:spPr>
        </p:pic>
        <p:sp>
          <p:nvSpPr>
            <p:cNvPr id="27" name="Rectangle 26"/>
            <p:cNvSpPr/>
            <p:nvPr/>
          </p:nvSpPr>
          <p:spPr>
            <a:xfrm>
              <a:off x="1115268" y="4158020"/>
              <a:ext cx="1491690" cy="374994"/>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Hyper-scale</a:t>
              </a:r>
            </a:p>
          </p:txBody>
        </p:sp>
      </p:grpSp>
      <p:pic>
        <p:nvPicPr>
          <p:cNvPr id="109" name="Picture 108"/>
          <p:cNvPicPr>
            <a:picLocks noChangeAspect="1"/>
          </p:cNvPicPr>
          <p:nvPr/>
        </p:nvPicPr>
        <p:blipFill>
          <a:blip r:embed="rId4"/>
          <a:stretch>
            <a:fillRect/>
          </a:stretch>
        </p:blipFill>
        <p:spPr>
          <a:xfrm>
            <a:off x="1799457" y="438759"/>
            <a:ext cx="1605225" cy="1390574"/>
          </a:xfrm>
          <a:prstGeom prst="rect">
            <a:avLst/>
          </a:prstGeom>
        </p:spPr>
      </p:pic>
      <p:pic>
        <p:nvPicPr>
          <p:cNvPr id="110" name="Picture 109"/>
          <p:cNvPicPr>
            <a:picLocks noChangeAspect="1"/>
          </p:cNvPicPr>
          <p:nvPr/>
        </p:nvPicPr>
        <p:blipFill>
          <a:blip r:embed="rId4"/>
          <a:stretch>
            <a:fillRect/>
          </a:stretch>
        </p:blipFill>
        <p:spPr>
          <a:xfrm>
            <a:off x="2976014" y="1119083"/>
            <a:ext cx="1605225" cy="1390574"/>
          </a:xfrm>
          <a:prstGeom prst="rect">
            <a:avLst/>
          </a:prstGeom>
        </p:spPr>
      </p:pic>
      <p:pic>
        <p:nvPicPr>
          <p:cNvPr id="111" name="Picture 110"/>
          <p:cNvPicPr>
            <a:picLocks noChangeAspect="1"/>
          </p:cNvPicPr>
          <p:nvPr/>
        </p:nvPicPr>
        <p:blipFill>
          <a:blip r:embed="rId4"/>
          <a:stretch>
            <a:fillRect/>
          </a:stretch>
        </p:blipFill>
        <p:spPr>
          <a:xfrm>
            <a:off x="2976014" y="2495735"/>
            <a:ext cx="1605225" cy="1390574"/>
          </a:xfrm>
          <a:prstGeom prst="rect">
            <a:avLst/>
          </a:prstGeom>
        </p:spPr>
      </p:pic>
      <p:pic>
        <p:nvPicPr>
          <p:cNvPr id="112" name="Picture 111"/>
          <p:cNvPicPr>
            <a:picLocks noChangeAspect="1"/>
          </p:cNvPicPr>
          <p:nvPr/>
        </p:nvPicPr>
        <p:blipFill>
          <a:blip r:embed="rId4"/>
          <a:stretch>
            <a:fillRect/>
          </a:stretch>
        </p:blipFill>
        <p:spPr>
          <a:xfrm>
            <a:off x="1799457" y="3168053"/>
            <a:ext cx="1605225" cy="1390574"/>
          </a:xfrm>
          <a:prstGeom prst="rect">
            <a:avLst/>
          </a:prstGeom>
        </p:spPr>
      </p:pic>
      <p:pic>
        <p:nvPicPr>
          <p:cNvPr id="113" name="Picture 112"/>
          <p:cNvPicPr>
            <a:picLocks noChangeAspect="1"/>
          </p:cNvPicPr>
          <p:nvPr/>
        </p:nvPicPr>
        <p:blipFill>
          <a:blip r:embed="rId4"/>
          <a:stretch>
            <a:fillRect/>
          </a:stretch>
        </p:blipFill>
        <p:spPr>
          <a:xfrm>
            <a:off x="-553638" y="455315"/>
            <a:ext cx="1576357" cy="1365566"/>
          </a:xfrm>
          <a:prstGeom prst="rect">
            <a:avLst/>
          </a:prstGeom>
        </p:spPr>
      </p:pic>
      <p:pic>
        <p:nvPicPr>
          <p:cNvPr id="114" name="Picture 113"/>
          <p:cNvPicPr>
            <a:picLocks noChangeAspect="1"/>
          </p:cNvPicPr>
          <p:nvPr/>
        </p:nvPicPr>
        <p:blipFill>
          <a:blip r:embed="rId4"/>
          <a:stretch>
            <a:fillRect/>
          </a:stretch>
        </p:blipFill>
        <p:spPr>
          <a:xfrm>
            <a:off x="-549094" y="3177107"/>
            <a:ext cx="1576357" cy="1365566"/>
          </a:xfrm>
          <a:prstGeom prst="rect">
            <a:avLst/>
          </a:prstGeom>
        </p:spPr>
      </p:pic>
      <p:pic>
        <p:nvPicPr>
          <p:cNvPr id="115" name="Picture 114"/>
          <p:cNvPicPr>
            <a:picLocks noChangeAspect="1"/>
          </p:cNvPicPr>
          <p:nvPr/>
        </p:nvPicPr>
        <p:blipFill>
          <a:blip r:embed="rId4"/>
          <a:stretch>
            <a:fillRect/>
          </a:stretch>
        </p:blipFill>
        <p:spPr>
          <a:xfrm>
            <a:off x="-549094" y="1810546"/>
            <a:ext cx="1576357" cy="1372625"/>
          </a:xfrm>
          <a:prstGeom prst="rect">
            <a:avLst/>
          </a:prstGeom>
        </p:spPr>
      </p:pic>
      <p:pic>
        <p:nvPicPr>
          <p:cNvPr id="116" name="Picture 115"/>
          <p:cNvPicPr>
            <a:picLocks noChangeAspect="1"/>
          </p:cNvPicPr>
          <p:nvPr/>
        </p:nvPicPr>
        <p:blipFill>
          <a:blip r:embed="rId4"/>
          <a:stretch>
            <a:fillRect/>
          </a:stretch>
        </p:blipFill>
        <p:spPr>
          <a:xfrm>
            <a:off x="1799457" y="438759"/>
            <a:ext cx="1605225" cy="1390574"/>
          </a:xfrm>
          <a:prstGeom prst="rect">
            <a:avLst/>
          </a:prstGeom>
        </p:spPr>
      </p:pic>
      <p:pic>
        <p:nvPicPr>
          <p:cNvPr id="117" name="Picture 116"/>
          <p:cNvPicPr>
            <a:picLocks noChangeAspect="1"/>
          </p:cNvPicPr>
          <p:nvPr/>
        </p:nvPicPr>
        <p:blipFill>
          <a:blip r:embed="rId4"/>
          <a:stretch>
            <a:fillRect/>
          </a:stretch>
        </p:blipFill>
        <p:spPr>
          <a:xfrm>
            <a:off x="2976014" y="1119083"/>
            <a:ext cx="1605225" cy="1390574"/>
          </a:xfrm>
          <a:prstGeom prst="rect">
            <a:avLst/>
          </a:prstGeom>
        </p:spPr>
      </p:pic>
      <p:pic>
        <p:nvPicPr>
          <p:cNvPr id="118" name="Picture 117"/>
          <p:cNvPicPr>
            <a:picLocks noChangeAspect="1"/>
          </p:cNvPicPr>
          <p:nvPr/>
        </p:nvPicPr>
        <p:blipFill>
          <a:blip r:embed="rId4"/>
          <a:stretch>
            <a:fillRect/>
          </a:stretch>
        </p:blipFill>
        <p:spPr>
          <a:xfrm>
            <a:off x="1799457" y="3168053"/>
            <a:ext cx="1605225" cy="1390574"/>
          </a:xfrm>
          <a:prstGeom prst="rect">
            <a:avLst/>
          </a:prstGeom>
        </p:spPr>
      </p:pic>
      <p:pic>
        <p:nvPicPr>
          <p:cNvPr id="119" name="Picture 118"/>
          <p:cNvPicPr>
            <a:picLocks noChangeAspect="1"/>
          </p:cNvPicPr>
          <p:nvPr/>
        </p:nvPicPr>
        <p:blipFill>
          <a:blip r:embed="rId4"/>
          <a:stretch>
            <a:fillRect/>
          </a:stretch>
        </p:blipFill>
        <p:spPr>
          <a:xfrm>
            <a:off x="-553638" y="455315"/>
            <a:ext cx="1576357" cy="1365566"/>
          </a:xfrm>
          <a:prstGeom prst="rect">
            <a:avLst/>
          </a:prstGeom>
        </p:spPr>
      </p:pic>
      <p:pic>
        <p:nvPicPr>
          <p:cNvPr id="120" name="Picture 119"/>
          <p:cNvPicPr>
            <a:picLocks noChangeAspect="1"/>
          </p:cNvPicPr>
          <p:nvPr/>
        </p:nvPicPr>
        <p:blipFill>
          <a:blip r:embed="rId4"/>
          <a:stretch>
            <a:fillRect/>
          </a:stretch>
        </p:blipFill>
        <p:spPr>
          <a:xfrm>
            <a:off x="-549094" y="3177107"/>
            <a:ext cx="1576357" cy="1365566"/>
          </a:xfrm>
          <a:prstGeom prst="rect">
            <a:avLst/>
          </a:prstGeom>
        </p:spPr>
      </p:pic>
      <p:pic>
        <p:nvPicPr>
          <p:cNvPr id="121" name="Picture 120"/>
          <p:cNvPicPr>
            <a:picLocks noChangeAspect="1"/>
          </p:cNvPicPr>
          <p:nvPr/>
        </p:nvPicPr>
        <p:blipFill>
          <a:blip r:embed="rId4"/>
          <a:stretch>
            <a:fillRect/>
          </a:stretch>
        </p:blipFill>
        <p:spPr>
          <a:xfrm>
            <a:off x="-549094" y="1810546"/>
            <a:ext cx="1576357" cy="1372625"/>
          </a:xfrm>
          <a:prstGeom prst="rect">
            <a:avLst/>
          </a:prstGeom>
        </p:spPr>
      </p:pic>
      <p:grpSp>
        <p:nvGrpSpPr>
          <p:cNvPr id="122" name="Group 121"/>
          <p:cNvGrpSpPr/>
          <p:nvPr/>
        </p:nvGrpSpPr>
        <p:grpSpPr>
          <a:xfrm>
            <a:off x="1801937" y="1806068"/>
            <a:ext cx="1585995" cy="1371496"/>
            <a:chOff x="2450758" y="2455881"/>
            <a:chExt cx="2157064" cy="1865330"/>
          </a:xfrm>
        </p:grpSpPr>
        <p:pic>
          <p:nvPicPr>
            <p:cNvPr id="123" name="Picture 122"/>
            <p:cNvPicPr>
              <a:picLocks noChangeAspect="1"/>
            </p:cNvPicPr>
            <p:nvPr/>
          </p:nvPicPr>
          <p:blipFill>
            <a:blip r:embed="rId5"/>
            <a:stretch>
              <a:fillRect/>
            </a:stretch>
          </p:blipFill>
          <p:spPr>
            <a:xfrm>
              <a:off x="2450758" y="2455881"/>
              <a:ext cx="2157064" cy="1865330"/>
            </a:xfrm>
            <a:prstGeom prst="rect">
              <a:avLst/>
            </a:prstGeom>
          </p:spPr>
        </p:pic>
        <p:sp>
          <p:nvSpPr>
            <p:cNvPr id="124" name="Rectangle 123"/>
            <p:cNvSpPr/>
            <p:nvPr/>
          </p:nvSpPr>
          <p:spPr>
            <a:xfrm>
              <a:off x="2806866" y="3045749"/>
              <a:ext cx="1343765" cy="679872"/>
            </a:xfrm>
            <a:prstGeom prst="rect">
              <a:avLst/>
            </a:prstGeom>
          </p:spPr>
          <p:txBody>
            <a:bodyPr wrap="square">
              <a:spAutoFit/>
            </a:bodyPr>
            <a:lstStyle/>
            <a:p>
              <a:pPr algn="ctr" defTabSz="685573" eaLnBrk="0" fontAlgn="base" hangingPunct="0">
                <a:spcBef>
                  <a:spcPct val="0"/>
                </a:spcBef>
                <a:spcAft>
                  <a:spcPts val="882"/>
                </a:spcAft>
                <a:defRPr/>
              </a:pPr>
              <a:r>
                <a:rPr lang="en-US" sz="1324" kern="1200" dirty="0">
                  <a:solidFill>
                    <a:srgbClr val="002050"/>
                  </a:solidFill>
                  <a:latin typeface="Segoe UI Semibold" panose="020B0702040204020203" pitchFamily="34" charset="0"/>
                  <a:ea typeface="MS PGothic" panose="020B0600070205080204" pitchFamily="34" charset="-128"/>
                  <a:cs typeface="Segoe UI Semibold" panose="020B0702040204020203" pitchFamily="34" charset="0"/>
                </a:rPr>
                <a:t>Enterprise proven</a:t>
              </a:r>
            </a:p>
          </p:txBody>
        </p:sp>
      </p:grpSp>
      <p:pic>
        <p:nvPicPr>
          <p:cNvPr id="126" name="Picture 125"/>
          <p:cNvPicPr>
            <a:picLocks noChangeAspect="1"/>
          </p:cNvPicPr>
          <p:nvPr/>
        </p:nvPicPr>
        <p:blipFill>
          <a:blip r:embed="rId5"/>
          <a:stretch>
            <a:fillRect/>
          </a:stretch>
        </p:blipFill>
        <p:spPr>
          <a:xfrm>
            <a:off x="622755" y="2491996"/>
            <a:ext cx="1585995" cy="1371496"/>
          </a:xfrm>
          <a:prstGeom prst="rect">
            <a:avLst/>
          </a:prstGeom>
        </p:spPr>
      </p:pic>
      <p:pic>
        <p:nvPicPr>
          <p:cNvPr id="131" name="Picture 130"/>
          <p:cNvPicPr>
            <a:picLocks noChangeAspect="1"/>
          </p:cNvPicPr>
          <p:nvPr/>
        </p:nvPicPr>
        <p:blipFill>
          <a:blip r:embed="rId5"/>
          <a:stretch>
            <a:fillRect/>
          </a:stretch>
        </p:blipFill>
        <p:spPr>
          <a:xfrm>
            <a:off x="2983571" y="1126175"/>
            <a:ext cx="1585995" cy="1371496"/>
          </a:xfrm>
          <a:prstGeom prst="rect">
            <a:avLst/>
          </a:prstGeom>
        </p:spPr>
      </p:pic>
      <p:pic>
        <p:nvPicPr>
          <p:cNvPr id="133" name="Picture 132"/>
          <p:cNvPicPr>
            <a:picLocks noChangeAspect="1"/>
          </p:cNvPicPr>
          <p:nvPr/>
        </p:nvPicPr>
        <p:blipFill>
          <a:blip r:embed="rId3"/>
          <a:stretch>
            <a:fillRect/>
          </a:stretch>
        </p:blipFill>
        <p:spPr>
          <a:xfrm>
            <a:off x="2988348" y="2488325"/>
            <a:ext cx="1583261" cy="1369132"/>
          </a:xfrm>
          <a:prstGeom prst="rect">
            <a:avLst/>
          </a:prstGeom>
        </p:spPr>
      </p:pic>
      <p:sp>
        <p:nvSpPr>
          <p:cNvPr id="134" name="Rectangle 133"/>
          <p:cNvSpPr/>
          <p:nvPr/>
        </p:nvSpPr>
        <p:spPr>
          <a:xfrm>
            <a:off x="3209180" y="3049146"/>
            <a:ext cx="1103187" cy="275717"/>
          </a:xfrm>
          <a:prstGeom prst="rect">
            <a:avLst/>
          </a:prstGeom>
        </p:spPr>
        <p:txBody>
          <a:bodyPr wrap="none">
            <a:spAutoFit/>
          </a:bodyPr>
          <a:lstStyle/>
          <a:p>
            <a:pPr algn="ctr" defTabSz="685375" eaLnBrk="0" fontAlgn="base" hangingPunct="0">
              <a:lnSpc>
                <a:spcPct val="90000"/>
              </a:lnSpc>
              <a:spcBef>
                <a:spcPct val="0"/>
              </a:spcBef>
              <a:spcAft>
                <a:spcPct val="0"/>
              </a:spcAft>
              <a:defRPr/>
            </a:pPr>
            <a:r>
              <a:rPr lang="en-US" sz="1324" kern="12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Trustworthy</a:t>
            </a:r>
          </a:p>
        </p:txBody>
      </p:sp>
      <p:pic>
        <p:nvPicPr>
          <p:cNvPr id="135" name="Picture 134"/>
          <p:cNvPicPr>
            <a:picLocks noChangeAspect="1"/>
          </p:cNvPicPr>
          <p:nvPr/>
        </p:nvPicPr>
        <p:blipFill>
          <a:blip r:embed="rId5"/>
          <a:stretch>
            <a:fillRect/>
          </a:stretch>
        </p:blipFill>
        <p:spPr>
          <a:xfrm>
            <a:off x="1804065" y="3166721"/>
            <a:ext cx="1585995" cy="1371496"/>
          </a:xfrm>
          <a:prstGeom prst="rect">
            <a:avLst/>
          </a:prstGeom>
        </p:spPr>
      </p:pic>
      <p:pic>
        <p:nvPicPr>
          <p:cNvPr id="137" name="Picture 136"/>
          <p:cNvPicPr>
            <a:picLocks noChangeAspect="1"/>
          </p:cNvPicPr>
          <p:nvPr/>
        </p:nvPicPr>
        <p:blipFill>
          <a:blip r:embed="rId5"/>
          <a:stretch>
            <a:fillRect/>
          </a:stretch>
        </p:blipFill>
        <p:spPr>
          <a:xfrm>
            <a:off x="1801823" y="450216"/>
            <a:ext cx="1585995" cy="1371496"/>
          </a:xfrm>
          <a:prstGeom prst="rect">
            <a:avLst/>
          </a:prstGeom>
        </p:spPr>
      </p:pic>
      <p:pic>
        <p:nvPicPr>
          <p:cNvPr id="140" name="Picture 139"/>
          <p:cNvPicPr>
            <a:picLocks noChangeAspect="1"/>
          </p:cNvPicPr>
          <p:nvPr/>
        </p:nvPicPr>
        <p:blipFill>
          <a:blip r:embed="rId5"/>
          <a:stretch>
            <a:fillRect/>
          </a:stretch>
        </p:blipFill>
        <p:spPr>
          <a:xfrm>
            <a:off x="2983571" y="2482608"/>
            <a:ext cx="1585995" cy="1371496"/>
          </a:xfrm>
          <a:prstGeom prst="rect">
            <a:avLst/>
          </a:prstGeom>
        </p:spPr>
      </p:pic>
    </p:spTree>
    <p:extLst>
      <p:ext uri="{BB962C8B-B14F-4D97-AF65-F5344CB8AC3E}">
        <p14:creationId xmlns:p14="http://schemas.microsoft.com/office/powerpoint/2010/main" val="2796987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250"/>
                                        <p:tgtEl>
                                          <p:spTgt spid="113"/>
                                        </p:tgtEl>
                                      </p:cBhvr>
                                    </p:animEffect>
                                  </p:childTnLst>
                                </p:cTn>
                              </p:par>
                              <p:par>
                                <p:cTn id="14" presetID="10" presetClass="entr" presetSubtype="0" fill="hold" nodeType="withEffect">
                                  <p:stCondLst>
                                    <p:cond delay="5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250"/>
                                        <p:tgtEl>
                                          <p:spTgt spid="112"/>
                                        </p:tgtEl>
                                      </p:cBhvr>
                                    </p:animEffect>
                                  </p:childTnLst>
                                </p:cTn>
                              </p:par>
                              <p:par>
                                <p:cTn id="17" presetID="10" presetClass="entr" presetSubtype="0" fill="hold" nodeType="withEffect">
                                  <p:stCondLst>
                                    <p:cond delay="10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250"/>
                                        <p:tgtEl>
                                          <p:spTgt spid="110"/>
                                        </p:tgtEl>
                                      </p:cBhvr>
                                    </p:animEffect>
                                  </p:childTnLst>
                                </p:cTn>
                              </p:par>
                              <p:par>
                                <p:cTn id="20" presetID="10" presetClass="entr" presetSubtype="0" fill="hold" nodeType="withEffect">
                                  <p:stCondLst>
                                    <p:cond delay="15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250"/>
                                        <p:tgtEl>
                                          <p:spTgt spid="115"/>
                                        </p:tgtEl>
                                      </p:cBhvr>
                                    </p:animEffect>
                                  </p:childTnLst>
                                </p:cTn>
                              </p:par>
                              <p:par>
                                <p:cTn id="23" presetID="10" presetClass="entr" presetSubtype="0" fill="hold" nodeType="withEffect">
                                  <p:stCondLst>
                                    <p:cond delay="2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250"/>
                                        <p:tgtEl>
                                          <p:spTgt spid="114"/>
                                        </p:tgtEl>
                                      </p:cBhvr>
                                    </p:animEffect>
                                  </p:childTnLst>
                                </p:cTn>
                              </p:par>
                              <p:par>
                                <p:cTn id="26" presetID="10" presetClass="entr" presetSubtype="0" fill="hold" nodeType="withEffect">
                                  <p:stCondLst>
                                    <p:cond delay="25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250"/>
                                        <p:tgtEl>
                                          <p:spTgt spid="11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2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0.xml><?xml version="1.0" encoding="utf-8"?>
<a:theme xmlns:a="http://schemas.openxmlformats.org/drawingml/2006/main" name="2_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orldwide_Partner_Conference_Template.potx" id="{8FB49EC0-2A0D-4F34-8931-56B239D0E325}" vid="{5F253718-F1D7-4EF8-9084-8B94E6CEAB70}"/>
    </a:ext>
  </a:extLst>
</a:theme>
</file>

<file path=ppt/theme/theme11.xml><?xml version="1.0" encoding="utf-8"?>
<a:theme xmlns:a="http://schemas.openxmlformats.org/drawingml/2006/main" name="2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2.xml><?xml version="1.0" encoding="utf-8"?>
<a:theme xmlns:a="http://schemas.openxmlformats.org/drawingml/2006/main" name="1_FY15 MTC">
  <a:themeElements>
    <a:clrScheme name="New MTC 2016">
      <a:dk1>
        <a:srgbClr val="505050"/>
      </a:dk1>
      <a:lt1>
        <a:srgbClr val="FFFFFF"/>
      </a:lt1>
      <a:dk2>
        <a:srgbClr val="00188F"/>
      </a:dk2>
      <a:lt2>
        <a:srgbClr val="00B294"/>
      </a:lt2>
      <a:accent1>
        <a:srgbClr val="00188F"/>
      </a:accent1>
      <a:accent2>
        <a:srgbClr val="0078D7"/>
      </a:accent2>
      <a:accent3>
        <a:srgbClr val="7030A0"/>
      </a:accent3>
      <a:accent4>
        <a:srgbClr val="008272"/>
      </a:accent4>
      <a:accent5>
        <a:srgbClr val="107C1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2" id="{A2628BCF-4434-4209-984E-141A706CFE34}" vid="{C085132D-EC41-4E54-904D-A2A2210EB6A5}"/>
    </a:ext>
  </a:extLst>
</a:theme>
</file>

<file path=ppt/theme/theme13.xml><?xml version="1.0" encoding="utf-8"?>
<a:theme xmlns:a="http://schemas.openxmlformats.org/drawingml/2006/main" name="3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4.xml><?xml version="1.0" encoding="utf-8"?>
<a:theme xmlns:a="http://schemas.openxmlformats.org/drawingml/2006/main" name="5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5.xml><?xml version="1.0" encoding="utf-8"?>
<a:theme xmlns:a="http://schemas.openxmlformats.org/drawingml/2006/main" name="4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16.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7.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8.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9.xml><?xml version="1.0" encoding="utf-8"?>
<a:theme xmlns:a="http://schemas.openxmlformats.org/drawingml/2006/main" name="2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xml><?xml version="1.0" encoding="utf-8"?>
<a:theme xmlns:a="http://schemas.openxmlformats.org/drawingml/2006/main" name="1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0.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1F2C2334-7533-4D58-82A1-3A97276FF79F}" vid="{25A698CE-D8E8-4555-90DA-17AB3932CBC0}"/>
    </a:ext>
  </a:extLst>
</a:theme>
</file>

<file path=ppt/theme/theme21.xml><?xml version="1.0" encoding="utf-8"?>
<a:theme xmlns:a="http://schemas.openxmlformats.org/drawingml/2006/main" name="3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3_MSVID_White_16x9_2012-08-18">
  <a:themeElements>
    <a:clrScheme name="WPC 2016">
      <a:dk1>
        <a:srgbClr val="000000"/>
      </a:dk1>
      <a:lt1>
        <a:srgbClr val="FFFFFF"/>
      </a:lt1>
      <a:dk2>
        <a:srgbClr val="505050"/>
      </a:dk2>
      <a:lt2>
        <a:srgbClr val="737373"/>
      </a:lt2>
      <a:accent1>
        <a:srgbClr val="5C2D91"/>
      </a:accent1>
      <a:accent2>
        <a:srgbClr val="0078D7"/>
      </a:accent2>
      <a:accent3>
        <a:srgbClr val="32145A"/>
      </a:accent3>
      <a:accent4>
        <a:srgbClr val="002050"/>
      </a:accent4>
      <a:accent5>
        <a:srgbClr val="B4009E"/>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9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D764401-85F2-44EB-A297-FBE2E4523465}" vid="{69086699-E8BC-4959-BCAB-59E2918A8D5C}"/>
    </a:ext>
  </a:extLst>
</a:theme>
</file>

<file path=ppt/theme/theme2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28.xml><?xml version="1.0" encoding="utf-8"?>
<a:theme xmlns:a="http://schemas.openxmlformats.org/drawingml/2006/main" name="3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35144C8-362F-4771-9588-409DB9AEB8CE}" vid="{7F44F1D1-429D-4FB1-8A25-C37AA5BEE4B5}"/>
    </a:ext>
  </a:extLst>
</a:theme>
</file>

<file path=ppt/theme/theme29.xml><?xml version="1.0" encoding="utf-8"?>
<a:theme xmlns:a="http://schemas.openxmlformats.org/drawingml/2006/main" name="K_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07ED0D-B353-488A-9998-9FC8CD43A99B}" vid="{87861D87-8822-486B-BDB9-0E4CC7020E64}"/>
    </a:ext>
  </a:extLst>
</a:theme>
</file>

<file path=ppt/theme/theme3.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30.xml><?xml version="1.0" encoding="utf-8"?>
<a:theme xmlns:a="http://schemas.openxmlformats.org/drawingml/2006/main" name="MGXFY15 GS Template - optional dark layout">
  <a:themeElements>
    <a:clrScheme name="MGX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B8A4DE21-6E8A-4681-8F9B-3C8F6B866FB5}"/>
    </a:ext>
  </a:extLst>
</a:theme>
</file>

<file path=ppt/theme/theme3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5.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6.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7.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8.xml><?xml version="1.0" encoding="utf-8"?>
<a:theme xmlns:a="http://schemas.openxmlformats.org/drawingml/2006/main" name="3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9.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MGX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8E35D398AB4B44A1E44BB8CDC5B533" ma:contentTypeVersion="2" ma:contentTypeDescription="Create a new document." ma:contentTypeScope="" ma:versionID="6daaf71b0a2c68c5ee62a412e94a8652">
  <xsd:schema xmlns:xsd="http://www.w3.org/2001/XMLSchema" xmlns:xs="http://www.w3.org/2001/XMLSchema" xmlns:p="http://schemas.microsoft.com/office/2006/metadata/properties" xmlns:ns2="d1d6708d-99f2-4679-93a4-ce3f9c2f165b" targetNamespace="http://schemas.microsoft.com/office/2006/metadata/properties" ma:root="true" ma:fieldsID="dd87f00ed1e2bd7f581d94fd50e6f547" ns2:_="">
    <xsd:import namespace="d1d6708d-99f2-4679-93a4-ce3f9c2f165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d6708d-99f2-4679-93a4-ce3f9c2f165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F237DC-A439-4D80-BEF5-AE2FA9F5B46E}">
  <ds:schemaRefs>
    <ds:schemaRef ds:uri="http://schemas.microsoft.com/sharepoint/v3/contenttype/forms"/>
  </ds:schemaRefs>
</ds:datastoreItem>
</file>

<file path=customXml/itemProps2.xml><?xml version="1.0" encoding="utf-8"?>
<ds:datastoreItem xmlns:ds="http://schemas.openxmlformats.org/officeDocument/2006/customXml" ds:itemID="{26BC4081-D93D-4820-A09D-876F25D24E53}">
  <ds:schemaRefs>
    <ds:schemaRef ds:uri="d1d6708d-99f2-4679-93a4-ce3f9c2f165b"/>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0AE9CEE-7CE5-42A9-B41B-798839C5E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d6708d-99f2-4679-93a4-ce3f9c2f16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9532</TotalTime>
  <Words>9712</Words>
  <Application>Microsoft Office PowerPoint</Application>
  <PresentationFormat>On-screen Show (16:9)</PresentationFormat>
  <Paragraphs>1665</Paragraphs>
  <Slides>69</Slides>
  <Notes>55</Notes>
  <HiddenSlides>10</HiddenSlides>
  <MMClips>0</MMClips>
  <ScaleCrop>false</ScaleCrop>
  <HeadingPairs>
    <vt:vector size="8" baseType="variant">
      <vt:variant>
        <vt:lpstr>Fonts Used</vt:lpstr>
      </vt:variant>
      <vt:variant>
        <vt:i4>23</vt:i4>
      </vt:variant>
      <vt:variant>
        <vt:lpstr>Theme</vt:lpstr>
      </vt:variant>
      <vt:variant>
        <vt:i4>30</vt:i4>
      </vt:variant>
      <vt:variant>
        <vt:lpstr>Embedded OLE Servers</vt:lpstr>
      </vt:variant>
      <vt:variant>
        <vt:i4>1</vt:i4>
      </vt:variant>
      <vt:variant>
        <vt:lpstr>Slide Titles</vt:lpstr>
      </vt:variant>
      <vt:variant>
        <vt:i4>69</vt:i4>
      </vt:variant>
    </vt:vector>
  </HeadingPairs>
  <TitlesOfParts>
    <vt:vector size="123" baseType="lpstr">
      <vt:lpstr>MS PGothic</vt:lpstr>
      <vt:lpstr>MS PGothic</vt:lpstr>
      <vt:lpstr>Arial</vt:lpstr>
      <vt:lpstr>Arial</vt:lpstr>
      <vt:lpstr>Arial Unicode MS</vt:lpstr>
      <vt:lpstr>Calibri</vt:lpstr>
      <vt:lpstr>Calibri Light</vt:lpstr>
      <vt:lpstr>Consolas</vt:lpstr>
      <vt:lpstr>Courier New</vt:lpstr>
      <vt:lpstr>DejaVu Sans</vt:lpstr>
      <vt:lpstr>Lucida Console</vt:lpstr>
      <vt:lpstr>Overpass</vt:lpstr>
      <vt:lpstr>Segoe Light</vt:lpstr>
      <vt:lpstr>Segoe Pro Display</vt:lpstr>
      <vt:lpstr>Segoe UI</vt:lpstr>
      <vt:lpstr>Segoe UI Light</vt:lpstr>
      <vt:lpstr>Segoe UI Semibold</vt:lpstr>
      <vt:lpstr>Segoe UI Semilight</vt:lpstr>
      <vt:lpstr>Symbol</vt:lpstr>
      <vt:lpstr>Times New Roman</vt:lpstr>
      <vt:lpstr>Verdana</vt:lpstr>
      <vt:lpstr>Webdings</vt:lpstr>
      <vt:lpstr>Wingdings</vt:lpstr>
      <vt:lpstr>WHITE TEMPLATE</vt:lpstr>
      <vt:lpstr>1_WHITE TEMPLATE</vt:lpstr>
      <vt:lpstr>STB Product Families 2013</vt:lpstr>
      <vt:lpstr>2_5-30545_S4_Template_16x9</vt:lpstr>
      <vt:lpstr>WPC 2015 Dark Gray Template</vt:lpstr>
      <vt:lpstr>Microsoft AzureCon 2015 Template - Color</vt:lpstr>
      <vt:lpstr>MGXFY16 Light Gray Template</vt:lpstr>
      <vt:lpstr>3_5-30545_S4_Template_16x9</vt:lpstr>
      <vt:lpstr>WPC 2015 Light Gray Template</vt:lpstr>
      <vt:lpstr>2_3-30680_Worldwide Partner Conference 2015 </vt:lpstr>
      <vt:lpstr>2_WHITE TEMPLATE</vt:lpstr>
      <vt:lpstr>1_FY15 MTC</vt:lpstr>
      <vt:lpstr>3_WHITE TEMPLATE</vt:lpstr>
      <vt:lpstr>5_WHITE TEMPLATE</vt:lpstr>
      <vt:lpstr>4_5-30545_S4_Template_16x9</vt:lpstr>
      <vt:lpstr>1_WPC 2015 Dark Gray Template</vt:lpstr>
      <vt:lpstr>1_Microsoft AzureCon 2015 Template - Color</vt:lpstr>
      <vt:lpstr>MGXFY16 Dark Gray Template</vt:lpstr>
      <vt:lpstr>2_WPC 2015 Dark Gray Template</vt:lpstr>
      <vt:lpstr>Azure_Tour_2015_TEMPLATE</vt:lpstr>
      <vt:lpstr>3_WPC 2015 Dark Gray Template</vt:lpstr>
      <vt:lpstr>Office Theme</vt:lpstr>
      <vt:lpstr>Custom Design</vt:lpstr>
      <vt:lpstr>3_MSVID_White_16x9_2012-08-18</vt:lpstr>
      <vt:lpstr>9_5-30664_S4_Q1_FY16_Light_Template</vt:lpstr>
      <vt:lpstr>1_Office Theme</vt:lpstr>
      <vt:lpstr>MGXFY15 GS Template - white layout</vt:lpstr>
      <vt:lpstr>3_5-30664_S4_Q1_FY16_Light_Template</vt:lpstr>
      <vt:lpstr>K_Azure_Tour_2015_TEMPLATE</vt:lpstr>
      <vt:lpstr>MGXFY15 GS Template - optional dark layout</vt:lpstr>
      <vt:lpstr>think-cell Slide</vt:lpstr>
      <vt:lpstr>Empowering Customers: Microsoft, Cloud and Open Source &amp; Red Hat Update</vt:lpstr>
      <vt:lpstr>Agenda:</vt:lpstr>
      <vt:lpstr>PowerPoint Presentation</vt:lpstr>
      <vt:lpstr>PowerPoint Presentation</vt:lpstr>
      <vt:lpstr>PowerPoint Presentation</vt:lpstr>
      <vt:lpstr>Our Open Source Strategy</vt:lpstr>
      <vt:lpstr>Momentum…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OLD partnership opportunity with Microsoft…..limited to our products</vt:lpstr>
      <vt:lpstr>New Era for Microsoft…..with New Partnership Whitespace</vt:lpstr>
      <vt:lpstr>PowerPoint Presentation</vt:lpstr>
      <vt:lpstr>PowerPoint Presentation</vt:lpstr>
      <vt:lpstr>Key Open Source on Azure Scenarios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Enterprise Operating System</vt:lpstr>
      <vt:lpstr>Hybrid Cloud Management</vt:lpstr>
      <vt:lpstr>Hybrid Storage</vt:lpstr>
      <vt:lpstr>Hybrid Application Framework</vt:lpstr>
      <vt:lpstr>Integrated Support</vt:lpstr>
      <vt:lpstr>PowerPoint Presentation</vt:lpstr>
      <vt:lpstr>PowerPoint Presentation</vt:lpstr>
      <vt:lpstr>Fee Structure for Partners -  RedHat on Azure</vt:lpstr>
      <vt:lpstr>Partnering to win with Microsoft &amp; Red Hat</vt:lpstr>
      <vt:lpstr>Microsoft + Red Hat National Event Series </vt:lpstr>
      <vt:lpstr>Calls to Action – Red (Hat Specific)</vt:lpstr>
      <vt:lpstr>PowerPoint Presentation</vt:lpstr>
      <vt:lpstr>Building an Azure OSS supported business</vt:lpstr>
      <vt:lpstr>PowerPoint Presentation</vt:lpstr>
      <vt:lpstr>New Linux on Azure certification</vt:lpstr>
      <vt:lpstr>Where to get more information? </vt:lpstr>
      <vt:lpstr>PowerPoint Presentation</vt:lpstr>
      <vt:lpstr>PowerPoint Presentation</vt:lpstr>
      <vt:lpstr>Azure OSS Dev Ops Ecosystem</vt:lpstr>
      <vt:lpstr>Containers vs. VM’s</vt:lpstr>
      <vt:lpstr>Docker Integration Joint strategic investments to drive containers forward</vt:lpstr>
      <vt:lpstr>Azure Container Service </vt:lpstr>
      <vt:lpstr>Cloud is a new way to think about your datacenter </vt:lpstr>
      <vt:lpstr>Cloud is a New Way to Think About Your Datacenter </vt:lpstr>
      <vt:lpstr>PowerPoint Presentation</vt:lpstr>
      <vt:lpstr>PowerPoint Presentation</vt:lpstr>
      <vt:lpstr>PowerPoint Presentation</vt:lpstr>
      <vt:lpstr>What does a hybrid cloud platform look like?</vt:lpstr>
      <vt:lpstr>Microsoft’s hybrid cloud platform Power of Azure in your datacenter</vt:lpstr>
      <vt:lpstr>Azure services in  your datacenter</vt:lpstr>
      <vt:lpstr>Unified app development</vt:lpstr>
      <vt:lpstr>One Azure ecosystem</vt:lpstr>
      <vt:lpstr>Azure Stack Demo</vt:lpstr>
      <vt:lpstr>PowerPoint Presentation</vt:lpstr>
      <vt:lpstr>Write once, deploy any Microsoft Cloud</vt:lpstr>
      <vt:lpstr>Microsoft hybrid IT management</vt:lpstr>
      <vt:lpstr>PowerPoint Presentation</vt:lpstr>
      <vt:lpstr>Hyper scale Infrastructure is the enabler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Wajid Ahmed</dc:creator>
  <cp:lastModifiedBy>Leon Jones</cp:lastModifiedBy>
  <cp:revision>143</cp:revision>
  <dcterms:modified xsi:type="dcterms:W3CDTF">2016-04-26T18:31:46Z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0x0101004D8E35D398AB4B44A1E44BB8CDC5B533</vt:lpwstr>
  </property>
</Properties>
</file>